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4" r:id="rId2"/>
    <p:sldId id="305" r:id="rId3"/>
    <p:sldId id="306" r:id="rId4"/>
    <p:sldId id="310" r:id="rId5"/>
    <p:sldId id="309" r:id="rId6"/>
    <p:sldId id="311" r:id="rId7"/>
    <p:sldId id="325" r:id="rId8"/>
    <p:sldId id="312" r:id="rId9"/>
    <p:sldId id="326" r:id="rId10"/>
    <p:sldId id="313" r:id="rId11"/>
    <p:sldId id="328" r:id="rId12"/>
    <p:sldId id="340" r:id="rId13"/>
    <p:sldId id="341" r:id="rId14"/>
    <p:sldId id="342" r:id="rId15"/>
    <p:sldId id="343" r:id="rId16"/>
    <p:sldId id="316" r:id="rId17"/>
    <p:sldId id="331" r:id="rId18"/>
    <p:sldId id="317" r:id="rId19"/>
    <p:sldId id="332" r:id="rId20"/>
    <p:sldId id="344" r:id="rId21"/>
    <p:sldId id="345" r:id="rId22"/>
    <p:sldId id="319" r:id="rId23"/>
    <p:sldId id="334" r:id="rId24"/>
    <p:sldId id="346" r:id="rId25"/>
    <p:sldId id="335" r:id="rId26"/>
    <p:sldId id="321" r:id="rId27"/>
    <p:sldId id="336" r:id="rId28"/>
    <p:sldId id="322" r:id="rId29"/>
    <p:sldId id="337" r:id="rId30"/>
    <p:sldId id="323" r:id="rId31"/>
    <p:sldId id="338" r:id="rId32"/>
    <p:sldId id="324" r:id="rId33"/>
    <p:sldId id="339" r:id="rId34"/>
  </p:sldIdLst>
  <p:sldSz cx="12192000" cy="6858000"/>
  <p:notesSz cx="6858000" cy="9144000"/>
  <p:custDataLst>
    <p:tags r:id="rId36"/>
  </p:custDataLst>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Perrin" initials="LP" lastIdx="2" clrIdx="0">
    <p:extLst>
      <p:ext uri="{19B8F6BF-5375-455C-9EA6-DF929625EA0E}">
        <p15:presenceInfo xmlns:p15="http://schemas.microsoft.com/office/powerpoint/2012/main" userId="S::laurent.perrin@easloffice.eu::aadadaf0-fd15-4863-957f-08ff83be6f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041E42"/>
    <a:srgbClr val="BC5441"/>
    <a:srgbClr val="FF9E1B"/>
    <a:srgbClr val="003594"/>
    <a:srgbClr val="FFFFFF"/>
    <a:srgbClr val="0097CE"/>
    <a:srgbClr val="F1EB5B"/>
    <a:srgbClr val="7CBFB6"/>
    <a:srgbClr val="FDC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65000-ECF8-4EA0-B5BF-F98B40F4A840}" v="1228" dt="2023-08-18T08:19:25.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1" autoAdjust="0"/>
    <p:restoredTop sz="76444" autoAdjust="0"/>
  </p:normalViewPr>
  <p:slideViewPr>
    <p:cSldViewPr snapToGrid="0">
      <p:cViewPr varScale="1">
        <p:scale>
          <a:sx n="81" d="100"/>
          <a:sy n="81" d="100"/>
        </p:scale>
        <p:origin x="1800"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A1C37-68DF-488F-B812-A449DA11197C}"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EF6B1-FC36-47C3-822E-E0C01A484671}" type="slidenum">
              <a:rPr lang="en-GB" smtClean="0"/>
              <a:t>‹N›</a:t>
            </a:fld>
            <a:endParaRPr lang="en-GB"/>
          </a:p>
        </p:txBody>
      </p:sp>
    </p:spTree>
    <p:extLst>
      <p:ext uri="{BB962C8B-B14F-4D97-AF65-F5344CB8AC3E}">
        <p14:creationId xmlns:p14="http://schemas.microsoft.com/office/powerpoint/2010/main" val="30201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EF6B1-FC36-47C3-822E-E0C01A484671}" type="slidenum">
              <a:rPr lang="en-GB" smtClean="0"/>
              <a:t>3</a:t>
            </a:fld>
            <a:endParaRPr lang="en-GB"/>
          </a:p>
        </p:txBody>
      </p:sp>
    </p:spTree>
    <p:extLst>
      <p:ext uri="{BB962C8B-B14F-4D97-AF65-F5344CB8AC3E}">
        <p14:creationId xmlns:p14="http://schemas.microsoft.com/office/powerpoint/2010/main" val="25036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CKD, </a:t>
            </a:r>
            <a:r>
              <a:rPr lang="en-GB" i="1" dirty="0">
                <a:solidFill>
                  <a:srgbClr val="A5A5A5"/>
                </a:solidFill>
                <a:latin typeface="Gotham" panose="02000504050000020004" pitchFamily="2" charset="0"/>
              </a:rPr>
              <a:t>chronic kidney disease; eGFR, estimated </a:t>
            </a:r>
            <a:r>
              <a:rPr lang="fr-CH" b="0" i="1" dirty="0" err="1">
                <a:solidFill>
                  <a:srgbClr val="4D5156"/>
                </a:solidFill>
                <a:effectLst/>
                <a:latin typeface="Gotham" panose="02000504050000020004" pitchFamily="2" charset="0"/>
              </a:rPr>
              <a:t>glomerular</a:t>
            </a:r>
            <a:r>
              <a:rPr lang="fr-CH" b="0" i="1" dirty="0">
                <a:solidFill>
                  <a:srgbClr val="4D5156"/>
                </a:solidFill>
                <a:effectLst/>
                <a:latin typeface="Gotham" panose="02000504050000020004" pitchFamily="2" charset="0"/>
              </a:rPr>
              <a:t> filtration rate;</a:t>
            </a:r>
            <a:r>
              <a:rPr lang="en-GB" i="1" dirty="0">
                <a:solidFill>
                  <a:srgbClr val="A5A5A5"/>
                </a:solidFill>
                <a:latin typeface="Gotham" panose="02000504050000020004" pitchFamily="2" charset="0"/>
              </a:rPr>
              <a:t> LT, </a:t>
            </a:r>
            <a:r>
              <a:rPr lang="en-GB" sz="1200" i="1" dirty="0">
                <a:solidFill>
                  <a:srgbClr val="000000"/>
                </a:solidFill>
                <a:effectLst/>
                <a:latin typeface="Gotham" panose="02000504050000020004" pitchFamily="2" charset="0"/>
                <a:ea typeface="Calibri" panose="020F0502020204030204" pitchFamily="34" charset="0"/>
              </a:rPr>
              <a:t>liver transplantation; </a:t>
            </a:r>
            <a:r>
              <a:rPr lang="en-GB" b="0" i="1" dirty="0">
                <a:latin typeface="Gotham" panose="02000504050000020004" pitchFamily="2" charset="0"/>
              </a:rPr>
              <a:t>NODAT, </a:t>
            </a:r>
            <a:r>
              <a:rPr lang="en-GB" i="1" dirty="0">
                <a:solidFill>
                  <a:srgbClr val="A5A5A5"/>
                </a:solidFill>
                <a:latin typeface="Gotham" panose="02000504050000020004" pitchFamily="2" charset="0"/>
              </a:rPr>
              <a:t>new-onset diabetes after transplantation; RCT, randomized clinical trial; SAEs, </a:t>
            </a:r>
            <a:r>
              <a:rPr lang="en-GB" sz="1200" i="1" dirty="0">
                <a:solidFill>
                  <a:srgbClr val="A5A5A5"/>
                </a:solidFill>
                <a:latin typeface="Gotham" panose="02000504050000020004" pitchFamily="2" charset="0"/>
              </a:rPr>
              <a:t>serious adverse events.</a:t>
            </a:r>
            <a:endParaRPr lang="en-GB" i="1" dirty="0">
              <a:solidFill>
                <a:srgbClr val="A5A5A5"/>
              </a:solidFill>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BOS12_14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MODIFYING TACROLIMUS RELATED TOXICITY AFTER LIVER TRANSPLANTATION COMPARING ENVARSUS® AND ADVAGRAF®: A MULTICENTER RANDOMIZED, CONTROLLED TRIAL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Midas Mulder*</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Bart van Hoek</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Wojciech Polak</a:t>
            </a:r>
            <a:r>
              <a:rPr lang="en-US" sz="1800" b="1" baseline="30000" dirty="0">
                <a:effectLst/>
                <a:latin typeface="Gotham" panose="02000504050000020004" pitchFamily="2" charset="0"/>
                <a:ea typeface="Times New Roman" panose="02020603050405020304" pitchFamily="18" charset="0"/>
              </a:rPr>
              <a:t>2;4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Ian Alwayn</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Brenda de Winter</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Sarwa</a:t>
            </a:r>
            <a:r>
              <a:rPr lang="en-US" sz="1800" b="1" dirty="0">
                <a:effectLst/>
                <a:latin typeface="Gotham" panose="02000504050000020004" pitchFamily="2" charset="0"/>
                <a:ea typeface="Times New Roman" panose="02020603050405020304" pitchFamily="18" charset="0"/>
              </a:rPr>
              <a:t> Darwish Murad</a:t>
            </a:r>
            <a:r>
              <a:rPr lang="en-US" sz="1800" b="1" baseline="30000" dirty="0">
                <a:effectLst/>
                <a:latin typeface="Gotham" panose="02000504050000020004" pitchFamily="2" charset="0"/>
                <a:ea typeface="Times New Roman" panose="02020603050405020304" pitchFamily="18" charset="0"/>
              </a:rPr>
              <a:t>2;6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Lara Elshove</a:t>
            </a:r>
            <a:r>
              <a:rPr lang="en-US" sz="1800" b="1" baseline="30000" dirty="0">
                <a:effectLst/>
                <a:latin typeface="Gotham" panose="02000504050000020004" pitchFamily="2" charset="0"/>
                <a:ea typeface="Times New Roman" panose="02020603050405020304" pitchFamily="18" charset="0"/>
              </a:rPr>
              <a:t>2;6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Anna van den Burg</a:t>
            </a:r>
            <a:r>
              <a:rPr lang="en-US" sz="1800" b="1" baseline="30000" dirty="0">
                <a:effectLst/>
                <a:latin typeface="Gotham" panose="02000504050000020004" pitchFamily="2" charset="0"/>
                <a:ea typeface="Times New Roman" panose="02020603050405020304" pitchFamily="18" charset="0"/>
              </a:rPr>
              <a:t>2;6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Nicole Erler</a:t>
            </a:r>
            <a:r>
              <a:rPr lang="en-US" sz="1800" b="1" baseline="30000" dirty="0">
                <a:effectLst/>
                <a:latin typeface="Gotham" panose="02000504050000020004" pitchFamily="2" charset="0"/>
                <a:ea typeface="Times New Roman" panose="02020603050405020304" pitchFamily="18" charset="0"/>
              </a:rPr>
              <a:t>7;8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Dennis Hesselink</a:t>
            </a:r>
            <a:r>
              <a:rPr lang="en-US" sz="1800" b="1" baseline="30000" dirty="0">
                <a:effectLst/>
                <a:latin typeface="Gotham" panose="02000504050000020004" pitchFamily="2" charset="0"/>
                <a:ea typeface="Times New Roman" panose="02020603050405020304" pitchFamily="18" charset="0"/>
              </a:rPr>
              <a:t>2;9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Caroline den Hoed</a:t>
            </a:r>
            <a:r>
              <a:rPr lang="en-US" sz="1800" b="1" baseline="30000" dirty="0">
                <a:effectLst/>
                <a:latin typeface="Gotham" panose="02000504050000020004" pitchFamily="2" charset="0"/>
                <a:ea typeface="Times New Roman" panose="02020603050405020304" pitchFamily="18" charset="0"/>
              </a:rPr>
              <a:t>2;6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Herold Metselaar</a:t>
            </a:r>
            <a:r>
              <a:rPr lang="en-US" sz="1800" b="1" baseline="30000" dirty="0">
                <a:effectLst/>
                <a:latin typeface="Gotham" panose="02000504050000020004" pitchFamily="2" charset="0"/>
                <a:ea typeface="Times New Roman" panose="02020603050405020304" pitchFamily="18" charset="0"/>
              </a:rPr>
              <a:t>2;6</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Erasmus University Medical Center, Hospital Pharmacy,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Erasmus University Medical Center, the Erasmus MC Transplant Institute ,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Leiden University Medical Center, Gastroenterology &amp; Hepatology,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Erasmus University Medical Center, Surgery, Division of HPB and Transplant Surgery,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Leiden University Medical Center (LUMC), Surgery,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Erasmus University Medical Center, Gastroenterology and Hepatology,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Erasmus University Medical Center, Biostatistics ,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Erasmus University Medical Center, Epidemiology ,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Erasmus University Medical Center, Internal Medicine, Division of Nephrology and Transplantation, Rotterdam, Netherlands</a:t>
            </a:r>
            <a:endParaRPr lang="en-CH" sz="1800" dirty="0">
              <a:effectLst/>
              <a:latin typeface="Gotham" panose="02000504050000020004" pitchFamily="2" charset="0"/>
              <a:ea typeface="Times New Roman" panose="02020603050405020304" pitchFamily="18" charset="0"/>
            </a:endParaRPr>
          </a:p>
          <a:p>
            <a:pPr algn="just"/>
            <a:r>
              <a:rPr lang="en-US" sz="1800" b="1" i="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The hypothesis of this study was that </a:t>
            </a:r>
            <a:r>
              <a:rPr lang="en-GB" sz="1800" dirty="0" err="1">
                <a:solidFill>
                  <a:srgbClr val="000000"/>
                </a:solidFill>
                <a:effectLst/>
                <a:latin typeface="Gotham" panose="02000504050000020004" pitchFamily="2" charset="0"/>
                <a:ea typeface="Calibri" panose="020F0502020204030204" pitchFamily="34" charset="0"/>
              </a:rPr>
              <a:t>meltdose</a:t>
            </a:r>
            <a:r>
              <a:rPr lang="en-GB" sz="1800" dirty="0">
                <a:solidFill>
                  <a:srgbClr val="000000"/>
                </a:solidFill>
                <a:effectLst/>
                <a:latin typeface="Gotham" panose="02000504050000020004" pitchFamily="2" charset="0"/>
                <a:ea typeface="Calibri" panose="020F0502020204030204" pitchFamily="34" charset="0"/>
              </a:rPr>
              <a:t> tacrolimus (</a:t>
            </a:r>
            <a:r>
              <a:rPr lang="en-GB" sz="1800" dirty="0" err="1">
                <a:solidFill>
                  <a:srgbClr val="000000"/>
                </a:solidFill>
                <a:effectLst/>
                <a:latin typeface="Gotham" panose="02000504050000020004" pitchFamily="2" charset="0"/>
                <a:ea typeface="Calibri" panose="020F0502020204030204" pitchFamily="34" charset="0"/>
              </a:rPr>
              <a:t>Envarsus</a:t>
            </a:r>
            <a:r>
              <a:rPr lang="en-GB" sz="1800" dirty="0">
                <a:solidFill>
                  <a:srgbClr val="000000"/>
                </a:solidFill>
                <a:effectLst/>
                <a:latin typeface="Gotham" panose="02000504050000020004" pitchFamily="2" charset="0"/>
                <a:ea typeface="Calibri" panose="020F0502020204030204" pitchFamily="34" charset="0"/>
              </a:rPr>
              <a:t>®) compared to extended-release tacrolimus (</a:t>
            </a:r>
            <a:r>
              <a:rPr lang="en-GB" sz="1800" dirty="0" err="1">
                <a:solidFill>
                  <a:srgbClr val="000000"/>
                </a:solidFill>
                <a:effectLst/>
                <a:latin typeface="Gotham" panose="02000504050000020004" pitchFamily="2" charset="0"/>
                <a:ea typeface="Calibri" panose="020F0502020204030204" pitchFamily="34" charset="0"/>
              </a:rPr>
              <a:t>Advagraf</a:t>
            </a:r>
            <a:r>
              <a:rPr lang="en-GB" sz="1800" dirty="0">
                <a:solidFill>
                  <a:srgbClr val="000000"/>
                </a:solidFill>
                <a:effectLst/>
                <a:latin typeface="Gotham" panose="02000504050000020004" pitchFamily="2" charset="0"/>
                <a:ea typeface="Calibri" panose="020F0502020204030204" pitchFamily="34" charset="0"/>
              </a:rPr>
              <a:t>®) will result in less chronic kidney disease (CKD), new-onset diabetes after transplantation (NODAT) and new-onset hypertension.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In this </a:t>
            </a:r>
            <a:r>
              <a:rPr lang="en-GB" sz="1800" dirty="0" err="1">
                <a:solidFill>
                  <a:srgbClr val="000000"/>
                </a:solidFill>
                <a:effectLst/>
                <a:latin typeface="Gotham" panose="02000504050000020004" pitchFamily="2" charset="0"/>
                <a:ea typeface="Calibri" panose="020F0502020204030204" pitchFamily="34" charset="0"/>
              </a:rPr>
              <a:t>multicenter</a:t>
            </a:r>
            <a:r>
              <a:rPr lang="en-GB" sz="1800" dirty="0">
                <a:solidFill>
                  <a:srgbClr val="000000"/>
                </a:solidFill>
                <a:effectLst/>
                <a:latin typeface="Gotham" panose="02000504050000020004" pitchFamily="2" charset="0"/>
                <a:ea typeface="Calibri" panose="020F0502020204030204" pitchFamily="34" charset="0"/>
              </a:rPr>
              <a:t> RCT, patients were randomized at discharge after liver transplantation (LT) in a 1:1 ratio to 1) </a:t>
            </a:r>
            <a:r>
              <a:rPr lang="en-GB" sz="1800" dirty="0" err="1">
                <a:solidFill>
                  <a:srgbClr val="000000"/>
                </a:solidFill>
                <a:effectLst/>
                <a:latin typeface="Gotham" panose="02000504050000020004" pitchFamily="2" charset="0"/>
                <a:ea typeface="Calibri" panose="020F0502020204030204" pitchFamily="34" charset="0"/>
              </a:rPr>
              <a:t>Advagraf</a:t>
            </a:r>
            <a:r>
              <a:rPr lang="en-GB" sz="1800" dirty="0">
                <a:solidFill>
                  <a:srgbClr val="000000"/>
                </a:solidFill>
                <a:effectLst/>
                <a:latin typeface="Gotham" panose="02000504050000020004" pitchFamily="2" charset="0"/>
                <a:ea typeface="Calibri" panose="020F0502020204030204" pitchFamily="34" charset="0"/>
              </a:rPr>
              <a:t>® (control group) or 2) </a:t>
            </a:r>
            <a:r>
              <a:rPr lang="en-GB" sz="1800" dirty="0" err="1">
                <a:solidFill>
                  <a:srgbClr val="000000"/>
                </a:solidFill>
                <a:effectLst/>
                <a:latin typeface="Gotham" panose="02000504050000020004" pitchFamily="2" charset="0"/>
                <a:ea typeface="Calibri" panose="020F0502020204030204" pitchFamily="34" charset="0"/>
              </a:rPr>
              <a:t>Envarsus</a:t>
            </a:r>
            <a:r>
              <a:rPr lang="en-GB" sz="1800" dirty="0">
                <a:solidFill>
                  <a:srgbClr val="000000"/>
                </a:solidFill>
                <a:effectLst/>
                <a:latin typeface="Gotham" panose="02000504050000020004" pitchFamily="2" charset="0"/>
                <a:ea typeface="Calibri" panose="020F0502020204030204" pitchFamily="34" charset="0"/>
              </a:rPr>
              <a:t>® (interventional group). The primary endpoint was a composite endpoint of any of three events at 12 months: CKD defined as eGFR &lt;60 ml/minute/1.73 m2 for &gt;3 months, sustained (&gt;3 months post LT) NODAT or new-onset hypertension. Secondary endpoints included: safety, quality of life, neurotoxicity (tremors), graft and patient survival, rejection, liver steatosis and fibrosis, pharmacokinetics and –dynamics.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 total of 106 patients were included and baseline characteristics were comparable for both groups. In the intention-to-treat analysis, significantly less LT recipients reached the primary endpoint at 12 months in the interventional group compared to the control group (50.9% and 71.2%, p = 0.005). No significant difference was shown between interventional group and control group in the percentage of LT recipients developing NODAT (15.1% and 21.2%, p=0.35) or new-onset hypertension (30.2% and 36.5%, p=0.42). Significantly less LT recipients developed CKD in the interventional group compared to the control group (26.4% and 42.3%, p=0.03). The per protocol analysis showed comparable results and in addition significantly less LT recipients developed new-onset hypertension in the interventional group compared to the control group (27.6% and 42.9%, p=0.04). In total, 95.3% (101/106) of the LT recipients developed serious adverse events (SAEs, n=156). SAEs most frequently reported: fever (23.7%), infections (10.3%) and cholangitis and bile duct obstruction (10.3%).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After 1 year, </a:t>
            </a:r>
            <a:r>
              <a:rPr lang="en-GB" sz="1800" dirty="0" err="1">
                <a:solidFill>
                  <a:srgbClr val="000000"/>
                </a:solidFill>
                <a:effectLst/>
                <a:latin typeface="Gotham" panose="02000504050000020004" pitchFamily="2" charset="0"/>
                <a:ea typeface="Calibri" panose="020F0502020204030204" pitchFamily="34" charset="0"/>
              </a:rPr>
              <a:t>meltdose</a:t>
            </a:r>
            <a:r>
              <a:rPr lang="en-GB" sz="1800" dirty="0">
                <a:solidFill>
                  <a:srgbClr val="000000"/>
                </a:solidFill>
                <a:effectLst/>
                <a:latin typeface="Gotham" panose="02000504050000020004" pitchFamily="2" charset="0"/>
                <a:ea typeface="Calibri" panose="020F0502020204030204" pitchFamily="34" charset="0"/>
              </a:rPr>
              <a:t> tacrolimus (</a:t>
            </a:r>
            <a:r>
              <a:rPr lang="en-GB" sz="1800" dirty="0" err="1">
                <a:solidFill>
                  <a:srgbClr val="000000"/>
                </a:solidFill>
                <a:effectLst/>
                <a:latin typeface="Gotham" panose="02000504050000020004" pitchFamily="2" charset="0"/>
                <a:ea typeface="Calibri" panose="020F0502020204030204" pitchFamily="34" charset="0"/>
              </a:rPr>
              <a:t>Envarsus</a:t>
            </a:r>
            <a:r>
              <a:rPr lang="en-GB" sz="1800" dirty="0">
                <a:solidFill>
                  <a:srgbClr val="000000"/>
                </a:solidFill>
                <a:effectLst/>
                <a:latin typeface="Gotham" panose="02000504050000020004" pitchFamily="2" charset="0"/>
                <a:ea typeface="Calibri" panose="020F0502020204030204" pitchFamily="34" charset="0"/>
              </a:rPr>
              <a:t>®) results in a significant reduction in the prevalence of the composite endpoint and a significant reduction of CKD compared to extended-release tacrolimus (</a:t>
            </a:r>
            <a:r>
              <a:rPr lang="en-GB" sz="1800" dirty="0" err="1">
                <a:solidFill>
                  <a:srgbClr val="000000"/>
                </a:solidFill>
                <a:effectLst/>
                <a:latin typeface="Gotham" panose="02000504050000020004" pitchFamily="2" charset="0"/>
                <a:ea typeface="Calibri" panose="020F0502020204030204" pitchFamily="34" charset="0"/>
              </a:rPr>
              <a:t>Advagraf</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53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CKD, </a:t>
            </a:r>
            <a:r>
              <a:rPr lang="en-GB" i="1" dirty="0">
                <a:solidFill>
                  <a:srgbClr val="A5A5A5"/>
                </a:solidFill>
                <a:latin typeface="Gotham" panose="02000504050000020004" pitchFamily="2" charset="0"/>
              </a:rPr>
              <a:t>chronic kidney disease; CI, confidence interval; eGFR, estimated </a:t>
            </a:r>
            <a:r>
              <a:rPr lang="fr-CH" b="0" i="1" dirty="0" err="1">
                <a:solidFill>
                  <a:srgbClr val="4D5156"/>
                </a:solidFill>
                <a:effectLst/>
                <a:latin typeface="Gotham" panose="02000504050000020004" pitchFamily="2" charset="0"/>
              </a:rPr>
              <a:t>glomerular</a:t>
            </a:r>
            <a:r>
              <a:rPr lang="fr-CH" b="0" i="1" dirty="0">
                <a:solidFill>
                  <a:srgbClr val="4D5156"/>
                </a:solidFill>
                <a:effectLst/>
                <a:latin typeface="Gotham" panose="02000504050000020004" pitchFamily="2" charset="0"/>
              </a:rPr>
              <a:t> filtration rate;</a:t>
            </a:r>
            <a:r>
              <a:rPr lang="en-GB" i="1" dirty="0">
                <a:solidFill>
                  <a:srgbClr val="A5A5A5"/>
                </a:solidFill>
                <a:latin typeface="Gotham" panose="02000504050000020004" pitchFamily="2" charset="0"/>
              </a:rPr>
              <a:t> LT, </a:t>
            </a:r>
            <a:r>
              <a:rPr lang="en-GB" sz="1200" i="1" dirty="0">
                <a:solidFill>
                  <a:srgbClr val="000000"/>
                </a:solidFill>
                <a:effectLst/>
                <a:latin typeface="Gotham" panose="02000504050000020004" pitchFamily="2" charset="0"/>
                <a:ea typeface="Calibri" panose="020F0502020204030204" pitchFamily="34" charset="0"/>
              </a:rPr>
              <a:t>liver transplantation; </a:t>
            </a:r>
            <a:r>
              <a:rPr lang="en-GB" b="0" i="1" dirty="0">
                <a:latin typeface="Gotham" panose="02000504050000020004" pitchFamily="2" charset="0"/>
              </a:rPr>
              <a:t>NODAT, </a:t>
            </a:r>
            <a:r>
              <a:rPr lang="en-GB" i="1" dirty="0">
                <a:solidFill>
                  <a:srgbClr val="A5A5A5"/>
                </a:solidFill>
                <a:latin typeface="Gotham" panose="02000504050000020004" pitchFamily="2" charset="0"/>
              </a:rPr>
              <a:t>new-onset diabetes after transplantation; RCT, randomized clinical trial; SAEs, </a:t>
            </a:r>
            <a:r>
              <a:rPr lang="en-GB" sz="1200" i="1" dirty="0">
                <a:solidFill>
                  <a:srgbClr val="A5A5A5"/>
                </a:solidFill>
                <a:latin typeface="Gotham" panose="02000504050000020004" pitchFamily="2" charset="0"/>
              </a:rPr>
              <a:t>serious adverse events</a:t>
            </a:r>
            <a:r>
              <a:rPr lang="en-GB" i="1" dirty="0">
                <a:solidFill>
                  <a:srgbClr val="A5A5A5"/>
                </a:solidFill>
                <a:latin typeface="Gotham" panose="02000504050000020004" pitchFamily="2" charset="0"/>
              </a:rPr>
              <a:t>.</a:t>
            </a: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BOS12_14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MODIFYING TACROLIMUS RELATED TOXICITY AFTER LIVER TRANSPLANTATION COMPARING ENVARSUS® AND ADVAGRAF®: A MULTICENTER RANDOMIZED, CONTROLLED TRIAL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Midas Mulder*</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Bart van Hoek</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Wojciech Polak</a:t>
            </a:r>
            <a:r>
              <a:rPr lang="en-US" sz="1800" b="1" baseline="30000" dirty="0">
                <a:effectLst/>
                <a:latin typeface="Gotham" panose="02000504050000020004" pitchFamily="2" charset="0"/>
                <a:ea typeface="Times New Roman" panose="02020603050405020304" pitchFamily="18" charset="0"/>
              </a:rPr>
              <a:t>2;4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Ian Alwayn</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Brenda de Winter</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Sarwa</a:t>
            </a:r>
            <a:r>
              <a:rPr lang="en-US" sz="1800" b="1" dirty="0">
                <a:effectLst/>
                <a:latin typeface="Gotham" panose="02000504050000020004" pitchFamily="2" charset="0"/>
                <a:ea typeface="Times New Roman" panose="02020603050405020304" pitchFamily="18" charset="0"/>
              </a:rPr>
              <a:t> Darwish Murad</a:t>
            </a:r>
            <a:r>
              <a:rPr lang="en-US" sz="1800" b="1" baseline="30000" dirty="0">
                <a:effectLst/>
                <a:latin typeface="Gotham" panose="02000504050000020004" pitchFamily="2" charset="0"/>
                <a:ea typeface="Times New Roman" panose="02020603050405020304" pitchFamily="18" charset="0"/>
              </a:rPr>
              <a:t>2;6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Lara Elshove</a:t>
            </a:r>
            <a:r>
              <a:rPr lang="en-US" sz="1800" b="1" baseline="30000" dirty="0">
                <a:effectLst/>
                <a:latin typeface="Gotham" panose="02000504050000020004" pitchFamily="2" charset="0"/>
                <a:ea typeface="Times New Roman" panose="02020603050405020304" pitchFamily="18" charset="0"/>
              </a:rPr>
              <a:t>2;6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Anna van den Burg</a:t>
            </a:r>
            <a:r>
              <a:rPr lang="en-US" sz="1800" b="1" baseline="30000" dirty="0">
                <a:effectLst/>
                <a:latin typeface="Gotham" panose="02000504050000020004" pitchFamily="2" charset="0"/>
                <a:ea typeface="Times New Roman" panose="02020603050405020304" pitchFamily="18" charset="0"/>
              </a:rPr>
              <a:t>2;6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Nicole Erler</a:t>
            </a:r>
            <a:r>
              <a:rPr lang="en-US" sz="1800" b="1" baseline="30000" dirty="0">
                <a:effectLst/>
                <a:latin typeface="Gotham" panose="02000504050000020004" pitchFamily="2" charset="0"/>
                <a:ea typeface="Times New Roman" panose="02020603050405020304" pitchFamily="18" charset="0"/>
              </a:rPr>
              <a:t>7;8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Dennis Hesselink</a:t>
            </a:r>
            <a:r>
              <a:rPr lang="en-US" sz="1800" b="1" baseline="30000" dirty="0">
                <a:effectLst/>
                <a:latin typeface="Gotham" panose="02000504050000020004" pitchFamily="2" charset="0"/>
                <a:ea typeface="Times New Roman" panose="02020603050405020304" pitchFamily="18" charset="0"/>
              </a:rPr>
              <a:t>2;9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Caroline den Hoed</a:t>
            </a:r>
            <a:r>
              <a:rPr lang="en-US" sz="1800" b="1" baseline="30000" dirty="0">
                <a:effectLst/>
                <a:latin typeface="Gotham" panose="02000504050000020004" pitchFamily="2" charset="0"/>
                <a:ea typeface="Times New Roman" panose="02020603050405020304" pitchFamily="18" charset="0"/>
              </a:rPr>
              <a:t>2;6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Herold Metselaar</a:t>
            </a:r>
            <a:r>
              <a:rPr lang="en-US" sz="1800" b="1" baseline="30000" dirty="0">
                <a:effectLst/>
                <a:latin typeface="Gotham" panose="02000504050000020004" pitchFamily="2" charset="0"/>
                <a:ea typeface="Times New Roman" panose="02020603050405020304" pitchFamily="18" charset="0"/>
              </a:rPr>
              <a:t>2;6</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Erasmus University Medical Center, Hospital Pharmacy,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Erasmus University Medical Center, the Erasmus MC Transplant Institute ,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Leiden University Medical Center, Gastroenterology &amp; Hepatology,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Erasmus University Medical Center, Surgery, Division of HPB and Transplant Surgery,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Leiden University Medical Center (LUMC), Surgery,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Erasmus University Medical Center, Gastroenterology and Hepatology,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Erasmus University Medical Center, Biostatistics ,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Erasmus University Medical Center, Epidemiology ,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Erasmus University Medical Center, Internal Medicine, Division of Nephrology and Transplantation, Rotterdam, Netherlands</a:t>
            </a:r>
            <a:endParaRPr lang="en-CH" sz="1800" dirty="0">
              <a:effectLst/>
              <a:latin typeface="Gotham" panose="02000504050000020004" pitchFamily="2" charset="0"/>
              <a:ea typeface="Times New Roman" panose="02020603050405020304" pitchFamily="18" charset="0"/>
            </a:endParaRPr>
          </a:p>
          <a:p>
            <a:pPr algn="just"/>
            <a:r>
              <a:rPr lang="en-US" sz="1800" b="1" i="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The hypothesis of this study was that </a:t>
            </a:r>
            <a:r>
              <a:rPr lang="en-GB" sz="1800" dirty="0" err="1">
                <a:solidFill>
                  <a:srgbClr val="000000"/>
                </a:solidFill>
                <a:effectLst/>
                <a:latin typeface="Gotham" panose="02000504050000020004" pitchFamily="2" charset="0"/>
                <a:ea typeface="Calibri" panose="020F0502020204030204" pitchFamily="34" charset="0"/>
              </a:rPr>
              <a:t>meltdose</a:t>
            </a:r>
            <a:r>
              <a:rPr lang="en-GB" sz="1800" dirty="0">
                <a:solidFill>
                  <a:srgbClr val="000000"/>
                </a:solidFill>
                <a:effectLst/>
                <a:latin typeface="Gotham" panose="02000504050000020004" pitchFamily="2" charset="0"/>
                <a:ea typeface="Calibri" panose="020F0502020204030204" pitchFamily="34" charset="0"/>
              </a:rPr>
              <a:t> tacrolimus (</a:t>
            </a:r>
            <a:r>
              <a:rPr lang="en-GB" sz="1800" dirty="0" err="1">
                <a:solidFill>
                  <a:srgbClr val="000000"/>
                </a:solidFill>
                <a:effectLst/>
                <a:latin typeface="Gotham" panose="02000504050000020004" pitchFamily="2" charset="0"/>
                <a:ea typeface="Calibri" panose="020F0502020204030204" pitchFamily="34" charset="0"/>
              </a:rPr>
              <a:t>Envarsus</a:t>
            </a:r>
            <a:r>
              <a:rPr lang="en-GB" sz="1800" dirty="0">
                <a:solidFill>
                  <a:srgbClr val="000000"/>
                </a:solidFill>
                <a:effectLst/>
                <a:latin typeface="Gotham" panose="02000504050000020004" pitchFamily="2" charset="0"/>
                <a:ea typeface="Calibri" panose="020F0502020204030204" pitchFamily="34" charset="0"/>
              </a:rPr>
              <a:t>®) compared to extended-release tacrolimus (</a:t>
            </a:r>
            <a:r>
              <a:rPr lang="en-GB" sz="1800" dirty="0" err="1">
                <a:solidFill>
                  <a:srgbClr val="000000"/>
                </a:solidFill>
                <a:effectLst/>
                <a:latin typeface="Gotham" panose="02000504050000020004" pitchFamily="2" charset="0"/>
                <a:ea typeface="Calibri" panose="020F0502020204030204" pitchFamily="34" charset="0"/>
              </a:rPr>
              <a:t>Advagraf</a:t>
            </a:r>
            <a:r>
              <a:rPr lang="en-GB" sz="1800" dirty="0">
                <a:solidFill>
                  <a:srgbClr val="000000"/>
                </a:solidFill>
                <a:effectLst/>
                <a:latin typeface="Gotham" panose="02000504050000020004" pitchFamily="2" charset="0"/>
                <a:ea typeface="Calibri" panose="020F0502020204030204" pitchFamily="34" charset="0"/>
              </a:rPr>
              <a:t>®) will result in less chronic kidney disease (CKD), new-onset diabetes after transplantation (NODAT) and new-onset hypertension.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In this </a:t>
            </a:r>
            <a:r>
              <a:rPr lang="en-GB" sz="1800" dirty="0" err="1">
                <a:solidFill>
                  <a:srgbClr val="000000"/>
                </a:solidFill>
                <a:effectLst/>
                <a:latin typeface="Gotham" panose="02000504050000020004" pitchFamily="2" charset="0"/>
                <a:ea typeface="Calibri" panose="020F0502020204030204" pitchFamily="34" charset="0"/>
              </a:rPr>
              <a:t>multicenter</a:t>
            </a:r>
            <a:r>
              <a:rPr lang="en-GB" sz="1800" dirty="0">
                <a:solidFill>
                  <a:srgbClr val="000000"/>
                </a:solidFill>
                <a:effectLst/>
                <a:latin typeface="Gotham" panose="02000504050000020004" pitchFamily="2" charset="0"/>
                <a:ea typeface="Calibri" panose="020F0502020204030204" pitchFamily="34" charset="0"/>
              </a:rPr>
              <a:t> RCT, patients were randomized at discharge after liver transplantation (LT) in a 1:1 ratio to 1) </a:t>
            </a:r>
            <a:r>
              <a:rPr lang="en-GB" sz="1800" dirty="0" err="1">
                <a:solidFill>
                  <a:srgbClr val="000000"/>
                </a:solidFill>
                <a:effectLst/>
                <a:latin typeface="Gotham" panose="02000504050000020004" pitchFamily="2" charset="0"/>
                <a:ea typeface="Calibri" panose="020F0502020204030204" pitchFamily="34" charset="0"/>
              </a:rPr>
              <a:t>Advagraf</a:t>
            </a:r>
            <a:r>
              <a:rPr lang="en-GB" sz="1800" dirty="0">
                <a:solidFill>
                  <a:srgbClr val="000000"/>
                </a:solidFill>
                <a:effectLst/>
                <a:latin typeface="Gotham" panose="02000504050000020004" pitchFamily="2" charset="0"/>
                <a:ea typeface="Calibri" panose="020F0502020204030204" pitchFamily="34" charset="0"/>
              </a:rPr>
              <a:t>® (control group) or 2) </a:t>
            </a:r>
            <a:r>
              <a:rPr lang="en-GB" sz="1800" dirty="0" err="1">
                <a:solidFill>
                  <a:srgbClr val="000000"/>
                </a:solidFill>
                <a:effectLst/>
                <a:latin typeface="Gotham" panose="02000504050000020004" pitchFamily="2" charset="0"/>
                <a:ea typeface="Calibri" panose="020F0502020204030204" pitchFamily="34" charset="0"/>
              </a:rPr>
              <a:t>Envarsus</a:t>
            </a:r>
            <a:r>
              <a:rPr lang="en-GB" sz="1800" dirty="0">
                <a:solidFill>
                  <a:srgbClr val="000000"/>
                </a:solidFill>
                <a:effectLst/>
                <a:latin typeface="Gotham" panose="02000504050000020004" pitchFamily="2" charset="0"/>
                <a:ea typeface="Calibri" panose="020F0502020204030204" pitchFamily="34" charset="0"/>
              </a:rPr>
              <a:t>® (interventional group). The primary endpoint was a composite endpoint of any of three events at 12 months: CKD defined as eGFR &lt;60 ml/minute/1.73 m2 for &gt;3 months, sustained (&gt;3 months post LT) NODAT or new-onset hypertension. Secondary endpoints included: safety, quality of life, neurotoxicity (tremors), graft and patient survival, rejection, liver steatosis and fibrosis, pharmacokinetics and –dynamics.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 total of 106 patients were included and baseline characteristics were comparable for both groups. In the intention-to-treat analysis, significantly less LT recipients reached the primary endpoint at 12 months in the interventional group compared to the control group (50.9% and 71.2%, p = 0.005). No significant difference was shown between interventional group and control group in the percentage of LT recipients developing NODAT (15.1% and 21.2%, p=0.35) or new-onset hypertension (30.2% and 36.5%, p=0.42). Significantly less LT recipients developed CKD in the interventional group compared to the control group (26.4% and 42.3%, p=0.03). The per protocol analysis showed comparable results and in addition significantly less LT recipients developed new-onset hypertension in the interventional group compared to the control group (27.6% and 42.9%, p=0.04). In total, 95.3% (101/106) of the LT recipients developed serious adverse events (SAEs, n=156). SAEs most frequently reported: fever (23.7%), infections (10.3%) and cholangitis and bile duct obstruction (10.3%).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After 1 year, </a:t>
            </a:r>
            <a:r>
              <a:rPr lang="en-GB" sz="1800" dirty="0" err="1">
                <a:solidFill>
                  <a:srgbClr val="000000"/>
                </a:solidFill>
                <a:effectLst/>
                <a:latin typeface="Gotham" panose="02000504050000020004" pitchFamily="2" charset="0"/>
                <a:ea typeface="Calibri" panose="020F0502020204030204" pitchFamily="34" charset="0"/>
              </a:rPr>
              <a:t>meltdose</a:t>
            </a:r>
            <a:r>
              <a:rPr lang="en-GB" sz="1800" dirty="0">
                <a:solidFill>
                  <a:srgbClr val="000000"/>
                </a:solidFill>
                <a:effectLst/>
                <a:latin typeface="Gotham" panose="02000504050000020004" pitchFamily="2" charset="0"/>
                <a:ea typeface="Calibri" panose="020F0502020204030204" pitchFamily="34" charset="0"/>
              </a:rPr>
              <a:t> tacrolimus (</a:t>
            </a:r>
            <a:r>
              <a:rPr lang="en-GB" sz="1800" dirty="0" err="1">
                <a:solidFill>
                  <a:srgbClr val="000000"/>
                </a:solidFill>
                <a:effectLst/>
                <a:latin typeface="Gotham" panose="02000504050000020004" pitchFamily="2" charset="0"/>
                <a:ea typeface="Calibri" panose="020F0502020204030204" pitchFamily="34" charset="0"/>
              </a:rPr>
              <a:t>Envarsus</a:t>
            </a:r>
            <a:r>
              <a:rPr lang="en-GB" sz="1800" dirty="0">
                <a:solidFill>
                  <a:srgbClr val="000000"/>
                </a:solidFill>
                <a:effectLst/>
                <a:latin typeface="Gotham" panose="02000504050000020004" pitchFamily="2" charset="0"/>
                <a:ea typeface="Calibri" panose="020F0502020204030204" pitchFamily="34" charset="0"/>
              </a:rPr>
              <a:t>®) results in a significant reduction in the prevalence of the composite endpoint and a significant reduction of CKD compared to extended-release tacrolimus (</a:t>
            </a:r>
            <a:r>
              <a:rPr lang="en-GB" sz="1800" dirty="0" err="1">
                <a:solidFill>
                  <a:srgbClr val="000000"/>
                </a:solidFill>
                <a:effectLst/>
                <a:latin typeface="Gotham" panose="02000504050000020004" pitchFamily="2" charset="0"/>
                <a:ea typeface="Calibri" panose="020F0502020204030204" pitchFamily="34" charset="0"/>
              </a:rPr>
              <a:t>Advagraf</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16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en-GB" b="0" i="1" dirty="0" err="1">
                <a:latin typeface="Gotham" panose="02000504050000020004" pitchFamily="2" charset="0"/>
              </a:rPr>
              <a:t>ABOi</a:t>
            </a:r>
            <a:r>
              <a:rPr lang="en-GB" b="0" i="1" dirty="0">
                <a:latin typeface="Gotham" panose="02000504050000020004" pitchFamily="2" charset="0"/>
              </a:rPr>
              <a:t>, ABO incompatible; GRWR, graft-to-recipient wight ratio; LDLT, </a:t>
            </a:r>
            <a:r>
              <a:rPr lang="en-GB" i="1" dirty="0">
                <a:solidFill>
                  <a:srgbClr val="A5A5A5"/>
                </a:solidFill>
                <a:latin typeface="Gotham" panose="02000504050000020004" pitchFamily="2" charset="0"/>
              </a:rPr>
              <a:t>Live donor liver transplantation; LL, left and left graft; RL, right and left graft.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FG8_3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DUAL GRAFT LDLT HAS A ROLE IN AVOIDING SMALL-FOR-SIZE SYNDROME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ChulSoo</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Ahn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Shin Hwang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Kihun</a:t>
            </a:r>
            <a:r>
              <a:rPr lang="en-US" sz="1800" b="1" dirty="0">
                <a:effectLst/>
                <a:latin typeface="Gotham" panose="02000504050000020004" pitchFamily="2" charset="0"/>
                <a:ea typeface="Times New Roman" panose="02020603050405020304" pitchFamily="18" charset="0"/>
              </a:rPr>
              <a:t> Kim</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Deok</a:t>
            </a:r>
            <a:r>
              <a:rPr lang="en-US" sz="1800" b="1" dirty="0">
                <a:effectLst/>
                <a:latin typeface="Gotham" panose="02000504050000020004" pitchFamily="2" charset="0"/>
                <a:ea typeface="Times New Roman" panose="02020603050405020304" pitchFamily="18" charset="0"/>
              </a:rPr>
              <a:t>-Bog Moon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Taeyong</a:t>
            </a:r>
            <a:r>
              <a:rPr lang="en-US" sz="1800" b="1" dirty="0">
                <a:effectLst/>
                <a:latin typeface="Gotham" panose="02000504050000020004" pitchFamily="2" charset="0"/>
                <a:ea typeface="Times New Roman" panose="02020603050405020304" pitchFamily="18" charset="0"/>
              </a:rPr>
              <a:t> Ha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Giwon</a:t>
            </a:r>
            <a:r>
              <a:rPr lang="en-US" sz="1800" b="1" dirty="0">
                <a:effectLst/>
                <a:latin typeface="Gotham" panose="02000504050000020004" pitchFamily="2" charset="0"/>
                <a:ea typeface="Times New Roman" panose="02020603050405020304" pitchFamily="18" charset="0"/>
              </a:rPr>
              <a:t> Song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Dong-Hwan Jung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Gilchun</a:t>
            </a:r>
            <a:r>
              <a:rPr lang="en-US" sz="1800" b="1" dirty="0">
                <a:effectLst/>
                <a:latin typeface="Gotham" panose="02000504050000020004" pitchFamily="2" charset="0"/>
                <a:ea typeface="Times New Roman" panose="02020603050405020304" pitchFamily="18" charset="0"/>
              </a:rPr>
              <a:t> Park</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Youngin</a:t>
            </a:r>
            <a:r>
              <a:rPr lang="en-US" sz="1800" b="1" dirty="0">
                <a:effectLst/>
                <a:latin typeface="Gotham" panose="02000504050000020004" pitchFamily="2" charset="0"/>
                <a:ea typeface="Times New Roman" panose="02020603050405020304" pitchFamily="18" charset="0"/>
              </a:rPr>
              <a:t> Yoon</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Asan Medical Center, Liver Transplantation and HBP Surgery, Seoul, South Korea</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Malgun Gothic" panose="020B0503020000020004" pitchFamily="34" charset="-127"/>
              </a:rPr>
              <a:t>Background</a:t>
            </a:r>
            <a:r>
              <a:rPr lang="en-GB" sz="1800" dirty="0">
                <a:solidFill>
                  <a:srgbClr val="000000"/>
                </a:solidFill>
                <a:effectLst/>
                <a:latin typeface="Gotham" panose="02000504050000020004" pitchFamily="2" charset="0"/>
                <a:ea typeface="Malgun Gothic" panose="020B0503020000020004" pitchFamily="34" charset="-127"/>
              </a:rPr>
              <a:t>: Live donor liver transplantation(LDLT) is established as a complementary method to the scarceness of deceased donors. Many technical improvements were developed to expand the donor pool.  But 22% of donor candidates were rejected due to various causes, small remnant liver volume or small graft size for recipient were most common. To get sufficient graft volume and donor safety, we developed dual grafts LDLT, using two grafts from different donors.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Malgun Gothic" panose="020B0503020000020004" pitchFamily="34" charset="-127"/>
              </a:rPr>
              <a:t>Methods</a:t>
            </a:r>
            <a:r>
              <a:rPr lang="en-GB" sz="1800" dirty="0">
                <a:solidFill>
                  <a:srgbClr val="000000"/>
                </a:solidFill>
                <a:effectLst/>
                <a:latin typeface="Gotham" panose="02000504050000020004" pitchFamily="2" charset="0"/>
                <a:ea typeface="Malgun Gothic" panose="020B0503020000020004" pitchFamily="34" charset="-127"/>
              </a:rPr>
              <a:t>: From Mar. 2000 to Dec. 2018, we performed 593 dual grafts LDLTs out of 5121 cases of total LDLTs( 11.5% of LDLTs). 9% of donor candidates were selected for dual donor LDLT( RL 31.5%, LL 2%, complete rejection 39.4% ). Most common combination of grafts were left and left graft, due to small remnant liver volume in donor(70.5%). Right and left graft were used in 29.5%. Various grafts, </a:t>
            </a:r>
            <a:r>
              <a:rPr lang="en-GB" sz="1800" dirty="0" err="1">
                <a:solidFill>
                  <a:srgbClr val="000000"/>
                </a:solidFill>
                <a:effectLst/>
                <a:latin typeface="Gotham" panose="02000504050000020004" pitchFamily="2" charset="0"/>
                <a:ea typeface="Malgun Gothic" panose="020B0503020000020004" pitchFamily="34" charset="-127"/>
              </a:rPr>
              <a:t>ABOi</a:t>
            </a:r>
            <a:r>
              <a:rPr lang="en-GB" sz="1800" dirty="0">
                <a:solidFill>
                  <a:srgbClr val="000000"/>
                </a:solidFill>
                <a:effectLst/>
                <a:latin typeface="Gotham" panose="02000504050000020004" pitchFamily="2" charset="0"/>
                <a:ea typeface="Malgun Gothic" panose="020B0503020000020004" pitchFamily="34" charset="-127"/>
              </a:rPr>
              <a:t> donor, split graft from deceased donor, and from donor exchange program, were included in this graft combinations.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Malgun Gothic" panose="020B0503020000020004" pitchFamily="34" charset="-127"/>
              </a:rPr>
              <a:t>Results</a:t>
            </a:r>
            <a:r>
              <a:rPr lang="en-GB" sz="1800" dirty="0">
                <a:solidFill>
                  <a:srgbClr val="000000"/>
                </a:solidFill>
                <a:effectLst/>
                <a:latin typeface="Gotham" panose="02000504050000020004" pitchFamily="2" charset="0"/>
                <a:ea typeface="Malgun Gothic" panose="020B0503020000020004" pitchFamily="34" charset="-127"/>
              </a:rPr>
              <a:t>: Mean GRWR from dual grafts was 1.03 similar with single right lobe graft (1.04). overall donor morbidity of dual graft(1.5%) was not significantly different from single graft(2.2%). There was no significant different of recipient survival rates( 1, 5, 10years, 89.3%, 83.9%, 80.1%) between dual and single graft LDLTs. Single graft atrophy were developed in 47 recipient, predominantly in right side which was suboptimal graft, without severe sequalae. Recipient complications associated technical problems were higher in early cases but with improvement in technique and experiences, recently its complications are similar with single graft recipients.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Malgun Gothic" panose="020B0503020000020004" pitchFamily="34" charset="-127"/>
              </a:rPr>
              <a:t>Conclusions</a:t>
            </a:r>
            <a:r>
              <a:rPr lang="en-GB" sz="1800" dirty="0">
                <a:solidFill>
                  <a:srgbClr val="000000"/>
                </a:solidFill>
                <a:effectLst/>
                <a:latin typeface="Gotham" panose="02000504050000020004" pitchFamily="2" charset="0"/>
                <a:ea typeface="Malgun Gothic" panose="020B0503020000020004" pitchFamily="34" charset="-127"/>
              </a:rPr>
              <a:t>: Live donor liver transplantation using dual grafts is a requisite option for selective patients who has no conventional suitable donor. With this innovative technique, we can expand donor pool about 10% in LDLT.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16</a:t>
            </a:fld>
            <a:endParaRPr lang="en-GB"/>
          </a:p>
        </p:txBody>
      </p:sp>
    </p:spTree>
    <p:extLst>
      <p:ext uri="{BB962C8B-B14F-4D97-AF65-F5344CB8AC3E}">
        <p14:creationId xmlns:p14="http://schemas.microsoft.com/office/powerpoint/2010/main" val="426060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en-GB" b="0" i="1" dirty="0" err="1">
                <a:latin typeface="Gotham" panose="02000504050000020004" pitchFamily="2" charset="0"/>
              </a:rPr>
              <a:t>ABOi</a:t>
            </a:r>
            <a:r>
              <a:rPr lang="en-GB" b="0" i="1" dirty="0">
                <a:latin typeface="Gotham" panose="02000504050000020004" pitchFamily="2" charset="0"/>
              </a:rPr>
              <a:t>, ABO incompatible; GRWR, graft-to-recipient wight ratio; LDLT, </a:t>
            </a:r>
            <a:r>
              <a:rPr lang="en-GB" i="1" dirty="0">
                <a:solidFill>
                  <a:srgbClr val="A5A5A5"/>
                </a:solidFill>
                <a:latin typeface="Gotham" panose="02000504050000020004" pitchFamily="2" charset="0"/>
              </a:rPr>
              <a:t>Live donor liver transplantation; LL, left and left graft; RL, right and left graft.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FG8_3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DUAL GRAFT LDLT HAS A ROLE IN AVOIDING SMALL-FOR-SIZE SYNDROME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ChulSoo</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Ahn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Shin Hwang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Kihun</a:t>
            </a:r>
            <a:r>
              <a:rPr lang="en-US" sz="1800" b="1" dirty="0">
                <a:effectLst/>
                <a:latin typeface="Gotham" panose="02000504050000020004" pitchFamily="2" charset="0"/>
                <a:ea typeface="Times New Roman" panose="02020603050405020304" pitchFamily="18" charset="0"/>
              </a:rPr>
              <a:t> Kim</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Deok</a:t>
            </a:r>
            <a:r>
              <a:rPr lang="en-US" sz="1800" b="1" dirty="0">
                <a:effectLst/>
                <a:latin typeface="Gotham" panose="02000504050000020004" pitchFamily="2" charset="0"/>
                <a:ea typeface="Times New Roman" panose="02020603050405020304" pitchFamily="18" charset="0"/>
              </a:rPr>
              <a:t>-Bog Moon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Taeyong</a:t>
            </a:r>
            <a:r>
              <a:rPr lang="en-US" sz="1800" b="1" dirty="0">
                <a:effectLst/>
                <a:latin typeface="Gotham" panose="02000504050000020004" pitchFamily="2" charset="0"/>
                <a:ea typeface="Times New Roman" panose="02020603050405020304" pitchFamily="18" charset="0"/>
              </a:rPr>
              <a:t> Ha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Giwon</a:t>
            </a:r>
            <a:r>
              <a:rPr lang="en-US" sz="1800" b="1" dirty="0">
                <a:effectLst/>
                <a:latin typeface="Gotham" panose="02000504050000020004" pitchFamily="2" charset="0"/>
                <a:ea typeface="Times New Roman" panose="02020603050405020304" pitchFamily="18" charset="0"/>
              </a:rPr>
              <a:t> Song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Dong-Hwan Jung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Gilchun</a:t>
            </a:r>
            <a:r>
              <a:rPr lang="en-US" sz="1800" b="1" dirty="0">
                <a:effectLst/>
                <a:latin typeface="Gotham" panose="02000504050000020004" pitchFamily="2" charset="0"/>
                <a:ea typeface="Times New Roman" panose="02020603050405020304" pitchFamily="18" charset="0"/>
              </a:rPr>
              <a:t> Park</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Youngin</a:t>
            </a:r>
            <a:r>
              <a:rPr lang="en-US" sz="1800" b="1" dirty="0">
                <a:effectLst/>
                <a:latin typeface="Gotham" panose="02000504050000020004" pitchFamily="2" charset="0"/>
                <a:ea typeface="Times New Roman" panose="02020603050405020304" pitchFamily="18" charset="0"/>
              </a:rPr>
              <a:t> Yoon</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Asan Medical Center, Liver Transplantation and HBP Surgery, Seoul, South Korea</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Malgun Gothic" panose="020B0503020000020004" pitchFamily="34" charset="-127"/>
              </a:rPr>
              <a:t>Background</a:t>
            </a:r>
            <a:r>
              <a:rPr lang="en-GB" sz="1800" dirty="0">
                <a:solidFill>
                  <a:srgbClr val="000000"/>
                </a:solidFill>
                <a:effectLst/>
                <a:latin typeface="Gotham" panose="02000504050000020004" pitchFamily="2" charset="0"/>
                <a:ea typeface="Malgun Gothic" panose="020B0503020000020004" pitchFamily="34" charset="-127"/>
              </a:rPr>
              <a:t>: Live donor liver transplantation(LDLT) is established as a complementary method to the scarceness of deceased donors. Many technical improvements were developed to expand the donor pool.  But 22% of donor candidates were rejected due to various causes, small remnant liver volume or small graft size for recipient were most common. To get sufficient graft volume and donor safety, we developed dual grafts LDLT, using two grafts from different donors.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Malgun Gothic" panose="020B0503020000020004" pitchFamily="34" charset="-127"/>
              </a:rPr>
              <a:t>Methods</a:t>
            </a:r>
            <a:r>
              <a:rPr lang="en-GB" sz="1800" dirty="0">
                <a:solidFill>
                  <a:srgbClr val="000000"/>
                </a:solidFill>
                <a:effectLst/>
                <a:latin typeface="Gotham" panose="02000504050000020004" pitchFamily="2" charset="0"/>
                <a:ea typeface="Malgun Gothic" panose="020B0503020000020004" pitchFamily="34" charset="-127"/>
              </a:rPr>
              <a:t>: From Mar. 2000 to Dec. 2018, we performed 593 dual grafts LDLTs out of 5121 cases of total LDLTs( 11.5% of LDLTs). 9% of donor candidates were selected for dual donor LDLT( RL 31.5%, LL 2%, complete rejection 39.4% ). Most common combination of grafts were left and left graft, due to small remnant liver volume in donor(70.5%). Right and left graft were used in 29.5%. Various grafts, </a:t>
            </a:r>
            <a:r>
              <a:rPr lang="en-GB" sz="1800" dirty="0" err="1">
                <a:solidFill>
                  <a:srgbClr val="000000"/>
                </a:solidFill>
                <a:effectLst/>
                <a:latin typeface="Gotham" panose="02000504050000020004" pitchFamily="2" charset="0"/>
                <a:ea typeface="Malgun Gothic" panose="020B0503020000020004" pitchFamily="34" charset="-127"/>
              </a:rPr>
              <a:t>ABOi</a:t>
            </a:r>
            <a:r>
              <a:rPr lang="en-GB" sz="1800" dirty="0">
                <a:solidFill>
                  <a:srgbClr val="000000"/>
                </a:solidFill>
                <a:effectLst/>
                <a:latin typeface="Gotham" panose="02000504050000020004" pitchFamily="2" charset="0"/>
                <a:ea typeface="Malgun Gothic" panose="020B0503020000020004" pitchFamily="34" charset="-127"/>
              </a:rPr>
              <a:t> donor, split graft from deceased donor, and from donor exchange program, were included in this graft combinations.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Malgun Gothic" panose="020B0503020000020004" pitchFamily="34" charset="-127"/>
              </a:rPr>
              <a:t>Results</a:t>
            </a:r>
            <a:r>
              <a:rPr lang="en-GB" sz="1800" dirty="0">
                <a:solidFill>
                  <a:srgbClr val="000000"/>
                </a:solidFill>
                <a:effectLst/>
                <a:latin typeface="Gotham" panose="02000504050000020004" pitchFamily="2" charset="0"/>
                <a:ea typeface="Malgun Gothic" panose="020B0503020000020004" pitchFamily="34" charset="-127"/>
              </a:rPr>
              <a:t>: Mean GRWR from dual grafts was 1.03 similar with single right lobe graft (1.04). overall donor morbidity of dual graft(1.5%) was not significantly different from single graft(2.2%). There was no significant different of recipient survival rates( 1, 5, 10years, 89.3%, 83.9%, 80.1%) between dual and single graft LDLTs. Single graft atrophy were developed in 47 recipient, predominantly in right side which was suboptimal graft, without severe sequalae. Recipient complications associated technical problems were higher in early cases but with improvement in technique and experiences, recently its complications are similar with single graft recipients.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Malgun Gothic" panose="020B0503020000020004" pitchFamily="34" charset="-127"/>
              </a:rPr>
              <a:t>Conclusions</a:t>
            </a:r>
            <a:r>
              <a:rPr lang="en-GB" sz="1800" dirty="0">
                <a:solidFill>
                  <a:srgbClr val="000000"/>
                </a:solidFill>
                <a:effectLst/>
                <a:latin typeface="Gotham" panose="02000504050000020004" pitchFamily="2" charset="0"/>
                <a:ea typeface="Malgun Gothic" panose="020B0503020000020004" pitchFamily="34" charset="-127"/>
              </a:rPr>
              <a:t>: Live donor liver transplantation using dual grafts is a requisite option for selective patients who has no conventional suitable donor. With this innovative technique, we can expand donor pool about 10% in LDLT.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17</a:t>
            </a:fld>
            <a:endParaRPr lang="en-GB"/>
          </a:p>
        </p:txBody>
      </p:sp>
    </p:spTree>
    <p:extLst>
      <p:ext uri="{BB962C8B-B14F-4D97-AF65-F5344CB8AC3E}">
        <p14:creationId xmlns:p14="http://schemas.microsoft.com/office/powerpoint/2010/main" val="6842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AFP, alpha fetoprotein; cm, centimetre; DS, </a:t>
            </a:r>
            <a:r>
              <a:rPr lang="en-GB" i="1" dirty="0">
                <a:solidFill>
                  <a:srgbClr val="A5A5A5"/>
                </a:solidFill>
                <a:latin typeface="Gotham" panose="02000504050000020004" pitchFamily="2" charset="0"/>
              </a:rPr>
              <a:t>delayed transplant strategy; HCC, hepatocellular carcinoma; </a:t>
            </a:r>
            <a:r>
              <a:rPr lang="en-GB" b="0" i="1" dirty="0">
                <a:latin typeface="Gotham" panose="02000504050000020004" pitchFamily="2" charset="0"/>
              </a:rPr>
              <a:t>LT, </a:t>
            </a:r>
            <a:r>
              <a:rPr lang="en-GB" i="1" dirty="0">
                <a:solidFill>
                  <a:srgbClr val="A5A5A5"/>
                </a:solidFill>
                <a:latin typeface="Gotham" panose="02000504050000020004" pitchFamily="2" charset="0"/>
              </a:rPr>
              <a:t>liver transplantation; LRT, </a:t>
            </a:r>
            <a:r>
              <a:rPr lang="en" sz="1200" i="1" dirty="0">
                <a:solidFill>
                  <a:srgbClr val="000000"/>
                </a:solidFill>
                <a:effectLst/>
                <a:latin typeface="Gotham" panose="02000504050000020004" pitchFamily="2" charset="0"/>
                <a:ea typeface="Times New Roman" panose="02020603050405020304" pitchFamily="18" charset="0"/>
              </a:rPr>
              <a:t>loco-regional therapies; MELD, </a:t>
            </a:r>
            <a:r>
              <a:rPr lang="fr-CH" b="0" i="1" dirty="0">
                <a:solidFill>
                  <a:srgbClr val="4D5156"/>
                </a:solidFill>
                <a:effectLst/>
                <a:latin typeface="Gotham" panose="02000504050000020004" pitchFamily="2" charset="0"/>
              </a:rPr>
              <a:t>model for end-stage </a:t>
            </a:r>
            <a:r>
              <a:rPr lang="fr-CH" b="0" i="1" dirty="0" err="1">
                <a:solidFill>
                  <a:srgbClr val="4D5156"/>
                </a:solidFill>
                <a:effectLst/>
                <a:latin typeface="Gotham" panose="02000504050000020004" pitchFamily="2" charset="0"/>
              </a:rPr>
              <a:t>liver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disease</a:t>
            </a:r>
            <a:r>
              <a:rPr lang="fr-CH" b="0" i="1" dirty="0">
                <a:solidFill>
                  <a:srgbClr val="4D5156"/>
                </a:solidFill>
                <a:effectLst/>
                <a:latin typeface="Gotham" panose="02000504050000020004" pitchFamily="2" charset="0"/>
              </a:rPr>
              <a:t>; </a:t>
            </a:r>
            <a:r>
              <a:rPr lang="en" sz="1200" i="1" dirty="0">
                <a:solidFill>
                  <a:srgbClr val="000000"/>
                </a:solidFill>
                <a:effectLst/>
                <a:latin typeface="Gotham" panose="02000504050000020004" pitchFamily="2" charset="0"/>
                <a:ea typeface="Times New Roman" panose="02020603050405020304" pitchFamily="18" charset="0"/>
              </a:rPr>
              <a:t>MT, multiple tumors; </a:t>
            </a:r>
            <a:r>
              <a:rPr lang="en-GB" i="1" dirty="0">
                <a:solidFill>
                  <a:srgbClr val="A5A5A5"/>
                </a:solidFill>
                <a:latin typeface="Gotham" panose="02000504050000020004" pitchFamily="2" charset="0"/>
              </a:rPr>
              <a:t>NDS, </a:t>
            </a:r>
            <a:r>
              <a:rPr lang="en" sz="1200" i="1" dirty="0">
                <a:solidFill>
                  <a:srgbClr val="000000"/>
                </a:solidFill>
                <a:effectLst/>
                <a:latin typeface="Gotham" panose="02000504050000020004" pitchFamily="2" charset="0"/>
                <a:ea typeface="Times New Roman" panose="02020603050405020304" pitchFamily="18" charset="0"/>
              </a:rPr>
              <a:t>not entering DS; ng/ml, nanograms per milliliter; </a:t>
            </a:r>
            <a:r>
              <a:rPr lang="en-GB" i="1" dirty="0">
                <a:solidFill>
                  <a:srgbClr val="A5A5A5"/>
                </a:solidFill>
                <a:latin typeface="Gotham" panose="02000504050000020004" pitchFamily="2" charset="0"/>
              </a:rPr>
              <a:t>SR, surgical resection; T1, </a:t>
            </a:r>
            <a:r>
              <a:rPr lang="en" sz="1200" i="1" dirty="0">
                <a:solidFill>
                  <a:srgbClr val="000000"/>
                </a:solidFill>
                <a:effectLst/>
                <a:latin typeface="Gotham" panose="02000504050000020004" pitchFamily="2" charset="0"/>
                <a:ea typeface="Times New Roman" panose="02020603050405020304" pitchFamily="18" charset="0"/>
              </a:rPr>
              <a:t>T1 tumors; </a:t>
            </a:r>
            <a:r>
              <a:rPr lang="en-GB" i="1" dirty="0">
                <a:solidFill>
                  <a:srgbClr val="A5A5A5"/>
                </a:solidFill>
                <a:latin typeface="Gotham" panose="02000504050000020004" pitchFamily="2" charset="0"/>
              </a:rPr>
              <a:t>TA, thermo-ablation; UH, </a:t>
            </a:r>
            <a:r>
              <a:rPr lang="en" sz="1200" i="1" dirty="0">
                <a:solidFill>
                  <a:srgbClr val="000000"/>
                </a:solidFill>
                <a:effectLst/>
                <a:latin typeface="Gotham" panose="02000504050000020004" pitchFamily="2" charset="0"/>
                <a:ea typeface="Times New Roman" panose="02020603050405020304" pitchFamily="18" charset="0"/>
              </a:rPr>
              <a:t>untreatable HCC</a:t>
            </a:r>
            <a:r>
              <a:rPr lang="en-GB" i="1" dirty="0">
                <a:solidFill>
                  <a:srgbClr val="A5A5A5"/>
                </a:solidFill>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FG9_5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EVALUATION OF A DELAYED LIVER TRANSPLANT STRATEGY FOR PATIENTS LISTED FOR HCC TREATED WITH RESECTION OR THERMO-ABLATION AS A BRIDGE TO LT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Catherine </a:t>
            </a:r>
            <a:r>
              <a:rPr lang="en-US" sz="1800" b="1" dirty="0" err="1">
                <a:effectLst/>
                <a:latin typeface="Gotham" panose="02000504050000020004" pitchFamily="2" charset="0"/>
                <a:ea typeface="Times New Roman" panose="02020603050405020304" pitchFamily="18" charset="0"/>
              </a:rPr>
              <a:t>Lamarque</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Lauriane</a:t>
            </a:r>
            <a:r>
              <a:rPr lang="en-US" sz="1800" b="1" dirty="0">
                <a:effectLst/>
                <a:latin typeface="Gotham" panose="02000504050000020004" pitchFamily="2" charset="0"/>
                <a:ea typeface="Times New Roman" panose="02020603050405020304" pitchFamily="18" charset="0"/>
              </a:rPr>
              <a:t> Segaux</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Armand Abergel</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Philippe Bachellier</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Faiza Chermak</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Audrey Coilly</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Filomena Conti</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Decaens</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Sébastien Dharancy</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Vincent DI Martino</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Jerome Dumortier</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Claire Francoz</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Jean Gugenheim</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Jean Hardwigsen</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Fabrice Muscari</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Sylvie Radenne</a:t>
            </a:r>
            <a:r>
              <a:rPr lang="en-US" sz="1800" b="1" baseline="30000" dirty="0">
                <a:effectLst/>
                <a:latin typeface="Gotham" panose="02000504050000020004" pitchFamily="2" charset="0"/>
                <a:ea typeface="Times New Roman" panose="02020603050405020304" pitchFamily="18" charset="0"/>
              </a:rPr>
              <a:t>15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Ephrem Salame</a:t>
            </a:r>
            <a:r>
              <a:rPr lang="en-US" sz="1800" b="1" baseline="30000" dirty="0">
                <a:effectLst/>
                <a:latin typeface="Gotham" panose="02000504050000020004" pitchFamily="2" charset="0"/>
                <a:ea typeface="Times New Roman" panose="02020603050405020304" pitchFamily="18" charset="0"/>
              </a:rPr>
              <a:t>16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Uguen</a:t>
            </a:r>
            <a:r>
              <a:rPr lang="en-US" sz="1800" b="1" baseline="30000" dirty="0">
                <a:effectLst/>
                <a:latin typeface="Gotham" panose="02000504050000020004" pitchFamily="2" charset="0"/>
                <a:ea typeface="Times New Roman" panose="02020603050405020304" pitchFamily="18" charset="0"/>
              </a:rPr>
              <a:t>17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Jose </a:t>
            </a:r>
            <a:r>
              <a:rPr lang="en-US" sz="1800" b="1" dirty="0" err="1">
                <a:effectLst/>
                <a:latin typeface="Gotham" panose="02000504050000020004" pitchFamily="2" charset="0"/>
                <a:ea typeface="Times New Roman" panose="02020603050405020304" pitchFamily="18" charset="0"/>
              </a:rPr>
              <a:t>Ursic</a:t>
            </a:r>
            <a:r>
              <a:rPr lang="en-US" sz="1800" b="1" dirty="0">
                <a:effectLst/>
                <a:latin typeface="Gotham" panose="02000504050000020004" pitchFamily="2" charset="0"/>
                <a:ea typeface="Times New Roman" panose="02020603050405020304" pitchFamily="18" charset="0"/>
              </a:rPr>
              <a:t> Bedoya</a:t>
            </a:r>
            <a:r>
              <a:rPr lang="en-US" sz="1800" b="1" baseline="30000" dirty="0">
                <a:effectLst/>
                <a:latin typeface="Gotham" panose="02000504050000020004" pitchFamily="2" charset="0"/>
                <a:ea typeface="Times New Roman" panose="02020603050405020304" pitchFamily="18" charset="0"/>
              </a:rPr>
              <a:t>18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Corinne Antoine</a:t>
            </a:r>
            <a:r>
              <a:rPr lang="en-US" sz="1800" b="1" baseline="30000" dirty="0">
                <a:effectLst/>
                <a:latin typeface="Gotham" panose="02000504050000020004" pitchFamily="2" charset="0"/>
                <a:ea typeface="Times New Roman" panose="02020603050405020304" pitchFamily="18" charset="0"/>
              </a:rPr>
              <a:t>19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Vincent Leroy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Nadia Oubaya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Christophe Duvoux</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Henri Mondor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Hospital, Créteil,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CHU Estaing, </a:t>
            </a:r>
            <a:r>
              <a:rPr lang="fr-FR" sz="1800" i="1" dirty="0" err="1">
                <a:effectLst/>
                <a:latin typeface="Gotham" panose="02000504050000020004" pitchFamily="2" charset="0"/>
                <a:ea typeface="Times New Roman" panose="02020603050405020304" pitchFamily="18" charset="0"/>
              </a:rPr>
              <a:t>Clermond</a:t>
            </a:r>
            <a:r>
              <a:rPr lang="fr-FR" sz="1800" i="1" dirty="0">
                <a:effectLst/>
                <a:latin typeface="Gotham" panose="02000504050000020004" pitchFamily="2" charset="0"/>
                <a:ea typeface="Times New Roman" panose="02020603050405020304" pitchFamily="18" charset="0"/>
              </a:rPr>
              <a:t> Ferrand,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Hopitaux Universitaires Strasbourg, Strasbourg,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Bordeaux Hospital, Bordeaux,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AP-HP Hôpital Paul Brousse, Centre Hépato-Biliaire, Villejuif,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6</a:t>
            </a:r>
            <a:r>
              <a:rPr lang="fr-FR" sz="1800" i="1" dirty="0">
                <a:effectLst/>
                <a:latin typeface="Gotham" panose="02000504050000020004" pitchFamily="2" charset="0"/>
                <a:ea typeface="Times New Roman" panose="02020603050405020304" pitchFamily="18" charset="0"/>
              </a:rPr>
              <a:t>APHP, Hôpital Pitié Salpêtrière, Sorbonne Université, Paris,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7</a:t>
            </a:r>
            <a:r>
              <a:rPr lang="fr-FR" sz="1800" i="1" dirty="0">
                <a:effectLst/>
                <a:latin typeface="Gotham" panose="02000504050000020004" pitchFamily="2" charset="0"/>
                <a:ea typeface="Times New Roman" panose="02020603050405020304" pitchFamily="18" charset="0"/>
              </a:rPr>
              <a:t>HOPITAL ALBERT MICHALLON, Grenoble,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8</a:t>
            </a:r>
            <a:r>
              <a:rPr lang="fr-FR" sz="1800" i="1" dirty="0">
                <a:effectLst/>
                <a:latin typeface="Gotham" panose="02000504050000020004" pitchFamily="2" charset="0"/>
                <a:ea typeface="Times New Roman" panose="02020603050405020304" pitchFamily="18" charset="0"/>
              </a:rPr>
              <a:t>CHRU Lille, </a:t>
            </a:r>
            <a:r>
              <a:rPr lang="fr-FR" sz="1800" i="1" dirty="0" err="1">
                <a:effectLst/>
                <a:latin typeface="Gotham" panose="02000504050000020004" pitchFamily="2" charset="0"/>
                <a:ea typeface="Times New Roman" panose="02020603050405020304" pitchFamily="18" charset="0"/>
              </a:rPr>
              <a:t>Marcq</a:t>
            </a:r>
            <a:r>
              <a:rPr lang="fr-FR" sz="1800" i="1" dirty="0">
                <a:effectLst/>
                <a:latin typeface="Gotham" panose="02000504050000020004" pitchFamily="2" charset="0"/>
                <a:ea typeface="Times New Roman" panose="02020603050405020304" pitchFamily="18" charset="0"/>
              </a:rPr>
              <a:t> en Baroeul,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9</a:t>
            </a:r>
            <a:r>
              <a:rPr lang="fr-FR" sz="1800" i="1" dirty="0">
                <a:effectLst/>
                <a:latin typeface="Gotham" panose="02000504050000020004" pitchFamily="2" charset="0"/>
                <a:ea typeface="Times New Roman" panose="02020603050405020304" pitchFamily="18" charset="0"/>
              </a:rPr>
              <a:t>CHU Jean Minjoz, Besançon,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10</a:t>
            </a:r>
            <a:r>
              <a:rPr lang="fr-FR" sz="1800" i="1" dirty="0">
                <a:effectLst/>
                <a:latin typeface="Gotham" panose="02000504050000020004" pitchFamily="2" charset="0"/>
                <a:ea typeface="Times New Roman" panose="02020603050405020304" pitchFamily="18" charset="0"/>
              </a:rPr>
              <a:t>HOPITAL EDOUARD ERRIOT,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11</a:t>
            </a:r>
            <a:r>
              <a:rPr lang="fr-FR" sz="1800" i="1" dirty="0">
                <a:effectLst/>
                <a:latin typeface="Gotham" panose="02000504050000020004" pitchFamily="2" charset="0"/>
                <a:ea typeface="Times New Roman" panose="02020603050405020304" pitchFamily="18" charset="0"/>
              </a:rPr>
              <a:t>Beaujon </a:t>
            </a:r>
            <a:r>
              <a:rPr lang="fr-FR" sz="1800" i="1" dirty="0" err="1">
                <a:effectLst/>
                <a:latin typeface="Gotham" panose="02000504050000020004" pitchFamily="2" charset="0"/>
                <a:ea typeface="Times New Roman" panose="02020603050405020304" pitchFamily="18" charset="0"/>
              </a:rPr>
              <a:t>hospital</a:t>
            </a:r>
            <a:r>
              <a:rPr lang="fr-FR" sz="1800" i="1" dirty="0">
                <a:effectLst/>
                <a:latin typeface="Gotham" panose="02000504050000020004" pitchFamily="2" charset="0"/>
                <a:ea typeface="Times New Roman" panose="02020603050405020304" pitchFamily="18" charset="0"/>
              </a:rPr>
              <a:t>, Clichy,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12</a:t>
            </a:r>
            <a:r>
              <a:rPr lang="fr-FR" sz="1800" i="1" dirty="0">
                <a:effectLst/>
                <a:latin typeface="Gotham" panose="02000504050000020004" pitchFamily="2" charset="0"/>
                <a:ea typeface="Times New Roman" panose="02020603050405020304" pitchFamily="18" charset="0"/>
              </a:rPr>
              <a:t>Department of Digestive </a:t>
            </a:r>
            <a:r>
              <a:rPr lang="fr-FR" sz="1800" i="1" dirty="0" err="1">
                <a:effectLst/>
                <a:latin typeface="Gotham" panose="02000504050000020004" pitchFamily="2" charset="0"/>
                <a:ea typeface="Times New Roman" panose="02020603050405020304" pitchFamily="18" charset="0"/>
              </a:rPr>
              <a:t>Surgery</a:t>
            </a:r>
            <a:r>
              <a:rPr lang="fr-FR" sz="1800" i="1" dirty="0">
                <a:effectLst/>
                <a:latin typeface="Gotham" panose="02000504050000020004" pitchFamily="2" charset="0"/>
                <a:ea typeface="Times New Roman" panose="02020603050405020304" pitchFamily="18" charset="0"/>
              </a:rPr>
              <a:t>, Archet Hospital,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of Nice-Sophia Antipolis, Nice,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13</a:t>
            </a:r>
            <a:r>
              <a:rPr lang="fr-FR" sz="1800" i="1" dirty="0">
                <a:effectLst/>
                <a:latin typeface="Gotham" panose="02000504050000020004" pitchFamily="2" charset="0"/>
                <a:ea typeface="Times New Roman" panose="02020603050405020304" pitchFamily="18" charset="0"/>
              </a:rPr>
              <a:t>Aix Marseille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Department</a:t>
            </a:r>
            <a:r>
              <a:rPr lang="fr-FR" sz="1800" i="1" dirty="0">
                <a:effectLst/>
                <a:latin typeface="Gotham" panose="02000504050000020004" pitchFamily="2" charset="0"/>
                <a:ea typeface="Times New Roman" panose="02020603050405020304" pitchFamily="18" charset="0"/>
              </a:rPr>
              <a:t> of General </a:t>
            </a:r>
            <a:r>
              <a:rPr lang="fr-FR" sz="1800" i="1" dirty="0" err="1">
                <a:effectLst/>
                <a:latin typeface="Gotham" panose="02000504050000020004" pitchFamily="2" charset="0"/>
                <a:ea typeface="Times New Roman" panose="02020603050405020304" pitchFamily="18" charset="0"/>
              </a:rPr>
              <a:t>Surgery</a:t>
            </a:r>
            <a:r>
              <a:rPr lang="fr-FR" sz="1800" i="1" dirty="0">
                <a:effectLst/>
                <a:latin typeface="Gotham" panose="02000504050000020004" pitchFamily="2" charset="0"/>
                <a:ea typeface="Times New Roman" panose="02020603050405020304" pitchFamily="18" charset="0"/>
              </a:rPr>
              <a:t> and Liver Transplantation, </a:t>
            </a:r>
            <a:r>
              <a:rPr lang="fr-FR" sz="1800" i="1" dirty="0" err="1">
                <a:effectLst/>
                <a:latin typeface="Gotham" panose="02000504050000020004" pitchFamily="2" charset="0"/>
                <a:ea typeface="Times New Roman" panose="02020603050405020304" pitchFamily="18" charset="0"/>
              </a:rPr>
              <a:t>Hopital</a:t>
            </a:r>
            <a:r>
              <a:rPr lang="fr-FR" sz="1800" i="1" dirty="0">
                <a:effectLst/>
                <a:latin typeface="Gotham" panose="02000504050000020004" pitchFamily="2" charset="0"/>
                <a:ea typeface="Times New Roman" panose="02020603050405020304" pitchFamily="18" charset="0"/>
              </a:rPr>
              <a:t> la Timone, Marseille,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14</a:t>
            </a:r>
            <a:r>
              <a:rPr lang="fr-FR" sz="1800" i="1" dirty="0">
                <a:effectLst/>
                <a:latin typeface="Gotham" panose="02000504050000020004" pitchFamily="2" charset="0"/>
                <a:ea typeface="Times New Roman" panose="02020603050405020304" pitchFamily="18" charset="0"/>
              </a:rPr>
              <a:t>CHU </a:t>
            </a:r>
            <a:r>
              <a:rPr lang="fr-FR" sz="1800" i="1" dirty="0" err="1">
                <a:effectLst/>
                <a:latin typeface="Gotham" panose="02000504050000020004" pitchFamily="2" charset="0"/>
                <a:ea typeface="Times New Roman" panose="02020603050405020304" pitchFamily="18" charset="0"/>
              </a:rPr>
              <a:t>rangueil</a:t>
            </a:r>
            <a:r>
              <a:rPr lang="fr-FR" sz="1800" i="1" dirty="0">
                <a:effectLst/>
                <a:latin typeface="Gotham" panose="02000504050000020004" pitchFamily="2" charset="0"/>
                <a:ea typeface="Times New Roman" panose="02020603050405020304" pitchFamily="18" charset="0"/>
              </a:rPr>
              <a:t>, Toulouse,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15</a:t>
            </a:r>
            <a:r>
              <a:rPr lang="fr-FR" sz="1800" i="1" dirty="0">
                <a:effectLst/>
                <a:latin typeface="Gotham" panose="02000504050000020004" pitchFamily="2" charset="0"/>
                <a:ea typeface="Times New Roman" panose="02020603050405020304" pitchFamily="18" charset="0"/>
              </a:rPr>
              <a:t>Hopital de la </a:t>
            </a:r>
            <a:r>
              <a:rPr lang="fr-FR" sz="1800" i="1" dirty="0" err="1">
                <a:effectLst/>
                <a:latin typeface="Gotham" panose="02000504050000020004" pitchFamily="2" charset="0"/>
                <a:ea typeface="Times New Roman" panose="02020603050405020304" pitchFamily="18" charset="0"/>
              </a:rPr>
              <a:t>croix-Rousse</a:t>
            </a:r>
            <a:r>
              <a:rPr lang="fr-FR" sz="1800" i="1" dirty="0">
                <a:effectLst/>
                <a:latin typeface="Gotham" panose="02000504050000020004" pitchFamily="2" charset="0"/>
                <a:ea typeface="Times New Roman" panose="02020603050405020304" pitchFamily="18" charset="0"/>
              </a:rPr>
              <a:t>,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16</a:t>
            </a:r>
            <a:r>
              <a:rPr lang="fr-FR" sz="1800" i="1" dirty="0">
                <a:effectLst/>
                <a:latin typeface="Gotham" panose="02000504050000020004" pitchFamily="2" charset="0"/>
                <a:ea typeface="Times New Roman" panose="02020603050405020304" pitchFamily="18" charset="0"/>
              </a:rPr>
              <a:t>chu trousseau, Tours,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17</a:t>
            </a:r>
            <a:r>
              <a:rPr lang="fr-FR" sz="1800" i="1" dirty="0">
                <a:effectLst/>
                <a:latin typeface="Gotham" panose="02000504050000020004" pitchFamily="2" charset="0"/>
                <a:ea typeface="Times New Roman" panose="02020603050405020304" pitchFamily="18" charset="0"/>
              </a:rPr>
              <a:t>Hôpital Pontchaillou, Rennes,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18</a:t>
            </a:r>
            <a:r>
              <a:rPr lang="fr-FR" sz="1800" i="1" dirty="0">
                <a:effectLst/>
                <a:latin typeface="Gotham" panose="02000504050000020004" pitchFamily="2" charset="0"/>
                <a:ea typeface="Times New Roman" panose="02020603050405020304" pitchFamily="18" charset="0"/>
              </a:rPr>
              <a:t>CHU Montpellier, Montpellier,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19</a:t>
            </a:r>
            <a:r>
              <a:rPr lang="fr-FR" sz="1800" i="1" dirty="0">
                <a:effectLst/>
                <a:latin typeface="Gotham" panose="02000504050000020004" pitchFamily="2" charset="0"/>
                <a:ea typeface="Times New Roman" panose="02020603050405020304" pitchFamily="18" charset="0"/>
              </a:rPr>
              <a:t>Agence de </a:t>
            </a:r>
            <a:r>
              <a:rPr lang="fr-FR" sz="1800" i="1" dirty="0" err="1">
                <a:effectLst/>
                <a:latin typeface="Gotham" panose="02000504050000020004" pitchFamily="2" charset="0"/>
                <a:ea typeface="Times New Roman" panose="02020603050405020304" pitchFamily="18" charset="0"/>
              </a:rPr>
              <a:t>biomedecine</a:t>
            </a:r>
            <a:r>
              <a:rPr lang="fr-FR" sz="1800" i="1" dirty="0">
                <a:effectLst/>
                <a:latin typeface="Gotham" panose="02000504050000020004" pitchFamily="2" charset="0"/>
                <a:ea typeface="Times New Roman" panose="02020603050405020304" pitchFamily="18" charset="0"/>
              </a:rPr>
              <a:t>, Saint Denis,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 sz="1800" dirty="0">
                <a:solidFill>
                  <a:srgbClr val="000000"/>
                </a:solidFill>
                <a:effectLst/>
                <a:latin typeface="Gotham" panose="02000504050000020004" pitchFamily="2" charset="0"/>
                <a:ea typeface="Times New Roman" panose="02020603050405020304" pitchFamily="18" charset="0"/>
              </a:rPr>
              <a:t>To maximize utility and prevent premature liver transplantation (LT), a delayed transplant strategy (DS) was adopted in France in 2015 in patients listed for any single hepatocellular carcinoma (HCC) treated with surgical resection (SR) or thermo-ablation (TA) during the waiting phase, postponing LT until recurrence. </a:t>
            </a:r>
            <a:r>
              <a:rPr lang="en" sz="1800" dirty="0">
                <a:solidFill>
                  <a:srgbClr val="202124"/>
                </a:solidFill>
                <a:effectLst/>
                <a:latin typeface="Gotham" panose="02000504050000020004" pitchFamily="2" charset="0"/>
                <a:ea typeface="Times New Roman" panose="02020603050405020304" pitchFamily="18" charset="0"/>
              </a:rPr>
              <a:t>It is crucial to make sure that pre and post-LT outcomes of patients entering DS are not negatively impacted. The purpose of this study was to evaluate this DS.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 sz="1800" dirty="0">
                <a:solidFill>
                  <a:srgbClr val="000000"/>
                </a:solidFill>
                <a:effectLst/>
                <a:latin typeface="Gotham" panose="02000504050000020004" pitchFamily="2" charset="0"/>
                <a:ea typeface="Times New Roman" panose="02020603050405020304" pitchFamily="18" charset="0"/>
              </a:rPr>
              <a:t>Study population: patients listed for HCC in France between 2015 and 2018, with an AFP score ≤2. After data extraction from the national LT database, Cristal, 2025 patients were classified according to 6 groups: single tumor entering DS, single tumor not entering DS (NDS), multiple tumors (MT), other loco-regional therapies (LRT) with no DS, untreatable HCC (UH) and T1 tumors (T1). 18-months Kaplan-Meier estimates of drop-out before LT and 5-year post-LT recurrence and survival rates were compared.</a:t>
            </a:r>
            <a:endParaRPr lang="en-CH" sz="1800" dirty="0">
              <a:effectLst/>
              <a:latin typeface="Gotham" panose="02000504050000020004" pitchFamily="2" charset="0"/>
              <a:ea typeface="Times New Roman" panose="02020603050405020304" pitchFamily="18" charset="0"/>
            </a:endParaRPr>
          </a:p>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 sz="1800" dirty="0">
                <a:solidFill>
                  <a:srgbClr val="000000"/>
                </a:solidFill>
                <a:effectLst/>
                <a:latin typeface="Gotham" panose="02000504050000020004" pitchFamily="2" charset="0"/>
                <a:ea typeface="Times New Roman" panose="02020603050405020304" pitchFamily="18" charset="0"/>
              </a:rPr>
              <a:t>The patients’ features are shown in the table.</a:t>
            </a:r>
            <a:endParaRPr lang="en-CH" sz="1800" dirty="0">
              <a:effectLst/>
              <a:latin typeface="Gotham" panose="02000504050000020004" pitchFamily="2" charset="0"/>
              <a:ea typeface="Times New Roman" panose="02020603050405020304" pitchFamily="18" charset="0"/>
            </a:endParaRPr>
          </a:p>
          <a:p>
            <a:pPr algn="just"/>
            <a:r>
              <a:rPr lang="en" sz="1800" dirty="0">
                <a:solidFill>
                  <a:srgbClr val="000000"/>
                </a:solidFill>
                <a:effectLst/>
                <a:latin typeface="Gotham" panose="02000504050000020004" pitchFamily="2" charset="0"/>
                <a:ea typeface="Times New Roman" panose="02020603050405020304" pitchFamily="18" charset="0"/>
              </a:rPr>
              <a:t>Pre-LT drop-out probabilities were 13, 18, 21, 22 and 25% in DS, LRT and MT, UH, NDS and T1, respectively (p =0.05), significantly lower in DS, and higher in T1. Post- LT 5-year survival and recurrence rates did not differ among groups.</a:t>
            </a:r>
            <a:endParaRPr lang="en-CH" sz="1800" dirty="0">
              <a:effectLst/>
              <a:latin typeface="Gotham" panose="02000504050000020004" pitchFamily="2" charset="0"/>
              <a:ea typeface="Times New Roman" panose="02020603050405020304" pitchFamily="18" charset="0"/>
            </a:endParaRPr>
          </a:p>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 sz="1800" dirty="0">
                <a:solidFill>
                  <a:srgbClr val="000000"/>
                </a:solidFill>
                <a:effectLst/>
                <a:latin typeface="Gotham" panose="02000504050000020004" pitchFamily="2" charset="0"/>
                <a:ea typeface="Times New Roman" panose="02020603050405020304" pitchFamily="18" charset="0"/>
              </a:rPr>
              <a:t> The DELTAS HCC study shows that:</a:t>
            </a:r>
            <a:endParaRPr lang="en-CH" sz="1800" dirty="0">
              <a:effectLst/>
              <a:latin typeface="Gotham" panose="02000504050000020004" pitchFamily="2" charset="0"/>
              <a:ea typeface="Times New Roman" panose="02020603050405020304" pitchFamily="18" charset="0"/>
            </a:endParaRPr>
          </a:p>
          <a:p>
            <a:pPr marL="342900" lvl="0" indent="-342900" algn="just">
              <a:lnSpc>
                <a:spcPct val="107000"/>
              </a:lnSpc>
              <a:buFont typeface="+mj-lt"/>
              <a:buAutoNum type="alphaL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800" dirty="0">
                <a:solidFill>
                  <a:srgbClr val="000000"/>
                </a:solidFill>
                <a:effectLst/>
                <a:latin typeface="Gotham" panose="02000504050000020004" pitchFamily="2" charset="0"/>
                <a:ea typeface="Times New Roman" panose="02020603050405020304" pitchFamily="18" charset="0"/>
                <a:cs typeface="Times New Roman" panose="02020603050405020304" pitchFamily="18" charset="0"/>
              </a:rPr>
              <a:t>DS can be considered in around 20 % of HCC candidates (DS and NDS groups).</a:t>
            </a:r>
            <a:endParaRPr lang="en-CH" sz="1800" dirty="0">
              <a:effectLst/>
              <a:latin typeface="Gotham" panose="02000504050000020004"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800" dirty="0">
                <a:solidFill>
                  <a:srgbClr val="000000"/>
                </a:solidFill>
                <a:effectLst/>
                <a:latin typeface="Gotham" panose="02000504050000020004" pitchFamily="2" charset="0"/>
                <a:ea typeface="Times New Roman" panose="02020603050405020304" pitchFamily="18" charset="0"/>
                <a:cs typeface="Times New Roman" panose="02020603050405020304" pitchFamily="18" charset="0"/>
              </a:rPr>
              <a:t>DS in patients amenable to curative treatments pre-LT has no negative impact on pre- and post-LT outcomes.</a:t>
            </a:r>
            <a:endParaRPr lang="en-CH" sz="1800" dirty="0">
              <a:effectLst/>
              <a:latin typeface="Gotham" panose="02000504050000020004"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800" dirty="0">
                <a:solidFill>
                  <a:srgbClr val="000000"/>
                </a:solidFill>
                <a:effectLst/>
                <a:latin typeface="Gotham" panose="02000504050000020004" pitchFamily="2" charset="0"/>
                <a:ea typeface="Times New Roman" panose="02020603050405020304" pitchFamily="18" charset="0"/>
                <a:cs typeface="Times New Roman" panose="02020603050405020304" pitchFamily="18" charset="0"/>
              </a:rPr>
              <a:t>DS has the potential to redistribute organs to patients in more urgent need and can reasonably be pursued.</a:t>
            </a:r>
            <a:endParaRPr lang="en-CH" sz="1800" dirty="0">
              <a:effectLst/>
              <a:latin typeface="Gotham" panose="02000504050000020004" pitchFamily="2" charset="0"/>
              <a:ea typeface="Calibri" panose="020F0502020204030204" pitchFamily="34" charset="0"/>
              <a:cs typeface="Times New Roman" panose="02020603050405020304" pitchFamily="18" charset="0"/>
            </a:endParaRPr>
          </a:p>
          <a:p>
            <a:pPr algn="just"/>
            <a:r>
              <a:rPr lang="en" sz="1800" dirty="0">
                <a:solidFill>
                  <a:srgbClr val="000000"/>
                </a:solidFill>
                <a:effectLst/>
                <a:latin typeface="Gotham" panose="02000504050000020004" pitchFamily="2" charset="0"/>
                <a:ea typeface="Times New Roman" panose="02020603050405020304" pitchFamily="18" charset="0"/>
              </a:rPr>
              <a:t>The unexpected high drop-out in T1 patients seems related to a combination of purely MELD–based driving rules, with a 15 median MELD at listing, hampering bridging treatments and access to LT</a:t>
            </a:r>
            <a:r>
              <a:rPr lang="en" sz="1800" i="1" dirty="0">
                <a:solidFill>
                  <a:srgbClr val="000000"/>
                </a:solidFill>
                <a:effectLst/>
                <a:latin typeface="Gotham" panose="02000504050000020004" pitchFamily="2" charset="0"/>
                <a:ea typeface="Times New Roman" panose="02020603050405020304" pitchFamily="18" charset="0"/>
              </a:rPr>
              <a:t>.</a:t>
            </a:r>
            <a:r>
              <a:rPr lang="en" sz="1800" dirty="0">
                <a:solidFill>
                  <a:srgbClr val="000000"/>
                </a:solidFill>
                <a:effectLst/>
                <a:latin typeface="Gotham" panose="02000504050000020004" pitchFamily="2" charset="0"/>
                <a:ea typeface="Times New Roman" panose="02020603050405020304" pitchFamily="18" charset="0"/>
              </a:rPr>
              <a:t>  It calls for revision of allocation rules in this subgroup.</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18</a:t>
            </a:fld>
            <a:endParaRPr lang="en-GB"/>
          </a:p>
        </p:txBody>
      </p:sp>
    </p:spTree>
    <p:extLst>
      <p:ext uri="{BB962C8B-B14F-4D97-AF65-F5344CB8AC3E}">
        <p14:creationId xmlns:p14="http://schemas.microsoft.com/office/powerpoint/2010/main" val="274032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AFP, alpha fetoprotein; cm, centimetre; DS, </a:t>
            </a:r>
            <a:r>
              <a:rPr lang="en-GB" i="1" dirty="0">
                <a:solidFill>
                  <a:srgbClr val="A5A5A5"/>
                </a:solidFill>
                <a:latin typeface="Gotham" panose="02000504050000020004" pitchFamily="2" charset="0"/>
              </a:rPr>
              <a:t>delayed transplant strategy; HCC, hepatocellular carcinoma; </a:t>
            </a:r>
            <a:r>
              <a:rPr lang="en-GB" b="0" i="1" dirty="0">
                <a:latin typeface="Gotham" panose="02000504050000020004" pitchFamily="2" charset="0"/>
              </a:rPr>
              <a:t>LT, </a:t>
            </a:r>
            <a:r>
              <a:rPr lang="en-GB" i="1" dirty="0">
                <a:solidFill>
                  <a:srgbClr val="A5A5A5"/>
                </a:solidFill>
                <a:latin typeface="Gotham" panose="02000504050000020004" pitchFamily="2" charset="0"/>
              </a:rPr>
              <a:t>liver transplantation; LRT, </a:t>
            </a:r>
            <a:r>
              <a:rPr lang="en" sz="1200" i="1" dirty="0">
                <a:solidFill>
                  <a:srgbClr val="000000"/>
                </a:solidFill>
                <a:effectLst/>
                <a:latin typeface="Gotham" panose="02000504050000020004" pitchFamily="2" charset="0"/>
                <a:ea typeface="Times New Roman" panose="02020603050405020304" pitchFamily="18" charset="0"/>
              </a:rPr>
              <a:t>loco-regional therapies; MELD, </a:t>
            </a:r>
            <a:r>
              <a:rPr lang="fr-CH" b="0" i="1" dirty="0">
                <a:solidFill>
                  <a:srgbClr val="4D5156"/>
                </a:solidFill>
                <a:effectLst/>
                <a:latin typeface="Gotham" panose="02000504050000020004" pitchFamily="2" charset="0"/>
              </a:rPr>
              <a:t>model for end-stage </a:t>
            </a:r>
            <a:r>
              <a:rPr lang="fr-CH" b="0" i="1" dirty="0" err="1">
                <a:solidFill>
                  <a:srgbClr val="4D5156"/>
                </a:solidFill>
                <a:effectLst/>
                <a:latin typeface="Gotham" panose="02000504050000020004" pitchFamily="2" charset="0"/>
              </a:rPr>
              <a:t>liver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disease</a:t>
            </a:r>
            <a:r>
              <a:rPr lang="fr-CH" b="0" i="1" dirty="0">
                <a:solidFill>
                  <a:srgbClr val="4D5156"/>
                </a:solidFill>
                <a:effectLst/>
                <a:latin typeface="Gotham" panose="02000504050000020004" pitchFamily="2" charset="0"/>
              </a:rPr>
              <a:t>; </a:t>
            </a:r>
            <a:r>
              <a:rPr lang="en" sz="1200" i="1" dirty="0">
                <a:solidFill>
                  <a:srgbClr val="000000"/>
                </a:solidFill>
                <a:effectLst/>
                <a:latin typeface="Gotham" panose="02000504050000020004" pitchFamily="2" charset="0"/>
                <a:ea typeface="Times New Roman" panose="02020603050405020304" pitchFamily="18" charset="0"/>
              </a:rPr>
              <a:t>MT, multiple tumors; </a:t>
            </a:r>
            <a:r>
              <a:rPr lang="en-GB" i="1" dirty="0">
                <a:solidFill>
                  <a:srgbClr val="A5A5A5"/>
                </a:solidFill>
                <a:latin typeface="Gotham" panose="02000504050000020004" pitchFamily="2" charset="0"/>
              </a:rPr>
              <a:t>NDS, </a:t>
            </a:r>
            <a:r>
              <a:rPr lang="en" sz="1200" i="1" dirty="0">
                <a:solidFill>
                  <a:srgbClr val="000000"/>
                </a:solidFill>
                <a:effectLst/>
                <a:latin typeface="Gotham" panose="02000504050000020004" pitchFamily="2" charset="0"/>
                <a:ea typeface="Times New Roman" panose="02020603050405020304" pitchFamily="18" charset="0"/>
              </a:rPr>
              <a:t>not entering DS; ng/ml, nanograms per milliliter; </a:t>
            </a:r>
            <a:r>
              <a:rPr lang="en-GB" i="1" dirty="0">
                <a:solidFill>
                  <a:srgbClr val="A5A5A5"/>
                </a:solidFill>
                <a:latin typeface="Gotham" panose="02000504050000020004" pitchFamily="2" charset="0"/>
              </a:rPr>
              <a:t>SR, surgical resection; T1, </a:t>
            </a:r>
            <a:r>
              <a:rPr lang="en" sz="1200" i="1" dirty="0">
                <a:solidFill>
                  <a:srgbClr val="000000"/>
                </a:solidFill>
                <a:effectLst/>
                <a:latin typeface="Gotham" panose="02000504050000020004" pitchFamily="2" charset="0"/>
                <a:ea typeface="Times New Roman" panose="02020603050405020304" pitchFamily="18" charset="0"/>
              </a:rPr>
              <a:t>T1 tumors; </a:t>
            </a:r>
            <a:r>
              <a:rPr lang="en-GB" i="1" dirty="0">
                <a:solidFill>
                  <a:srgbClr val="A5A5A5"/>
                </a:solidFill>
                <a:latin typeface="Gotham" panose="02000504050000020004" pitchFamily="2" charset="0"/>
              </a:rPr>
              <a:t>TA, thermo-ablation; UH, </a:t>
            </a:r>
            <a:r>
              <a:rPr lang="en" sz="1200" i="1" dirty="0">
                <a:solidFill>
                  <a:srgbClr val="000000"/>
                </a:solidFill>
                <a:effectLst/>
                <a:latin typeface="Gotham" panose="02000504050000020004" pitchFamily="2" charset="0"/>
                <a:ea typeface="Times New Roman" panose="02020603050405020304" pitchFamily="18" charset="0"/>
              </a:rPr>
              <a:t>untreatable HCC</a:t>
            </a:r>
            <a:r>
              <a:rPr lang="en-GB" i="1" dirty="0">
                <a:solidFill>
                  <a:srgbClr val="A5A5A5"/>
                </a:solidFill>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FG9_5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EVALUATION OF A DELAYED LIVER TRANSPLANT STRATEGY FOR PATIENTS LISTED FOR HCC TREATED WITH RESECTION OR THERMO-ABLATION AS A BRIDGE TO LT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Catherine </a:t>
            </a:r>
            <a:r>
              <a:rPr lang="en-US" sz="1800" b="1" dirty="0" err="1">
                <a:effectLst/>
                <a:latin typeface="Gotham" panose="02000504050000020004" pitchFamily="2" charset="0"/>
                <a:ea typeface="Times New Roman" panose="02020603050405020304" pitchFamily="18" charset="0"/>
              </a:rPr>
              <a:t>Lamarque</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Lauriane</a:t>
            </a:r>
            <a:r>
              <a:rPr lang="en-US" sz="1800" b="1" dirty="0">
                <a:effectLst/>
                <a:latin typeface="Gotham" panose="02000504050000020004" pitchFamily="2" charset="0"/>
                <a:ea typeface="Times New Roman" panose="02020603050405020304" pitchFamily="18" charset="0"/>
              </a:rPr>
              <a:t> Segaux</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Armand Abergel</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Philippe Bachellier</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Faiza Chermak</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Audrey Coilly</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Filomena Conti</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Decaens</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Sébastien Dharancy</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Vincent DI Martino</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Jerome Dumortier</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Claire Francoz</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Jean Gugenheim</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Jean Hardwigsen</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Fabrice Muscari</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Sylvie Radenne</a:t>
            </a:r>
            <a:r>
              <a:rPr lang="en-US" sz="1800" b="1" baseline="30000" dirty="0">
                <a:effectLst/>
                <a:latin typeface="Gotham" panose="02000504050000020004" pitchFamily="2" charset="0"/>
                <a:ea typeface="Times New Roman" panose="02020603050405020304" pitchFamily="18" charset="0"/>
              </a:rPr>
              <a:t>15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Ephrem Salame</a:t>
            </a:r>
            <a:r>
              <a:rPr lang="en-US" sz="1800" b="1" baseline="30000" dirty="0">
                <a:effectLst/>
                <a:latin typeface="Gotham" panose="02000504050000020004" pitchFamily="2" charset="0"/>
                <a:ea typeface="Times New Roman" panose="02020603050405020304" pitchFamily="18" charset="0"/>
              </a:rPr>
              <a:t>16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Uguen</a:t>
            </a:r>
            <a:r>
              <a:rPr lang="en-US" sz="1800" b="1" baseline="30000" dirty="0">
                <a:effectLst/>
                <a:latin typeface="Gotham" panose="02000504050000020004" pitchFamily="2" charset="0"/>
                <a:ea typeface="Times New Roman" panose="02020603050405020304" pitchFamily="18" charset="0"/>
              </a:rPr>
              <a:t>17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Jose </a:t>
            </a:r>
            <a:r>
              <a:rPr lang="en-US" sz="1800" b="1" dirty="0" err="1">
                <a:effectLst/>
                <a:latin typeface="Gotham" panose="02000504050000020004" pitchFamily="2" charset="0"/>
                <a:ea typeface="Times New Roman" panose="02020603050405020304" pitchFamily="18" charset="0"/>
              </a:rPr>
              <a:t>Ursic</a:t>
            </a:r>
            <a:r>
              <a:rPr lang="en-US" sz="1800" b="1" dirty="0">
                <a:effectLst/>
                <a:latin typeface="Gotham" panose="02000504050000020004" pitchFamily="2" charset="0"/>
                <a:ea typeface="Times New Roman" panose="02020603050405020304" pitchFamily="18" charset="0"/>
              </a:rPr>
              <a:t> Bedoya</a:t>
            </a:r>
            <a:r>
              <a:rPr lang="en-US" sz="1800" b="1" baseline="30000" dirty="0">
                <a:effectLst/>
                <a:latin typeface="Gotham" panose="02000504050000020004" pitchFamily="2" charset="0"/>
                <a:ea typeface="Times New Roman" panose="02020603050405020304" pitchFamily="18" charset="0"/>
              </a:rPr>
              <a:t>18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Corinne Antoine</a:t>
            </a:r>
            <a:r>
              <a:rPr lang="en-US" sz="1800" b="1" baseline="30000" dirty="0">
                <a:effectLst/>
                <a:latin typeface="Gotham" panose="02000504050000020004" pitchFamily="2" charset="0"/>
                <a:ea typeface="Times New Roman" panose="02020603050405020304" pitchFamily="18" charset="0"/>
              </a:rPr>
              <a:t>19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Vincent Leroy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Nadia Oubaya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Christophe Duvoux</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Henri Mondor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Hospital, Créteil,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CHU Estaing, </a:t>
            </a:r>
            <a:r>
              <a:rPr lang="fr-FR" sz="1800" i="1" dirty="0" err="1">
                <a:effectLst/>
                <a:latin typeface="Gotham" panose="02000504050000020004" pitchFamily="2" charset="0"/>
                <a:ea typeface="Times New Roman" panose="02020603050405020304" pitchFamily="18" charset="0"/>
              </a:rPr>
              <a:t>Clermond</a:t>
            </a:r>
            <a:r>
              <a:rPr lang="fr-FR" sz="1800" i="1" dirty="0">
                <a:effectLst/>
                <a:latin typeface="Gotham" panose="02000504050000020004" pitchFamily="2" charset="0"/>
                <a:ea typeface="Times New Roman" panose="02020603050405020304" pitchFamily="18" charset="0"/>
              </a:rPr>
              <a:t> Ferrand,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Hopitaux Universitaires Strasbourg, Strasbourg,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Bordeaux Hospital, Bordeaux,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AP-HP Hôpital Paul Brousse, Centre Hépato-Biliaire, Villejuif,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6</a:t>
            </a:r>
            <a:r>
              <a:rPr lang="fr-FR" sz="1800" i="1" dirty="0">
                <a:effectLst/>
                <a:latin typeface="Gotham" panose="02000504050000020004" pitchFamily="2" charset="0"/>
                <a:ea typeface="Times New Roman" panose="02020603050405020304" pitchFamily="18" charset="0"/>
              </a:rPr>
              <a:t>APHP, Hôpital Pitié Salpêtrière, Sorbonne Université, Paris,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7</a:t>
            </a:r>
            <a:r>
              <a:rPr lang="fr-FR" sz="1800" i="1" dirty="0">
                <a:effectLst/>
                <a:latin typeface="Gotham" panose="02000504050000020004" pitchFamily="2" charset="0"/>
                <a:ea typeface="Times New Roman" panose="02020603050405020304" pitchFamily="18" charset="0"/>
              </a:rPr>
              <a:t>HOPITAL ALBERT MICHALLON, Grenoble,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8</a:t>
            </a:r>
            <a:r>
              <a:rPr lang="fr-FR" sz="1800" i="1" dirty="0">
                <a:effectLst/>
                <a:latin typeface="Gotham" panose="02000504050000020004" pitchFamily="2" charset="0"/>
                <a:ea typeface="Times New Roman" panose="02020603050405020304" pitchFamily="18" charset="0"/>
              </a:rPr>
              <a:t>CHRU Lille, </a:t>
            </a:r>
            <a:r>
              <a:rPr lang="fr-FR" sz="1800" i="1" dirty="0" err="1">
                <a:effectLst/>
                <a:latin typeface="Gotham" panose="02000504050000020004" pitchFamily="2" charset="0"/>
                <a:ea typeface="Times New Roman" panose="02020603050405020304" pitchFamily="18" charset="0"/>
              </a:rPr>
              <a:t>Marcq</a:t>
            </a:r>
            <a:r>
              <a:rPr lang="fr-FR" sz="1800" i="1" dirty="0">
                <a:effectLst/>
                <a:latin typeface="Gotham" panose="02000504050000020004" pitchFamily="2" charset="0"/>
                <a:ea typeface="Times New Roman" panose="02020603050405020304" pitchFamily="18" charset="0"/>
              </a:rPr>
              <a:t> en Baroeul,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9</a:t>
            </a:r>
            <a:r>
              <a:rPr lang="fr-FR" sz="1800" i="1" dirty="0">
                <a:effectLst/>
                <a:latin typeface="Gotham" panose="02000504050000020004" pitchFamily="2" charset="0"/>
                <a:ea typeface="Times New Roman" panose="02020603050405020304" pitchFamily="18" charset="0"/>
              </a:rPr>
              <a:t>CHU Jean Minjoz, Besançon,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10</a:t>
            </a:r>
            <a:r>
              <a:rPr lang="fr-FR" sz="1800" i="1" dirty="0">
                <a:effectLst/>
                <a:latin typeface="Gotham" panose="02000504050000020004" pitchFamily="2" charset="0"/>
                <a:ea typeface="Times New Roman" panose="02020603050405020304" pitchFamily="18" charset="0"/>
              </a:rPr>
              <a:t>HOPITAL EDOUARD ERRIOT,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11</a:t>
            </a:r>
            <a:r>
              <a:rPr lang="fr-FR" sz="1800" i="1" dirty="0">
                <a:effectLst/>
                <a:latin typeface="Gotham" panose="02000504050000020004" pitchFamily="2" charset="0"/>
                <a:ea typeface="Times New Roman" panose="02020603050405020304" pitchFamily="18" charset="0"/>
              </a:rPr>
              <a:t>Beaujon </a:t>
            </a:r>
            <a:r>
              <a:rPr lang="fr-FR" sz="1800" i="1" dirty="0" err="1">
                <a:effectLst/>
                <a:latin typeface="Gotham" panose="02000504050000020004" pitchFamily="2" charset="0"/>
                <a:ea typeface="Times New Roman" panose="02020603050405020304" pitchFamily="18" charset="0"/>
              </a:rPr>
              <a:t>hospital</a:t>
            </a:r>
            <a:r>
              <a:rPr lang="fr-FR" sz="1800" i="1" dirty="0">
                <a:effectLst/>
                <a:latin typeface="Gotham" panose="02000504050000020004" pitchFamily="2" charset="0"/>
                <a:ea typeface="Times New Roman" panose="02020603050405020304" pitchFamily="18" charset="0"/>
              </a:rPr>
              <a:t>, Clichy,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12</a:t>
            </a:r>
            <a:r>
              <a:rPr lang="fr-FR" sz="1800" i="1" dirty="0">
                <a:effectLst/>
                <a:latin typeface="Gotham" panose="02000504050000020004" pitchFamily="2" charset="0"/>
                <a:ea typeface="Times New Roman" panose="02020603050405020304" pitchFamily="18" charset="0"/>
              </a:rPr>
              <a:t>Department of Digestive </a:t>
            </a:r>
            <a:r>
              <a:rPr lang="fr-FR" sz="1800" i="1" dirty="0" err="1">
                <a:effectLst/>
                <a:latin typeface="Gotham" panose="02000504050000020004" pitchFamily="2" charset="0"/>
                <a:ea typeface="Times New Roman" panose="02020603050405020304" pitchFamily="18" charset="0"/>
              </a:rPr>
              <a:t>Surgery</a:t>
            </a:r>
            <a:r>
              <a:rPr lang="fr-FR" sz="1800" i="1" dirty="0">
                <a:effectLst/>
                <a:latin typeface="Gotham" panose="02000504050000020004" pitchFamily="2" charset="0"/>
                <a:ea typeface="Times New Roman" panose="02020603050405020304" pitchFamily="18" charset="0"/>
              </a:rPr>
              <a:t>, Archet Hospital,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of Nice-Sophia Antipolis, Nice,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13</a:t>
            </a:r>
            <a:r>
              <a:rPr lang="fr-FR" sz="1800" i="1" dirty="0">
                <a:effectLst/>
                <a:latin typeface="Gotham" panose="02000504050000020004" pitchFamily="2" charset="0"/>
                <a:ea typeface="Times New Roman" panose="02020603050405020304" pitchFamily="18" charset="0"/>
              </a:rPr>
              <a:t>Aix Marseille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Department</a:t>
            </a:r>
            <a:r>
              <a:rPr lang="fr-FR" sz="1800" i="1" dirty="0">
                <a:effectLst/>
                <a:latin typeface="Gotham" panose="02000504050000020004" pitchFamily="2" charset="0"/>
                <a:ea typeface="Times New Roman" panose="02020603050405020304" pitchFamily="18" charset="0"/>
              </a:rPr>
              <a:t> of General </a:t>
            </a:r>
            <a:r>
              <a:rPr lang="fr-FR" sz="1800" i="1" dirty="0" err="1">
                <a:effectLst/>
                <a:latin typeface="Gotham" panose="02000504050000020004" pitchFamily="2" charset="0"/>
                <a:ea typeface="Times New Roman" panose="02020603050405020304" pitchFamily="18" charset="0"/>
              </a:rPr>
              <a:t>Surgery</a:t>
            </a:r>
            <a:r>
              <a:rPr lang="fr-FR" sz="1800" i="1" dirty="0">
                <a:effectLst/>
                <a:latin typeface="Gotham" panose="02000504050000020004" pitchFamily="2" charset="0"/>
                <a:ea typeface="Times New Roman" panose="02020603050405020304" pitchFamily="18" charset="0"/>
              </a:rPr>
              <a:t> and Liver Transplantation, </a:t>
            </a:r>
            <a:r>
              <a:rPr lang="fr-FR" sz="1800" i="1" dirty="0" err="1">
                <a:effectLst/>
                <a:latin typeface="Gotham" panose="02000504050000020004" pitchFamily="2" charset="0"/>
                <a:ea typeface="Times New Roman" panose="02020603050405020304" pitchFamily="18" charset="0"/>
              </a:rPr>
              <a:t>Hopital</a:t>
            </a:r>
            <a:r>
              <a:rPr lang="fr-FR" sz="1800" i="1" dirty="0">
                <a:effectLst/>
                <a:latin typeface="Gotham" panose="02000504050000020004" pitchFamily="2" charset="0"/>
                <a:ea typeface="Times New Roman" panose="02020603050405020304" pitchFamily="18" charset="0"/>
              </a:rPr>
              <a:t> la Timone, Marseille,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14</a:t>
            </a:r>
            <a:r>
              <a:rPr lang="fr-FR" sz="1800" i="1" dirty="0">
                <a:effectLst/>
                <a:latin typeface="Gotham" panose="02000504050000020004" pitchFamily="2" charset="0"/>
                <a:ea typeface="Times New Roman" panose="02020603050405020304" pitchFamily="18" charset="0"/>
              </a:rPr>
              <a:t>CHU </a:t>
            </a:r>
            <a:r>
              <a:rPr lang="fr-FR" sz="1800" i="1" dirty="0" err="1">
                <a:effectLst/>
                <a:latin typeface="Gotham" panose="02000504050000020004" pitchFamily="2" charset="0"/>
                <a:ea typeface="Times New Roman" panose="02020603050405020304" pitchFamily="18" charset="0"/>
              </a:rPr>
              <a:t>rangueil</a:t>
            </a:r>
            <a:r>
              <a:rPr lang="fr-FR" sz="1800" i="1" dirty="0">
                <a:effectLst/>
                <a:latin typeface="Gotham" panose="02000504050000020004" pitchFamily="2" charset="0"/>
                <a:ea typeface="Times New Roman" panose="02020603050405020304" pitchFamily="18" charset="0"/>
              </a:rPr>
              <a:t>, Toulouse,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15</a:t>
            </a:r>
            <a:r>
              <a:rPr lang="fr-FR" sz="1800" i="1" dirty="0">
                <a:effectLst/>
                <a:latin typeface="Gotham" panose="02000504050000020004" pitchFamily="2" charset="0"/>
                <a:ea typeface="Times New Roman" panose="02020603050405020304" pitchFamily="18" charset="0"/>
              </a:rPr>
              <a:t>Hopital de la </a:t>
            </a:r>
            <a:r>
              <a:rPr lang="fr-FR" sz="1800" i="1" dirty="0" err="1">
                <a:effectLst/>
                <a:latin typeface="Gotham" panose="02000504050000020004" pitchFamily="2" charset="0"/>
                <a:ea typeface="Times New Roman" panose="02020603050405020304" pitchFamily="18" charset="0"/>
              </a:rPr>
              <a:t>croix-Rousse</a:t>
            </a:r>
            <a:r>
              <a:rPr lang="fr-FR" sz="1800" i="1" dirty="0">
                <a:effectLst/>
                <a:latin typeface="Gotham" panose="02000504050000020004" pitchFamily="2" charset="0"/>
                <a:ea typeface="Times New Roman" panose="02020603050405020304" pitchFamily="18" charset="0"/>
              </a:rPr>
              <a:t>,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16</a:t>
            </a:r>
            <a:r>
              <a:rPr lang="fr-FR" sz="1800" i="1" dirty="0">
                <a:effectLst/>
                <a:latin typeface="Gotham" panose="02000504050000020004" pitchFamily="2" charset="0"/>
                <a:ea typeface="Times New Roman" panose="02020603050405020304" pitchFamily="18" charset="0"/>
              </a:rPr>
              <a:t>chu trousseau, Tours,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17</a:t>
            </a:r>
            <a:r>
              <a:rPr lang="fr-FR" sz="1800" i="1" dirty="0">
                <a:effectLst/>
                <a:latin typeface="Gotham" panose="02000504050000020004" pitchFamily="2" charset="0"/>
                <a:ea typeface="Times New Roman" panose="02020603050405020304" pitchFamily="18" charset="0"/>
              </a:rPr>
              <a:t>Hôpital Pontchaillou, Rennes,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18</a:t>
            </a:r>
            <a:r>
              <a:rPr lang="fr-FR" sz="1800" i="1" dirty="0">
                <a:effectLst/>
                <a:latin typeface="Gotham" panose="02000504050000020004" pitchFamily="2" charset="0"/>
                <a:ea typeface="Times New Roman" panose="02020603050405020304" pitchFamily="18" charset="0"/>
              </a:rPr>
              <a:t>CHU Montpellier, Montpellier,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19</a:t>
            </a:r>
            <a:r>
              <a:rPr lang="fr-FR" sz="1800" i="1" dirty="0">
                <a:effectLst/>
                <a:latin typeface="Gotham" panose="02000504050000020004" pitchFamily="2" charset="0"/>
                <a:ea typeface="Times New Roman" panose="02020603050405020304" pitchFamily="18" charset="0"/>
              </a:rPr>
              <a:t>Agence de </a:t>
            </a:r>
            <a:r>
              <a:rPr lang="fr-FR" sz="1800" i="1" dirty="0" err="1">
                <a:effectLst/>
                <a:latin typeface="Gotham" panose="02000504050000020004" pitchFamily="2" charset="0"/>
                <a:ea typeface="Times New Roman" panose="02020603050405020304" pitchFamily="18" charset="0"/>
              </a:rPr>
              <a:t>biomedecine</a:t>
            </a:r>
            <a:r>
              <a:rPr lang="fr-FR" sz="1800" i="1" dirty="0">
                <a:effectLst/>
                <a:latin typeface="Gotham" panose="02000504050000020004" pitchFamily="2" charset="0"/>
                <a:ea typeface="Times New Roman" panose="02020603050405020304" pitchFamily="18" charset="0"/>
              </a:rPr>
              <a:t>, Saint Denis,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 sz="1800" dirty="0">
                <a:solidFill>
                  <a:srgbClr val="000000"/>
                </a:solidFill>
                <a:effectLst/>
                <a:latin typeface="Gotham" panose="02000504050000020004" pitchFamily="2" charset="0"/>
                <a:ea typeface="Times New Roman" panose="02020603050405020304" pitchFamily="18" charset="0"/>
              </a:rPr>
              <a:t>To maximize utility and prevent premature liver transplantation (LT), a delayed transplant strategy (DS) was adopted in France in 2015 in patients listed for any single hepatocellular carcinoma (HCC) treated with surgical resection (SR) or thermo-ablation (TA) during the waiting phase, postponing LT until recurrence. </a:t>
            </a:r>
            <a:r>
              <a:rPr lang="en" sz="1800" dirty="0">
                <a:solidFill>
                  <a:srgbClr val="202124"/>
                </a:solidFill>
                <a:effectLst/>
                <a:latin typeface="Gotham" panose="02000504050000020004" pitchFamily="2" charset="0"/>
                <a:ea typeface="Times New Roman" panose="02020603050405020304" pitchFamily="18" charset="0"/>
              </a:rPr>
              <a:t>It is crucial to make sure that pre and post-LT outcomes of patients entering DS are not negatively impacted. The purpose of this study was to evaluate this DS.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 sz="1800" dirty="0">
                <a:solidFill>
                  <a:srgbClr val="000000"/>
                </a:solidFill>
                <a:effectLst/>
                <a:latin typeface="Gotham" panose="02000504050000020004" pitchFamily="2" charset="0"/>
                <a:ea typeface="Times New Roman" panose="02020603050405020304" pitchFamily="18" charset="0"/>
              </a:rPr>
              <a:t>Study population: patients listed for HCC in France between 2015 and 2018, with an AFP score ≤2. After data extraction from the national LT database, Cristal, 2025 patients were classified according to 6 groups: single tumor entering DS, single tumor not entering DS (NDS), multiple tumors (MT), other loco-regional therapies (LRT) with no DS, untreatable HCC (UH) and T1 tumors (T1). 18-months Kaplan-Meier estimates of drop-out before LT and 5-year post-LT recurrence and survival rates were compared.</a:t>
            </a:r>
            <a:endParaRPr lang="en-CH" sz="1800" dirty="0">
              <a:effectLst/>
              <a:latin typeface="Gotham" panose="02000504050000020004" pitchFamily="2" charset="0"/>
              <a:ea typeface="Times New Roman" panose="02020603050405020304" pitchFamily="18" charset="0"/>
            </a:endParaRPr>
          </a:p>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 sz="1800" dirty="0">
                <a:solidFill>
                  <a:srgbClr val="000000"/>
                </a:solidFill>
                <a:effectLst/>
                <a:latin typeface="Gotham" panose="02000504050000020004" pitchFamily="2" charset="0"/>
                <a:ea typeface="Times New Roman" panose="02020603050405020304" pitchFamily="18" charset="0"/>
              </a:rPr>
              <a:t>The patients’ features are shown in the table.</a:t>
            </a:r>
            <a:endParaRPr lang="en-CH" sz="1800" dirty="0">
              <a:effectLst/>
              <a:latin typeface="Gotham" panose="02000504050000020004" pitchFamily="2" charset="0"/>
              <a:ea typeface="Times New Roman" panose="02020603050405020304" pitchFamily="18" charset="0"/>
            </a:endParaRPr>
          </a:p>
          <a:p>
            <a:pPr algn="just"/>
            <a:r>
              <a:rPr lang="en" sz="1800" dirty="0">
                <a:solidFill>
                  <a:srgbClr val="000000"/>
                </a:solidFill>
                <a:effectLst/>
                <a:latin typeface="Gotham" panose="02000504050000020004" pitchFamily="2" charset="0"/>
                <a:ea typeface="Times New Roman" panose="02020603050405020304" pitchFamily="18" charset="0"/>
              </a:rPr>
              <a:t>Pre-LT drop-out probabilities were 13, 18, 21, 22 and 25% in DS, LRT and MT, UH, NDS and T1, respectively (p =0.05), significantly lower in DS, and higher in T1. Post- LT 5-year survival and recurrence rates did not differ among groups.</a:t>
            </a:r>
            <a:endParaRPr lang="en-CH" sz="1800" dirty="0">
              <a:effectLst/>
              <a:latin typeface="Gotham" panose="02000504050000020004" pitchFamily="2" charset="0"/>
              <a:ea typeface="Times New Roman" panose="02020603050405020304" pitchFamily="18" charset="0"/>
            </a:endParaRPr>
          </a:p>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 sz="1800" dirty="0">
                <a:solidFill>
                  <a:srgbClr val="000000"/>
                </a:solidFill>
                <a:effectLst/>
                <a:latin typeface="Gotham" panose="02000504050000020004" pitchFamily="2" charset="0"/>
                <a:ea typeface="Times New Roman" panose="02020603050405020304" pitchFamily="18" charset="0"/>
              </a:rPr>
              <a:t> The DELTAS HCC study shows that:</a:t>
            </a:r>
            <a:endParaRPr lang="en-CH" sz="1800" dirty="0">
              <a:effectLst/>
              <a:latin typeface="Gotham" panose="02000504050000020004" pitchFamily="2" charset="0"/>
              <a:ea typeface="Times New Roman" panose="02020603050405020304" pitchFamily="18" charset="0"/>
            </a:endParaRPr>
          </a:p>
          <a:p>
            <a:pPr marL="342900" lvl="0" indent="-342900" algn="just">
              <a:lnSpc>
                <a:spcPct val="107000"/>
              </a:lnSpc>
              <a:buFont typeface="+mj-lt"/>
              <a:buAutoNum type="alphaL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800" dirty="0">
                <a:solidFill>
                  <a:srgbClr val="000000"/>
                </a:solidFill>
                <a:effectLst/>
                <a:latin typeface="Gotham" panose="02000504050000020004" pitchFamily="2" charset="0"/>
                <a:ea typeface="Times New Roman" panose="02020603050405020304" pitchFamily="18" charset="0"/>
                <a:cs typeface="Times New Roman" panose="02020603050405020304" pitchFamily="18" charset="0"/>
              </a:rPr>
              <a:t>DS can be considered in around 20 % of HCC candidates (DS and NDS groups).</a:t>
            </a:r>
            <a:endParaRPr lang="en-CH" sz="1800" dirty="0">
              <a:effectLst/>
              <a:latin typeface="Gotham" panose="02000504050000020004"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800" dirty="0">
                <a:solidFill>
                  <a:srgbClr val="000000"/>
                </a:solidFill>
                <a:effectLst/>
                <a:latin typeface="Gotham" panose="02000504050000020004" pitchFamily="2" charset="0"/>
                <a:ea typeface="Times New Roman" panose="02020603050405020304" pitchFamily="18" charset="0"/>
                <a:cs typeface="Times New Roman" panose="02020603050405020304" pitchFamily="18" charset="0"/>
              </a:rPr>
              <a:t>DS in patients amenable to curative treatments pre-LT has no negative impact on pre- and post-LT outcomes.</a:t>
            </a:r>
            <a:endParaRPr lang="en-CH" sz="1800" dirty="0">
              <a:effectLst/>
              <a:latin typeface="Gotham" panose="02000504050000020004"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800" dirty="0">
                <a:solidFill>
                  <a:srgbClr val="000000"/>
                </a:solidFill>
                <a:effectLst/>
                <a:latin typeface="Gotham" panose="02000504050000020004" pitchFamily="2" charset="0"/>
                <a:ea typeface="Times New Roman" panose="02020603050405020304" pitchFamily="18" charset="0"/>
                <a:cs typeface="Times New Roman" panose="02020603050405020304" pitchFamily="18" charset="0"/>
              </a:rPr>
              <a:t>DS has the potential to redistribute organs to patients in more urgent need and can reasonably be pursued.</a:t>
            </a:r>
            <a:endParaRPr lang="en-CH" sz="1800" dirty="0">
              <a:effectLst/>
              <a:latin typeface="Gotham" panose="02000504050000020004" pitchFamily="2" charset="0"/>
              <a:ea typeface="Calibri" panose="020F0502020204030204" pitchFamily="34" charset="0"/>
              <a:cs typeface="Times New Roman" panose="02020603050405020304" pitchFamily="18" charset="0"/>
            </a:endParaRPr>
          </a:p>
          <a:p>
            <a:pPr algn="just"/>
            <a:r>
              <a:rPr lang="en" sz="1800" dirty="0">
                <a:solidFill>
                  <a:srgbClr val="000000"/>
                </a:solidFill>
                <a:effectLst/>
                <a:latin typeface="Gotham" panose="02000504050000020004" pitchFamily="2" charset="0"/>
                <a:ea typeface="Times New Roman" panose="02020603050405020304" pitchFamily="18" charset="0"/>
              </a:rPr>
              <a:t>The unexpected high drop-out in T1 patients seems related to a combination of purely MELD–based driving rules, with a 15 median MELD at listing, hampering bridging treatments and access to LT</a:t>
            </a:r>
            <a:r>
              <a:rPr lang="en" sz="1800" i="1" dirty="0">
                <a:solidFill>
                  <a:srgbClr val="000000"/>
                </a:solidFill>
                <a:effectLst/>
                <a:latin typeface="Gotham" panose="02000504050000020004" pitchFamily="2" charset="0"/>
                <a:ea typeface="Times New Roman" panose="02020603050405020304" pitchFamily="18" charset="0"/>
              </a:rPr>
              <a:t>.</a:t>
            </a:r>
            <a:r>
              <a:rPr lang="en" sz="1800" dirty="0">
                <a:solidFill>
                  <a:srgbClr val="000000"/>
                </a:solidFill>
                <a:effectLst/>
                <a:latin typeface="Gotham" panose="02000504050000020004" pitchFamily="2" charset="0"/>
                <a:ea typeface="Times New Roman" panose="02020603050405020304" pitchFamily="18" charset="0"/>
              </a:rPr>
              <a:t>  It calls for revision of allocation rules in this subgroup.</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19</a:t>
            </a:fld>
            <a:endParaRPr lang="en-GB"/>
          </a:p>
        </p:txBody>
      </p:sp>
    </p:spTree>
    <p:extLst>
      <p:ext uri="{BB962C8B-B14F-4D97-AF65-F5344CB8AC3E}">
        <p14:creationId xmlns:p14="http://schemas.microsoft.com/office/powerpoint/2010/main" val="200986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CEA, carcinoembryonic antigen; cm, centimetre; CRLM, </a:t>
            </a:r>
            <a:r>
              <a:rPr lang="en-GB" b="0" i="1" dirty="0">
                <a:solidFill>
                  <a:srgbClr val="A5A5A5"/>
                </a:solidFill>
                <a:latin typeface="Gotham" panose="02000504050000020004" pitchFamily="2" charset="0"/>
              </a:rPr>
              <a:t>colorectal </a:t>
            </a:r>
            <a:r>
              <a:rPr lang="en-GB" b="0" i="1" dirty="0" err="1">
                <a:solidFill>
                  <a:srgbClr val="A5A5A5"/>
                </a:solidFill>
                <a:latin typeface="Gotham" panose="02000504050000020004" pitchFamily="2" charset="0"/>
              </a:rPr>
              <a:t>resectable</a:t>
            </a:r>
            <a:r>
              <a:rPr lang="en-GB" b="0" i="1" dirty="0">
                <a:solidFill>
                  <a:srgbClr val="A5A5A5"/>
                </a:solidFill>
                <a:latin typeface="Gotham" panose="02000504050000020004" pitchFamily="2" charset="0"/>
              </a:rPr>
              <a:t> liver metastases; DFS, </a:t>
            </a:r>
            <a:r>
              <a:rPr lang="en-GB" sz="1200" i="1" dirty="0">
                <a:solidFill>
                  <a:srgbClr val="A5A5A5"/>
                </a:solidFill>
                <a:latin typeface="Gotham" panose="02000504050000020004" pitchFamily="2" charset="0"/>
              </a:rPr>
              <a:t>disease-free survival; </a:t>
            </a:r>
            <a:r>
              <a:rPr lang="en-GB" b="0" i="1" dirty="0">
                <a:solidFill>
                  <a:srgbClr val="A5A5A5"/>
                </a:solidFill>
                <a:latin typeface="Gotham" panose="02000504050000020004" pitchFamily="2" charset="0"/>
              </a:rPr>
              <a:t>ECOG, </a:t>
            </a:r>
            <a:r>
              <a:rPr lang="fr-CH" b="0" i="1" dirty="0" err="1">
                <a:solidFill>
                  <a:srgbClr val="595959"/>
                </a:solidFill>
                <a:effectLst/>
                <a:latin typeface="Gotham" panose="02000504050000020004" pitchFamily="2" charset="0"/>
              </a:rPr>
              <a:t>Eastern</a:t>
            </a:r>
            <a:r>
              <a:rPr lang="fr-CH" b="0" i="1" dirty="0">
                <a:solidFill>
                  <a:srgbClr val="595959"/>
                </a:solidFill>
                <a:effectLst/>
                <a:latin typeface="Gotham" panose="02000504050000020004" pitchFamily="2" charset="0"/>
              </a:rPr>
              <a:t> </a:t>
            </a:r>
            <a:r>
              <a:rPr lang="fr-CH" b="0" i="1" dirty="0" err="1">
                <a:solidFill>
                  <a:srgbClr val="595959"/>
                </a:solidFill>
                <a:effectLst/>
                <a:latin typeface="Gotham" panose="02000504050000020004" pitchFamily="2" charset="0"/>
              </a:rPr>
              <a:t>Cooperative</a:t>
            </a:r>
            <a:r>
              <a:rPr lang="fr-CH" b="0" i="1" dirty="0">
                <a:solidFill>
                  <a:srgbClr val="595959"/>
                </a:solidFill>
                <a:effectLst/>
                <a:latin typeface="Gotham" panose="02000504050000020004" pitchFamily="2" charset="0"/>
              </a:rPr>
              <a:t> </a:t>
            </a:r>
            <a:r>
              <a:rPr lang="fr-CH" b="0" i="1" dirty="0" err="1">
                <a:solidFill>
                  <a:srgbClr val="595959"/>
                </a:solidFill>
                <a:effectLst/>
                <a:latin typeface="Gotham" panose="02000504050000020004" pitchFamily="2" charset="0"/>
              </a:rPr>
              <a:t>Oncology</a:t>
            </a:r>
            <a:r>
              <a:rPr lang="fr-CH" b="0" i="1" dirty="0">
                <a:solidFill>
                  <a:srgbClr val="595959"/>
                </a:solidFill>
                <a:effectLst/>
                <a:latin typeface="Gotham" panose="02000504050000020004" pitchFamily="2" charset="0"/>
              </a:rPr>
              <a:t> Group; </a:t>
            </a:r>
            <a:r>
              <a:rPr lang="en-GB" b="0" i="1" dirty="0">
                <a:solidFill>
                  <a:srgbClr val="A5A5A5"/>
                </a:solidFill>
                <a:latin typeface="Gotham" panose="02000504050000020004" pitchFamily="2" charset="0"/>
              </a:rPr>
              <a:t>HBP, </a:t>
            </a:r>
            <a:r>
              <a:rPr lang="fr-CH" b="0" i="1" dirty="0" err="1">
                <a:solidFill>
                  <a:srgbClr val="4D5156"/>
                </a:solidFill>
                <a:effectLst/>
                <a:latin typeface="Gotham" panose="02000504050000020004" pitchFamily="2" charset="0"/>
              </a:rPr>
              <a:t>hepatobiliary</a:t>
            </a:r>
            <a:r>
              <a:rPr lang="fr-CH" b="0" i="1" dirty="0">
                <a:solidFill>
                  <a:srgbClr val="4D5156"/>
                </a:solidFill>
                <a:effectLst/>
                <a:latin typeface="Gotham" panose="02000504050000020004" pitchFamily="2" charset="0"/>
              </a:rPr>
              <a:t> and </a:t>
            </a:r>
            <a:r>
              <a:rPr lang="fr-CH" b="0" i="1" dirty="0" err="1">
                <a:solidFill>
                  <a:srgbClr val="4D5156"/>
                </a:solidFill>
                <a:effectLst/>
                <a:latin typeface="Gotham" panose="02000504050000020004" pitchFamily="2" charset="0"/>
              </a:rPr>
              <a:t>pancreatic</a:t>
            </a:r>
            <a:r>
              <a:rPr lang="fr-CH" b="0" i="1" dirty="0">
                <a:solidFill>
                  <a:srgbClr val="4D5156"/>
                </a:solidFill>
                <a:effectLst/>
                <a:latin typeface="Gotham" panose="02000504050000020004" pitchFamily="2" charset="0"/>
              </a:rPr>
              <a:t>; </a:t>
            </a:r>
            <a:r>
              <a:rPr lang="en-GB" b="0" i="1" dirty="0">
                <a:solidFill>
                  <a:srgbClr val="A5A5A5"/>
                </a:solidFill>
                <a:latin typeface="Gotham" panose="02000504050000020004" pitchFamily="2" charset="0"/>
              </a:rPr>
              <a:t>HTL, hepatic </a:t>
            </a:r>
            <a:r>
              <a:rPr lang="en-GB" b="0" i="1" dirty="0" err="1">
                <a:solidFill>
                  <a:srgbClr val="A5A5A5"/>
                </a:solidFill>
                <a:latin typeface="Gotham" panose="02000504050000020004" pitchFamily="2" charset="0"/>
              </a:rPr>
              <a:t>tumor</a:t>
            </a:r>
            <a:r>
              <a:rPr lang="en-GB" b="0" i="1" dirty="0">
                <a:solidFill>
                  <a:srgbClr val="A5A5A5"/>
                </a:solidFill>
                <a:latin typeface="Gotham" panose="02000504050000020004" pitchFamily="2" charset="0"/>
              </a:rPr>
              <a:t> load; </a:t>
            </a:r>
            <a:r>
              <a:rPr lang="en-GB" b="0" i="1" dirty="0">
                <a:latin typeface="Gotham" panose="02000504050000020004" pitchFamily="2" charset="0"/>
              </a:rPr>
              <a:t>LR, </a:t>
            </a:r>
            <a:r>
              <a:rPr lang="en-GB" b="0" i="1" dirty="0">
                <a:solidFill>
                  <a:srgbClr val="A5A5A5"/>
                </a:solidFill>
                <a:latin typeface="Gotham" panose="02000504050000020004" pitchFamily="2" charset="0"/>
              </a:rPr>
              <a:t>Liver resection; LT, Liver transplantation; </a:t>
            </a:r>
            <a:r>
              <a:rPr lang="en-GB" sz="1200" i="1" dirty="0">
                <a:solidFill>
                  <a:srgbClr val="A5A5A5"/>
                </a:solidFill>
                <a:latin typeface="Gotham" panose="02000504050000020004" pitchFamily="2" charset="0"/>
                <a:sym typeface="Symbol" panose="05050102010706020507" pitchFamily="18" charset="2"/>
              </a:rPr>
              <a:t></a:t>
            </a:r>
            <a:r>
              <a:rPr lang="en-GB" sz="1200" i="1" dirty="0">
                <a:solidFill>
                  <a:srgbClr val="A5A5A5"/>
                </a:solidFill>
                <a:latin typeface="Gotham" panose="02000504050000020004" pitchFamily="2" charset="0"/>
              </a:rPr>
              <a:t>g/L, microgram per </a:t>
            </a:r>
            <a:r>
              <a:rPr lang="en-GB" sz="1200" i="1" dirty="0" err="1">
                <a:solidFill>
                  <a:srgbClr val="A5A5A5"/>
                </a:solidFill>
                <a:latin typeface="Gotham" panose="02000504050000020004" pitchFamily="2" charset="0"/>
              </a:rPr>
              <a:t>liter</a:t>
            </a:r>
            <a:r>
              <a:rPr lang="en-GB" sz="1200" i="1" dirty="0">
                <a:solidFill>
                  <a:srgbClr val="A5A5A5"/>
                </a:solidFill>
                <a:latin typeface="Gotham" panose="02000504050000020004" pitchFamily="2" charset="0"/>
              </a:rPr>
              <a:t>; </a:t>
            </a:r>
            <a:r>
              <a:rPr lang="en-GB" b="0" i="1" dirty="0">
                <a:solidFill>
                  <a:srgbClr val="A5A5A5"/>
                </a:solidFill>
                <a:latin typeface="Gotham" panose="02000504050000020004" pitchFamily="2" charset="0"/>
              </a:rPr>
              <a:t>OS, overall survival; SAR, </a:t>
            </a:r>
            <a:r>
              <a:rPr lang="en-GB" sz="1200" i="1" dirty="0">
                <a:solidFill>
                  <a:srgbClr val="A5A5A5"/>
                </a:solidFill>
                <a:latin typeface="Gotham" panose="02000504050000020004" pitchFamily="2" charset="0"/>
              </a:rPr>
              <a:t>survival after recurrence; </a:t>
            </a:r>
            <a:r>
              <a:rPr lang="en-GB" b="0" i="1" dirty="0">
                <a:solidFill>
                  <a:srgbClr val="A5A5A5"/>
                </a:solidFill>
                <a:latin typeface="Gotham" panose="02000504050000020004" pitchFamily="2" charset="0"/>
              </a:rPr>
              <a:t>Tx-</a:t>
            </a:r>
            <a:r>
              <a:rPr lang="en-GB" b="0" i="1" dirty="0" err="1">
                <a:solidFill>
                  <a:srgbClr val="A5A5A5"/>
                </a:solidFill>
                <a:latin typeface="Gotham" panose="02000504050000020004" pitchFamily="2" charset="0"/>
              </a:rPr>
              <a:t>pos</a:t>
            </a:r>
            <a:r>
              <a:rPr lang="en-GB" b="0" i="1" dirty="0">
                <a:solidFill>
                  <a:srgbClr val="A5A5A5"/>
                </a:solidFill>
                <a:latin typeface="Gotham" panose="02000504050000020004" pitchFamily="2" charset="0"/>
              </a:rPr>
              <a:t>, </a:t>
            </a:r>
            <a:r>
              <a:rPr lang="en-GB" sz="1200" i="1" dirty="0">
                <a:solidFill>
                  <a:srgbClr val="A5A5A5"/>
                </a:solidFill>
                <a:latin typeface="Gotham" panose="02000504050000020004" pitchFamily="2" charset="0"/>
              </a:rPr>
              <a:t>favourable prognostic features for transplant. </a:t>
            </a:r>
            <a:r>
              <a:rPr lang="en-GB" b="0" i="1" dirty="0">
                <a:solidFill>
                  <a:srgbClr val="A5A5A5"/>
                </a:solidFill>
                <a:latin typeface="Gotham" panose="02000504050000020004" pitchFamily="2" charset="0"/>
              </a:rPr>
              <a:t> </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FG9_6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LIVER TRANSPLANTATION SURVIVAL BENEFIT OVER RESECTION FOR COLORECTAL METASTASIS IN PATIENTS WITH HIGH TUMOR LOAD: MULTICENTER RETROSPECTIVE ANALYSIS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Jacopo </a:t>
            </a:r>
            <a:r>
              <a:rPr lang="en-US" sz="1800" b="1" dirty="0" err="1">
                <a:effectLst/>
                <a:latin typeface="Gotham" panose="02000504050000020004" pitchFamily="2" charset="0"/>
                <a:ea typeface="Times New Roman" panose="02020603050405020304" pitchFamily="18" charset="0"/>
              </a:rPr>
              <a:t>Lanari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Laurent Coubeau</a:t>
            </a:r>
            <a:r>
              <a:rPr lang="en-US" sz="1800" b="1" baseline="30000" dirty="0">
                <a:effectLst/>
                <a:latin typeface="Gotham" panose="02000504050000020004" pitchFamily="2" charset="0"/>
                <a:ea typeface="Times New Roman" panose="02020603050405020304" pitchFamily="18" charset="0"/>
              </a:rPr>
              <a:t>4;5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Jacob Ghotby</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Matteo Serenari</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Diederik</a:t>
            </a:r>
            <a:r>
              <a:rPr lang="en-US" sz="1800" b="1" dirty="0">
                <a:effectLst/>
                <a:latin typeface="Gotham" panose="02000504050000020004" pitchFamily="2" charset="0"/>
                <a:ea typeface="Times New Roman" panose="02020603050405020304" pitchFamily="18" charset="0"/>
              </a:rPr>
              <a:t> J Höppener</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Samuele</a:t>
            </a:r>
            <a:r>
              <a:rPr lang="en-US" sz="1800" b="1" dirty="0">
                <a:effectLst/>
                <a:latin typeface="Gotham" panose="02000504050000020004" pitchFamily="2" charset="0"/>
                <a:ea typeface="Times New Roman" panose="02020603050405020304" pitchFamily="18" charset="0"/>
              </a:rPr>
              <a:t> Iesari</a:t>
            </a:r>
            <a:r>
              <a:rPr lang="en-US" sz="1800" b="1" baseline="30000" dirty="0">
                <a:effectLst/>
                <a:latin typeface="Gotham" panose="02000504050000020004" pitchFamily="2" charset="0"/>
                <a:ea typeface="Times New Roman" panose="02020603050405020304" pitchFamily="18" charset="0"/>
              </a:rPr>
              <a:t>4;5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Alessandro Vitale</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Åsmund</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Avdem</a:t>
            </a:r>
            <a:r>
              <a:rPr lang="en-US" sz="1800" b="1" dirty="0">
                <a:effectLst/>
                <a:latin typeface="Gotham" panose="02000504050000020004" pitchFamily="2" charset="0"/>
                <a:ea typeface="Times New Roman" panose="02020603050405020304" pitchFamily="18" charset="0"/>
              </a:rPr>
              <a:t> Fretland</a:t>
            </a:r>
            <a:r>
              <a:rPr lang="en-US" sz="1800" b="1" baseline="30000" dirty="0">
                <a:effectLst/>
                <a:latin typeface="Gotham" panose="02000504050000020004" pitchFamily="2" charset="0"/>
                <a:ea typeface="Times New Roman" panose="02020603050405020304" pitchFamily="18" charset="0"/>
              </a:rPr>
              <a:t>6;9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Matteo Cescon</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Cornelis Verhoef</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Roberto Hernandez-Alejandro</a:t>
            </a:r>
            <a:r>
              <a:rPr lang="en-US" sz="1800" b="1" baseline="30000" dirty="0">
                <a:effectLst/>
                <a:latin typeface="Gotham" panose="02000504050000020004" pitchFamily="2" charset="0"/>
                <a:ea typeface="Times New Roman" panose="02020603050405020304" pitchFamily="18" charset="0"/>
              </a:rPr>
              <a:t>10;11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Federico Aucejo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Silvio Nadalin</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Vincenzo Mazzaferro</a:t>
            </a:r>
            <a:r>
              <a:rPr lang="en-US" sz="1800" b="1" baseline="30000" dirty="0">
                <a:effectLst/>
                <a:latin typeface="Gotham" panose="02000504050000020004" pitchFamily="2" charset="0"/>
                <a:ea typeface="Times New Roman" panose="02020603050405020304" pitchFamily="18" charset="0"/>
              </a:rPr>
              <a:t>14;15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Umberto Cillo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Pal-Dag Line</a:t>
            </a:r>
            <a:r>
              <a:rPr lang="en-US" sz="1800" b="1" baseline="30000" dirty="0">
                <a:effectLst/>
                <a:latin typeface="Gotham" panose="02000504050000020004" pitchFamily="2" charset="0"/>
                <a:ea typeface="Times New Roman" panose="02020603050405020304" pitchFamily="18" charset="0"/>
              </a:rPr>
              <a:t>3;16;17</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General Surgery 2-Hepato-Pancreato-Biliary Surgery and Liver Transplantation Unit, Padua University Hospital, Padua,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Department of Surgical, Oncological and Gastroenterological Sciences, University of Padua, Padua,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Section for Transplantation Surgery, Department of Transplantation Medicine, Oslo University Hospital, Oslo, Norway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Service de </a:t>
            </a:r>
            <a:r>
              <a:rPr lang="en-US" sz="1800" i="1" dirty="0" err="1">
                <a:effectLst/>
                <a:latin typeface="Gotham" panose="02000504050000020004" pitchFamily="2" charset="0"/>
                <a:ea typeface="Times New Roman" panose="02020603050405020304" pitchFamily="18" charset="0"/>
              </a:rPr>
              <a:t>Chirurgie</a:t>
            </a:r>
            <a:r>
              <a:rPr lang="en-US" sz="1800" i="1" dirty="0">
                <a:effectLst/>
                <a:latin typeface="Gotham" panose="02000504050000020004" pitchFamily="2" charset="0"/>
                <a:ea typeface="Times New Roman" panose="02020603050405020304" pitchFamily="18" charset="0"/>
              </a:rPr>
              <a:t> et Transplantation </a:t>
            </a:r>
            <a:r>
              <a:rPr lang="en-US" sz="1800" i="1" dirty="0" err="1">
                <a:effectLst/>
                <a:latin typeface="Gotham" panose="02000504050000020004" pitchFamily="2" charset="0"/>
                <a:ea typeface="Times New Roman" panose="02020603050405020304" pitchFamily="18" charset="0"/>
              </a:rPr>
              <a:t>Abdominale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Cliniques</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Universitaires</a:t>
            </a:r>
            <a:r>
              <a:rPr lang="en-US" sz="1800" i="1" dirty="0">
                <a:effectLst/>
                <a:latin typeface="Gotham" panose="02000504050000020004" pitchFamily="2" charset="0"/>
                <a:ea typeface="Times New Roman" panose="02020603050405020304" pitchFamily="18" charset="0"/>
              </a:rPr>
              <a:t> Saint-Luc,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catholique</a:t>
            </a:r>
            <a:r>
              <a:rPr lang="en-US" sz="1800" i="1" dirty="0">
                <a:effectLst/>
                <a:latin typeface="Gotham" panose="02000504050000020004" pitchFamily="2" charset="0"/>
                <a:ea typeface="Times New Roman" panose="02020603050405020304" pitchFamily="18" charset="0"/>
              </a:rPr>
              <a:t> de Louvain, Brussels,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Pôle de </a:t>
            </a:r>
            <a:r>
              <a:rPr lang="en-US" sz="1800" i="1" dirty="0" err="1">
                <a:effectLst/>
                <a:latin typeface="Gotham" panose="02000504050000020004" pitchFamily="2" charset="0"/>
                <a:ea typeface="Times New Roman" panose="02020603050405020304" pitchFamily="18" charset="0"/>
              </a:rPr>
              <a:t>Chirurgie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Expérimentale</a:t>
            </a:r>
            <a:r>
              <a:rPr lang="en-US" sz="1800" i="1" dirty="0">
                <a:effectLst/>
                <a:latin typeface="Gotham" panose="02000504050000020004" pitchFamily="2" charset="0"/>
                <a:ea typeface="Times New Roman" panose="02020603050405020304" pitchFamily="18" charset="0"/>
              </a:rPr>
              <a:t> et Transplantation, </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de Recherche </a:t>
            </a:r>
            <a:r>
              <a:rPr lang="en-US" sz="1800" i="1" dirty="0" err="1">
                <a:effectLst/>
                <a:latin typeface="Gotham" panose="02000504050000020004" pitchFamily="2" charset="0"/>
                <a:ea typeface="Times New Roman" panose="02020603050405020304" pitchFamily="18" charset="0"/>
              </a:rPr>
              <a:t>Expérimentale</a:t>
            </a:r>
            <a:r>
              <a:rPr lang="en-US" sz="1800" i="1" dirty="0">
                <a:effectLst/>
                <a:latin typeface="Gotham" panose="02000504050000020004" pitchFamily="2" charset="0"/>
                <a:ea typeface="Times New Roman" panose="02020603050405020304" pitchFamily="18" charset="0"/>
              </a:rPr>
              <a:t> et Clinique,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catholique</a:t>
            </a:r>
            <a:r>
              <a:rPr lang="en-US" sz="1800" i="1" dirty="0">
                <a:effectLst/>
                <a:latin typeface="Gotham" panose="02000504050000020004" pitchFamily="2" charset="0"/>
                <a:ea typeface="Times New Roman" panose="02020603050405020304" pitchFamily="18" charset="0"/>
              </a:rPr>
              <a:t> de Louvain, Brussels,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Department of Hepato-Pancreato-Biliary Surgery, Oslo University Hospital, Oslo, Norway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General Surgery and Transplant Unit, IRCCS </a:t>
            </a:r>
            <a:r>
              <a:rPr lang="en-US" sz="1800" i="1" dirty="0" err="1">
                <a:effectLst/>
                <a:latin typeface="Gotham" panose="02000504050000020004" pitchFamily="2" charset="0"/>
                <a:ea typeface="Times New Roman" panose="02020603050405020304" pitchFamily="18" charset="0"/>
              </a:rPr>
              <a:t>Azienda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Ospedaliero-Universitaria</a:t>
            </a:r>
            <a:r>
              <a:rPr lang="en-US" sz="1800" i="1" dirty="0">
                <a:effectLst/>
                <a:latin typeface="Gotham" panose="02000504050000020004" pitchFamily="2" charset="0"/>
                <a:ea typeface="Times New Roman" panose="02020603050405020304" pitchFamily="18" charset="0"/>
              </a:rPr>
              <a:t> di Bologna, </a:t>
            </a:r>
            <a:r>
              <a:rPr lang="en-US" sz="1800" i="1" dirty="0" err="1">
                <a:effectLst/>
                <a:latin typeface="Gotham" panose="02000504050000020004" pitchFamily="2" charset="0"/>
                <a:ea typeface="Times New Roman" panose="02020603050405020304" pitchFamily="18" charset="0"/>
              </a:rPr>
              <a:t>Sant'Orsola</a:t>
            </a:r>
            <a:r>
              <a:rPr lang="en-US" sz="1800" i="1" dirty="0">
                <a:effectLst/>
                <a:latin typeface="Gotham" panose="02000504050000020004" pitchFamily="2" charset="0"/>
                <a:ea typeface="Times New Roman" panose="02020603050405020304" pitchFamily="18" charset="0"/>
              </a:rPr>
              <a:t>-Malpighi Hospital, Bologna,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Department of Surgical Oncology and Gastrointestinal Surgery, Erasmus MC Cancer Institute,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The Intervention Center, </a:t>
            </a:r>
            <a:r>
              <a:rPr lang="en-US" sz="1800" i="1" dirty="0" err="1">
                <a:effectLst/>
                <a:latin typeface="Gotham" panose="02000504050000020004" pitchFamily="2" charset="0"/>
                <a:ea typeface="Times New Roman" panose="02020603050405020304" pitchFamily="18" charset="0"/>
              </a:rPr>
              <a:t>Rikshospitalet</a:t>
            </a:r>
            <a:r>
              <a:rPr lang="en-US" sz="1800" i="1" dirty="0">
                <a:effectLst/>
                <a:latin typeface="Gotham" panose="02000504050000020004" pitchFamily="2" charset="0"/>
                <a:ea typeface="Times New Roman" panose="02020603050405020304" pitchFamily="18" charset="0"/>
              </a:rPr>
              <a:t>, Oslo University Hospital, Oslo, Norway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Division of Abdominal Transplantation and Hepatobiliary Surgery, Department of Surgery, University of Rochester Medical Center, Rochester,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Department of Surgery, Division of HPB Surgery, Western University Medical Center, London,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Department of General Surgery, Cleveland Clinic, Digestive Disease Institute, Cleveland,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13</a:t>
            </a:r>
            <a:r>
              <a:rPr lang="en-US" sz="1800" i="1" dirty="0">
                <a:effectLst/>
                <a:latin typeface="Gotham" panose="02000504050000020004" pitchFamily="2" charset="0"/>
                <a:ea typeface="Times New Roman" panose="02020603050405020304" pitchFamily="18" charset="0"/>
              </a:rPr>
              <a:t>Department of General, Visceral and Transplant Surgery, University Hospital Tübingen, Tübingen,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14</a:t>
            </a:r>
            <a:r>
              <a:rPr lang="en-US" sz="1800" i="1" dirty="0">
                <a:effectLst/>
                <a:latin typeface="Gotham" panose="02000504050000020004" pitchFamily="2" charset="0"/>
                <a:ea typeface="Times New Roman" panose="02020603050405020304" pitchFamily="18" charset="0"/>
              </a:rPr>
              <a:t>HPB Surgery, Hepatology and Liver Transplantation, Fondazione IRCCS </a:t>
            </a:r>
            <a:r>
              <a:rPr lang="en-US" sz="1800" i="1" dirty="0" err="1">
                <a:effectLst/>
                <a:latin typeface="Gotham" panose="02000504050000020004" pitchFamily="2" charset="0"/>
                <a:ea typeface="Times New Roman" panose="02020603050405020304" pitchFamily="18" charset="0"/>
              </a:rPr>
              <a:t>Istituto</a:t>
            </a:r>
            <a:r>
              <a:rPr lang="en-US" sz="1800" i="1" dirty="0">
                <a:effectLst/>
                <a:latin typeface="Gotham" panose="02000504050000020004" pitchFamily="2" charset="0"/>
                <a:ea typeface="Times New Roman" panose="02020603050405020304" pitchFamily="18" charset="0"/>
              </a:rPr>
              <a:t> Nazionale </a:t>
            </a:r>
            <a:r>
              <a:rPr lang="en-US" sz="1800" i="1" dirty="0" err="1">
                <a:effectLst/>
                <a:latin typeface="Gotham" panose="02000504050000020004" pitchFamily="2" charset="0"/>
                <a:ea typeface="Times New Roman" panose="02020603050405020304" pitchFamily="18" charset="0"/>
              </a:rPr>
              <a:t>Tumori</a:t>
            </a:r>
            <a:r>
              <a:rPr lang="en-US" sz="1800" i="1" dirty="0">
                <a:effectLst/>
                <a:latin typeface="Gotham" panose="02000504050000020004" pitchFamily="2" charset="0"/>
                <a:ea typeface="Times New Roman" panose="02020603050405020304" pitchFamily="18" charset="0"/>
              </a:rPr>
              <a:t> di Milano,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15</a:t>
            </a:r>
            <a:r>
              <a:rPr lang="en-US" sz="1800" i="1" dirty="0">
                <a:effectLst/>
                <a:latin typeface="Gotham" panose="02000504050000020004" pitchFamily="2" charset="0"/>
                <a:ea typeface="Times New Roman" panose="02020603050405020304" pitchFamily="18" charset="0"/>
              </a:rPr>
              <a:t>Department of Oncology and </a:t>
            </a:r>
            <a:r>
              <a:rPr lang="en-US" sz="1800" i="1" dirty="0" err="1">
                <a:effectLst/>
                <a:latin typeface="Gotham" panose="02000504050000020004" pitchFamily="2" charset="0"/>
                <a:ea typeface="Times New Roman" panose="02020603050405020304" pitchFamily="18" charset="0"/>
              </a:rPr>
              <a:t>Hemato</a:t>
            </a:r>
            <a:r>
              <a:rPr lang="en-US" sz="1800" i="1" dirty="0">
                <a:effectLst/>
                <a:latin typeface="Gotham" panose="02000504050000020004" pitchFamily="2" charset="0"/>
                <a:ea typeface="Times New Roman" panose="02020603050405020304" pitchFamily="18" charset="0"/>
              </a:rPr>
              <a:t>-Oncology, University of Milan,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16</a:t>
            </a:r>
            <a:r>
              <a:rPr lang="en-US" sz="1800" i="1" dirty="0">
                <a:effectLst/>
                <a:latin typeface="Gotham" panose="02000504050000020004" pitchFamily="2" charset="0"/>
                <a:ea typeface="Times New Roman" panose="02020603050405020304" pitchFamily="18" charset="0"/>
              </a:rPr>
              <a:t>Experimental Transplantation and Malignancy Research Group, Division of Surgery, Inflammatory Diseases and Transplantation, Oslo University Hospital, Oslo, Norway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17</a:t>
            </a:r>
            <a:r>
              <a:rPr lang="en-US" sz="1800" i="1" dirty="0">
                <a:effectLst/>
                <a:latin typeface="Gotham" panose="02000504050000020004" pitchFamily="2" charset="0"/>
                <a:ea typeface="Times New Roman" panose="02020603050405020304" pitchFamily="18" charset="0"/>
              </a:rPr>
              <a:t>Institute of Clinical Medicine, University of Oslo, Oslo, Norway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Liver resection (LR) is standard of care for technically </a:t>
            </a:r>
            <a:r>
              <a:rPr lang="en-GB" sz="1800" dirty="0" err="1">
                <a:effectLst/>
                <a:latin typeface="Gotham" panose="02000504050000020004" pitchFamily="2" charset="0"/>
                <a:ea typeface="Calibri" panose="020F0502020204030204" pitchFamily="34" charset="0"/>
              </a:rPr>
              <a:t>resectable</a:t>
            </a:r>
            <a:r>
              <a:rPr lang="en-GB" sz="1800" dirty="0">
                <a:effectLst/>
                <a:latin typeface="Gotham" panose="02000504050000020004" pitchFamily="2" charset="0"/>
                <a:ea typeface="Calibri" panose="020F0502020204030204" pitchFamily="34" charset="0"/>
              </a:rPr>
              <a:t> colorectal liver metastases (CRLM).  High number of lesions and </a:t>
            </a:r>
            <a:r>
              <a:rPr lang="en-GB" sz="1800" dirty="0" err="1">
                <a:effectLst/>
                <a:latin typeface="Gotham" panose="02000504050000020004" pitchFamily="2" charset="0"/>
                <a:ea typeface="Calibri" panose="020F0502020204030204" pitchFamily="34" charset="0"/>
              </a:rPr>
              <a:t>bilobar</a:t>
            </a:r>
            <a:r>
              <a:rPr lang="en-GB" sz="1800" dirty="0">
                <a:effectLst/>
                <a:latin typeface="Gotham" panose="02000504050000020004" pitchFamily="2" charset="0"/>
                <a:ea typeface="Calibri" panose="020F0502020204030204" pitchFamily="34" charset="0"/>
              </a:rPr>
              <a:t> disease is, however, associated with high recurrence rates and low 5-year overall survival (OS). Liver transplantation (LT) may yield 5-year OS rates from 60-80% for selected patients with unresectable CRLM. The role of technical </a:t>
            </a:r>
            <a:r>
              <a:rPr lang="en-GB" sz="1800" dirty="0" err="1">
                <a:effectLst/>
                <a:latin typeface="Gotham" panose="02000504050000020004" pitchFamily="2" charset="0"/>
                <a:ea typeface="Calibri" panose="020F0502020204030204" pitchFamily="34" charset="0"/>
              </a:rPr>
              <a:t>resectability</a:t>
            </a:r>
            <a:r>
              <a:rPr lang="en-GB" sz="1800" dirty="0">
                <a:effectLst/>
                <a:latin typeface="Gotham" panose="02000504050000020004" pitchFamily="2" charset="0"/>
                <a:ea typeface="Calibri" panose="020F0502020204030204" pitchFamily="34" charset="0"/>
              </a:rPr>
              <a:t> as a biological predictive factor is limited, since this is an anatomic-technical parameter displaying high variability among centres and individual surgeons. Hence, we tested the hypothesis that LT could offer better OS than resection in technically </a:t>
            </a:r>
            <a:r>
              <a:rPr lang="en-GB" sz="1800" dirty="0" err="1">
                <a:effectLst/>
                <a:latin typeface="Gotham" panose="02000504050000020004" pitchFamily="2" charset="0"/>
                <a:ea typeface="Calibri" panose="020F0502020204030204" pitchFamily="34" charset="0"/>
              </a:rPr>
              <a:t>resectable</a:t>
            </a:r>
            <a:r>
              <a:rPr lang="en-GB" sz="1800" dirty="0">
                <a:effectLst/>
                <a:latin typeface="Gotham" panose="02000504050000020004" pitchFamily="2" charset="0"/>
                <a:ea typeface="Calibri" panose="020F0502020204030204" pitchFamily="34" charset="0"/>
              </a:rPr>
              <a:t> patients when hepatic </a:t>
            </a:r>
            <a:r>
              <a:rPr lang="en-GB" sz="1800" dirty="0" err="1">
                <a:effectLst/>
                <a:latin typeface="Gotham" panose="02000504050000020004" pitchFamily="2" charset="0"/>
                <a:ea typeface="Calibri" panose="020F0502020204030204" pitchFamily="34" charset="0"/>
              </a:rPr>
              <a:t>tumor</a:t>
            </a:r>
            <a:r>
              <a:rPr lang="en-GB" sz="1800" dirty="0">
                <a:effectLst/>
                <a:latin typeface="Gotham" panose="02000504050000020004" pitchFamily="2" charset="0"/>
                <a:ea typeface="Calibri" panose="020F0502020204030204" pitchFamily="34" charset="0"/>
              </a:rPr>
              <a:t> load (HTL) is above a threshold (i.e.: max number of lesions ≥ 8), in patients that otherwise satisfy the inclusion criteria for LT according to the SECA-I study.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LR performed at 10 tertiary HBP centres in CRLM patients between 2002 and 2021, were compared with LT for unresectable CRLM performed at 7 of the centres between 2006 and 2021. Exclusion criteria were age ≥ 71 years, weight loss &gt; 10%, ECOG score &gt; 1, standard contraindications to LT, other malignancy, liver first approach, neoadjuvant chemotherapy &lt;6 weeks, extra-hepatic tumour.</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1144 CRLM patients underwent 1060 LR and 84 LT. 723 patients were eligible: 641 underwent</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LR and 82 LT. 5-year OS after LR and LT was 42.7% and 54.9% (p = 0.077). Patients were stratified according to favourable prognostic features for transplant (Tx-</a:t>
            </a:r>
            <a:r>
              <a:rPr lang="en-GB" sz="1800" dirty="0" err="1">
                <a:effectLst/>
                <a:latin typeface="Gotham" panose="02000504050000020004" pitchFamily="2" charset="0"/>
                <a:ea typeface="Calibri" panose="020F0502020204030204" pitchFamily="34" charset="0"/>
              </a:rPr>
              <a:t>pos</a:t>
            </a:r>
            <a:r>
              <a:rPr lang="en-GB" sz="1800" dirty="0">
                <a:effectLst/>
                <a:latin typeface="Gotham" panose="02000504050000020004" pitchFamily="2" charset="0"/>
                <a:ea typeface="Calibri" panose="020F0502020204030204" pitchFamily="34" charset="0"/>
              </a:rPr>
              <a:t>) by max diameter &lt; 5.5 cm and CEA &lt; 80 </a:t>
            </a:r>
            <a:r>
              <a:rPr lang="en-GB"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GB" sz="1800" dirty="0">
                <a:effectLst/>
                <a:latin typeface="Gotham" panose="02000504050000020004" pitchFamily="2" charset="0"/>
                <a:ea typeface="Calibri" panose="020F0502020204030204" pitchFamily="34" charset="0"/>
              </a:rPr>
              <a:t>g/L. Overall, 47 (57.3%) LT satisfied Tx-</a:t>
            </a:r>
            <a:r>
              <a:rPr lang="en-GB" sz="1800" dirty="0" err="1">
                <a:effectLst/>
                <a:latin typeface="Gotham" panose="02000504050000020004" pitchFamily="2" charset="0"/>
                <a:ea typeface="Calibri" panose="020F0502020204030204" pitchFamily="34" charset="0"/>
              </a:rPr>
              <a:t>pos</a:t>
            </a:r>
            <a:r>
              <a:rPr lang="en-GB" sz="1800" dirty="0">
                <a:effectLst/>
                <a:latin typeface="Gotham" panose="02000504050000020004" pitchFamily="2" charset="0"/>
                <a:ea typeface="Calibri" panose="020F0502020204030204" pitchFamily="34" charset="0"/>
              </a:rPr>
              <a:t> and 5-year OS after LT within and outside Tx-</a:t>
            </a:r>
            <a:r>
              <a:rPr lang="en-GB" sz="1800" dirty="0" err="1">
                <a:effectLst/>
                <a:latin typeface="Gotham" panose="02000504050000020004" pitchFamily="2" charset="0"/>
                <a:ea typeface="Calibri" panose="020F0502020204030204" pitchFamily="34" charset="0"/>
              </a:rPr>
              <a:t>pos</a:t>
            </a:r>
            <a:r>
              <a:rPr lang="en-GB" sz="1800" dirty="0">
                <a:effectLst/>
                <a:latin typeface="Gotham" panose="02000504050000020004" pitchFamily="2" charset="0"/>
                <a:ea typeface="Calibri" panose="020F0502020204030204" pitchFamily="34" charset="0"/>
              </a:rPr>
              <a:t> criteria was 61.7% and 38.7% (p &lt; 0.006).</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High HTL were found in 98 (66.2%) LR and 50 (33.8%) LT patients with corresponding 5-year OS of 15.7% and 48.6% respectively (p &lt; 0.001).</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In the cohort with Tx-</a:t>
            </a:r>
            <a:r>
              <a:rPr lang="en-GB" sz="1800" dirty="0" err="1">
                <a:effectLst/>
                <a:latin typeface="Gotham" panose="02000504050000020004" pitchFamily="2" charset="0"/>
                <a:ea typeface="Calibri" panose="020F0502020204030204" pitchFamily="34" charset="0"/>
              </a:rPr>
              <a:t>pos</a:t>
            </a:r>
            <a:r>
              <a:rPr lang="en-GB" sz="1800" dirty="0">
                <a:effectLst/>
                <a:latin typeface="Gotham" panose="02000504050000020004" pitchFamily="2" charset="0"/>
                <a:ea typeface="Calibri" panose="020F0502020204030204" pitchFamily="34" charset="0"/>
              </a:rPr>
              <a:t> features and HTL (i.e.: 46 [7.2%] LR and 27 [33%] LT) the 5-year OS after LR and LT was 21.7% and 49.2% (p = 0.015); disease-free survival (DFS) 17.8% and 17.9% (p = 0.593); and survival after recurrence (SAR) was 15.7% and 31% (p = 0,157). Table 1 shows different recurrence pattern after LR and LT in this cohort.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About 7% of liver resected CRLM patients have high </a:t>
            </a:r>
            <a:r>
              <a:rPr lang="en-GB" sz="1800" dirty="0" err="1">
                <a:effectLst/>
                <a:latin typeface="Gotham" panose="02000504050000020004" pitchFamily="2" charset="0"/>
                <a:ea typeface="Calibri" panose="020F0502020204030204" pitchFamily="34" charset="0"/>
              </a:rPr>
              <a:t>tumor</a:t>
            </a:r>
            <a:r>
              <a:rPr lang="en-GB" sz="1800" dirty="0">
                <a:effectLst/>
                <a:latin typeface="Gotham" panose="02000504050000020004" pitchFamily="2" charset="0"/>
                <a:ea typeface="Calibri" panose="020F0502020204030204" pitchFamily="34" charset="0"/>
              </a:rPr>
              <a:t> load and favourable prognostic criteria for LT. This selected group could possibly obtain better survival outcomes with LT compared to standard of care LR.</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35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CEA, carcinoembryonic antigen; cm, centimetre; CRLM, </a:t>
            </a:r>
            <a:r>
              <a:rPr lang="en-GB" b="0" i="1" dirty="0">
                <a:solidFill>
                  <a:srgbClr val="A5A5A5"/>
                </a:solidFill>
                <a:latin typeface="Gotham" panose="02000504050000020004" pitchFamily="2" charset="0"/>
              </a:rPr>
              <a:t>colorectal </a:t>
            </a:r>
            <a:r>
              <a:rPr lang="en-GB" b="0" i="1" dirty="0" err="1">
                <a:solidFill>
                  <a:srgbClr val="A5A5A5"/>
                </a:solidFill>
                <a:latin typeface="Gotham" panose="02000504050000020004" pitchFamily="2" charset="0"/>
              </a:rPr>
              <a:t>resectable</a:t>
            </a:r>
            <a:r>
              <a:rPr lang="en-GB" b="0" i="1" dirty="0">
                <a:solidFill>
                  <a:srgbClr val="A5A5A5"/>
                </a:solidFill>
                <a:latin typeface="Gotham" panose="02000504050000020004" pitchFamily="2" charset="0"/>
              </a:rPr>
              <a:t> liver metastases; DFS, </a:t>
            </a:r>
            <a:r>
              <a:rPr lang="en-GB" sz="1200" i="1" dirty="0">
                <a:solidFill>
                  <a:srgbClr val="A5A5A5"/>
                </a:solidFill>
                <a:latin typeface="Gotham" panose="02000504050000020004" pitchFamily="2" charset="0"/>
              </a:rPr>
              <a:t>disease-free survival; </a:t>
            </a:r>
            <a:r>
              <a:rPr lang="en-GB" b="0" i="1" dirty="0">
                <a:solidFill>
                  <a:srgbClr val="A5A5A5"/>
                </a:solidFill>
                <a:latin typeface="Gotham" panose="02000504050000020004" pitchFamily="2" charset="0"/>
              </a:rPr>
              <a:t>ECOG, </a:t>
            </a:r>
            <a:r>
              <a:rPr lang="fr-CH" b="0" i="1" dirty="0" err="1">
                <a:solidFill>
                  <a:srgbClr val="595959"/>
                </a:solidFill>
                <a:effectLst/>
                <a:latin typeface="Gotham" panose="02000504050000020004" pitchFamily="2" charset="0"/>
              </a:rPr>
              <a:t>Eastern</a:t>
            </a:r>
            <a:r>
              <a:rPr lang="fr-CH" b="0" i="1" dirty="0">
                <a:solidFill>
                  <a:srgbClr val="595959"/>
                </a:solidFill>
                <a:effectLst/>
                <a:latin typeface="Gotham" panose="02000504050000020004" pitchFamily="2" charset="0"/>
              </a:rPr>
              <a:t> </a:t>
            </a:r>
            <a:r>
              <a:rPr lang="fr-CH" b="0" i="1" dirty="0" err="1">
                <a:solidFill>
                  <a:srgbClr val="595959"/>
                </a:solidFill>
                <a:effectLst/>
                <a:latin typeface="Gotham" panose="02000504050000020004" pitchFamily="2" charset="0"/>
              </a:rPr>
              <a:t>Cooperative</a:t>
            </a:r>
            <a:r>
              <a:rPr lang="fr-CH" b="0" i="1" dirty="0">
                <a:solidFill>
                  <a:srgbClr val="595959"/>
                </a:solidFill>
                <a:effectLst/>
                <a:latin typeface="Gotham" panose="02000504050000020004" pitchFamily="2" charset="0"/>
              </a:rPr>
              <a:t> </a:t>
            </a:r>
            <a:r>
              <a:rPr lang="fr-CH" b="0" i="1" dirty="0" err="1">
                <a:solidFill>
                  <a:srgbClr val="595959"/>
                </a:solidFill>
                <a:effectLst/>
                <a:latin typeface="Gotham" panose="02000504050000020004" pitchFamily="2" charset="0"/>
              </a:rPr>
              <a:t>Oncology</a:t>
            </a:r>
            <a:r>
              <a:rPr lang="fr-CH" b="0" i="1" dirty="0">
                <a:solidFill>
                  <a:srgbClr val="595959"/>
                </a:solidFill>
                <a:effectLst/>
                <a:latin typeface="Gotham" panose="02000504050000020004" pitchFamily="2" charset="0"/>
              </a:rPr>
              <a:t> Group; </a:t>
            </a:r>
            <a:r>
              <a:rPr lang="en-GB" b="0" i="1" dirty="0">
                <a:solidFill>
                  <a:srgbClr val="A5A5A5"/>
                </a:solidFill>
                <a:latin typeface="Gotham" panose="02000504050000020004" pitchFamily="2" charset="0"/>
              </a:rPr>
              <a:t>HBP, </a:t>
            </a:r>
            <a:r>
              <a:rPr lang="fr-CH" b="0" i="1" dirty="0" err="1">
                <a:solidFill>
                  <a:srgbClr val="4D5156"/>
                </a:solidFill>
                <a:effectLst/>
                <a:latin typeface="Gotham" panose="02000504050000020004" pitchFamily="2" charset="0"/>
              </a:rPr>
              <a:t>hepatobiliary</a:t>
            </a:r>
            <a:r>
              <a:rPr lang="fr-CH" b="0" i="1" dirty="0">
                <a:solidFill>
                  <a:srgbClr val="4D5156"/>
                </a:solidFill>
                <a:effectLst/>
                <a:latin typeface="Gotham" panose="02000504050000020004" pitchFamily="2" charset="0"/>
              </a:rPr>
              <a:t> and </a:t>
            </a:r>
            <a:r>
              <a:rPr lang="fr-CH" b="0" i="1" dirty="0" err="1">
                <a:solidFill>
                  <a:srgbClr val="4D5156"/>
                </a:solidFill>
                <a:effectLst/>
                <a:latin typeface="Gotham" panose="02000504050000020004" pitchFamily="2" charset="0"/>
              </a:rPr>
              <a:t>pancreatic</a:t>
            </a:r>
            <a:r>
              <a:rPr lang="fr-CH" b="0" i="1" dirty="0">
                <a:solidFill>
                  <a:srgbClr val="4D5156"/>
                </a:solidFill>
                <a:effectLst/>
                <a:latin typeface="Gotham" panose="02000504050000020004" pitchFamily="2" charset="0"/>
              </a:rPr>
              <a:t>; </a:t>
            </a:r>
            <a:r>
              <a:rPr lang="en-GB" b="0" i="1" dirty="0">
                <a:solidFill>
                  <a:srgbClr val="A5A5A5"/>
                </a:solidFill>
                <a:latin typeface="Gotham" panose="02000504050000020004" pitchFamily="2" charset="0"/>
              </a:rPr>
              <a:t>HTL, hepatic </a:t>
            </a:r>
            <a:r>
              <a:rPr lang="en-GB" b="0" i="1" dirty="0" err="1">
                <a:solidFill>
                  <a:srgbClr val="A5A5A5"/>
                </a:solidFill>
                <a:latin typeface="Gotham" panose="02000504050000020004" pitchFamily="2" charset="0"/>
              </a:rPr>
              <a:t>tumor</a:t>
            </a:r>
            <a:r>
              <a:rPr lang="en-GB" b="0" i="1" dirty="0">
                <a:solidFill>
                  <a:srgbClr val="A5A5A5"/>
                </a:solidFill>
                <a:latin typeface="Gotham" panose="02000504050000020004" pitchFamily="2" charset="0"/>
              </a:rPr>
              <a:t> load; </a:t>
            </a:r>
            <a:r>
              <a:rPr lang="en-GB" b="0" i="1" dirty="0">
                <a:latin typeface="Gotham" panose="02000504050000020004" pitchFamily="2" charset="0"/>
              </a:rPr>
              <a:t>LR, </a:t>
            </a:r>
            <a:r>
              <a:rPr lang="en-GB" b="0" i="1" dirty="0">
                <a:solidFill>
                  <a:srgbClr val="A5A5A5"/>
                </a:solidFill>
                <a:latin typeface="Gotham" panose="02000504050000020004" pitchFamily="2" charset="0"/>
              </a:rPr>
              <a:t>Liver resection; LT, Liver transplantation; </a:t>
            </a:r>
            <a:r>
              <a:rPr lang="en-GB" sz="1200" i="1" dirty="0">
                <a:solidFill>
                  <a:srgbClr val="A5A5A5"/>
                </a:solidFill>
                <a:latin typeface="Gotham" panose="02000504050000020004" pitchFamily="2" charset="0"/>
                <a:sym typeface="Symbol" panose="05050102010706020507" pitchFamily="18" charset="2"/>
              </a:rPr>
              <a:t></a:t>
            </a:r>
            <a:r>
              <a:rPr lang="en-GB" sz="1200" i="1" dirty="0">
                <a:solidFill>
                  <a:srgbClr val="A5A5A5"/>
                </a:solidFill>
                <a:latin typeface="Gotham" panose="02000504050000020004" pitchFamily="2" charset="0"/>
              </a:rPr>
              <a:t>g/L, microgram per </a:t>
            </a:r>
            <a:r>
              <a:rPr lang="en-GB" sz="1200" i="1" dirty="0" err="1">
                <a:solidFill>
                  <a:srgbClr val="A5A5A5"/>
                </a:solidFill>
                <a:latin typeface="Gotham" panose="02000504050000020004" pitchFamily="2" charset="0"/>
              </a:rPr>
              <a:t>liter</a:t>
            </a:r>
            <a:r>
              <a:rPr lang="en-GB" sz="1200" i="1" dirty="0">
                <a:solidFill>
                  <a:srgbClr val="A5A5A5"/>
                </a:solidFill>
                <a:latin typeface="Gotham" panose="02000504050000020004" pitchFamily="2" charset="0"/>
              </a:rPr>
              <a:t>; </a:t>
            </a:r>
            <a:r>
              <a:rPr lang="en-GB" b="0" i="1" dirty="0">
                <a:solidFill>
                  <a:srgbClr val="A5A5A5"/>
                </a:solidFill>
                <a:latin typeface="Gotham" panose="02000504050000020004" pitchFamily="2" charset="0"/>
              </a:rPr>
              <a:t>OS, overall survival; SAR, </a:t>
            </a:r>
            <a:r>
              <a:rPr lang="en-GB" sz="1200" i="1" dirty="0">
                <a:solidFill>
                  <a:srgbClr val="A5A5A5"/>
                </a:solidFill>
                <a:latin typeface="Gotham" panose="02000504050000020004" pitchFamily="2" charset="0"/>
              </a:rPr>
              <a:t>survival after recurrence; </a:t>
            </a:r>
            <a:r>
              <a:rPr lang="en-GB" b="0" i="1" dirty="0">
                <a:solidFill>
                  <a:srgbClr val="A5A5A5"/>
                </a:solidFill>
                <a:latin typeface="Gotham" panose="02000504050000020004" pitchFamily="2" charset="0"/>
              </a:rPr>
              <a:t>Tx-</a:t>
            </a:r>
            <a:r>
              <a:rPr lang="en-GB" b="0" i="1" dirty="0" err="1">
                <a:solidFill>
                  <a:srgbClr val="A5A5A5"/>
                </a:solidFill>
                <a:latin typeface="Gotham" panose="02000504050000020004" pitchFamily="2" charset="0"/>
              </a:rPr>
              <a:t>pos</a:t>
            </a:r>
            <a:r>
              <a:rPr lang="en-GB" b="0" i="1" dirty="0">
                <a:solidFill>
                  <a:srgbClr val="A5A5A5"/>
                </a:solidFill>
                <a:latin typeface="Gotham" panose="02000504050000020004" pitchFamily="2" charset="0"/>
              </a:rPr>
              <a:t>, </a:t>
            </a:r>
            <a:r>
              <a:rPr lang="en-GB" sz="1200" i="1" dirty="0">
                <a:solidFill>
                  <a:srgbClr val="A5A5A5"/>
                </a:solidFill>
                <a:latin typeface="Gotham" panose="02000504050000020004" pitchFamily="2" charset="0"/>
              </a:rPr>
              <a:t>favourable prognostic features for transplant. </a:t>
            </a:r>
            <a:r>
              <a:rPr lang="en-GB" b="0" i="1" dirty="0">
                <a:solidFill>
                  <a:srgbClr val="A5A5A5"/>
                </a:solidFill>
                <a:latin typeface="Gotham" panose="02000504050000020004" pitchFamily="2" charset="0"/>
              </a:rPr>
              <a:t> </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FG9_6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LIVER TRANSPLANTATION SURVIVAL BENEFIT OVER RESECTION FOR COLORECTAL METASTASIS IN PATIENTS WITH HIGH TUMOR LOAD: MULTICENTER RETROSPECTIVE ANALYSIS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Jacopo </a:t>
            </a:r>
            <a:r>
              <a:rPr lang="en-US" sz="1800" b="1" dirty="0" err="1">
                <a:effectLst/>
                <a:latin typeface="Gotham" panose="02000504050000020004" pitchFamily="2" charset="0"/>
                <a:ea typeface="Times New Roman" panose="02020603050405020304" pitchFamily="18" charset="0"/>
              </a:rPr>
              <a:t>Lanari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Laurent Coubeau</a:t>
            </a:r>
            <a:r>
              <a:rPr lang="en-US" sz="1800" b="1" baseline="30000" dirty="0">
                <a:effectLst/>
                <a:latin typeface="Gotham" panose="02000504050000020004" pitchFamily="2" charset="0"/>
                <a:ea typeface="Times New Roman" panose="02020603050405020304" pitchFamily="18" charset="0"/>
              </a:rPr>
              <a:t>4;5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Jacob Ghotby</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Matteo Serenari</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Diederik</a:t>
            </a:r>
            <a:r>
              <a:rPr lang="en-US" sz="1800" b="1" dirty="0">
                <a:effectLst/>
                <a:latin typeface="Gotham" panose="02000504050000020004" pitchFamily="2" charset="0"/>
                <a:ea typeface="Times New Roman" panose="02020603050405020304" pitchFamily="18" charset="0"/>
              </a:rPr>
              <a:t> J Höppener</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Samuele</a:t>
            </a:r>
            <a:r>
              <a:rPr lang="en-US" sz="1800" b="1" dirty="0">
                <a:effectLst/>
                <a:latin typeface="Gotham" panose="02000504050000020004" pitchFamily="2" charset="0"/>
                <a:ea typeface="Times New Roman" panose="02020603050405020304" pitchFamily="18" charset="0"/>
              </a:rPr>
              <a:t> Iesari</a:t>
            </a:r>
            <a:r>
              <a:rPr lang="en-US" sz="1800" b="1" baseline="30000" dirty="0">
                <a:effectLst/>
                <a:latin typeface="Gotham" panose="02000504050000020004" pitchFamily="2" charset="0"/>
                <a:ea typeface="Times New Roman" panose="02020603050405020304" pitchFamily="18" charset="0"/>
              </a:rPr>
              <a:t>4;5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Alessandro Vitale</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Åsmund</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Avdem</a:t>
            </a:r>
            <a:r>
              <a:rPr lang="en-US" sz="1800" b="1" dirty="0">
                <a:effectLst/>
                <a:latin typeface="Gotham" panose="02000504050000020004" pitchFamily="2" charset="0"/>
                <a:ea typeface="Times New Roman" panose="02020603050405020304" pitchFamily="18" charset="0"/>
              </a:rPr>
              <a:t> Fretland</a:t>
            </a:r>
            <a:r>
              <a:rPr lang="en-US" sz="1800" b="1" baseline="30000" dirty="0">
                <a:effectLst/>
                <a:latin typeface="Gotham" panose="02000504050000020004" pitchFamily="2" charset="0"/>
                <a:ea typeface="Times New Roman" panose="02020603050405020304" pitchFamily="18" charset="0"/>
              </a:rPr>
              <a:t>6;9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Matteo Cescon</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Cornelis Verhoef</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Roberto Hernandez-Alejandro</a:t>
            </a:r>
            <a:r>
              <a:rPr lang="en-US" sz="1800" b="1" baseline="30000" dirty="0">
                <a:effectLst/>
                <a:latin typeface="Gotham" panose="02000504050000020004" pitchFamily="2" charset="0"/>
                <a:ea typeface="Times New Roman" panose="02020603050405020304" pitchFamily="18" charset="0"/>
              </a:rPr>
              <a:t>10;11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Federico Aucejo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Silvio Nadalin</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Vincenzo Mazzaferro</a:t>
            </a:r>
            <a:r>
              <a:rPr lang="en-US" sz="1800" b="1" baseline="30000" dirty="0">
                <a:effectLst/>
                <a:latin typeface="Gotham" panose="02000504050000020004" pitchFamily="2" charset="0"/>
                <a:ea typeface="Times New Roman" panose="02020603050405020304" pitchFamily="18" charset="0"/>
              </a:rPr>
              <a:t>14;15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Umberto Cillo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Pal-Dag Line</a:t>
            </a:r>
            <a:r>
              <a:rPr lang="en-US" sz="1800" b="1" baseline="30000" dirty="0">
                <a:effectLst/>
                <a:latin typeface="Gotham" panose="02000504050000020004" pitchFamily="2" charset="0"/>
                <a:ea typeface="Times New Roman" panose="02020603050405020304" pitchFamily="18" charset="0"/>
              </a:rPr>
              <a:t>3;16;17</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General Surgery 2-Hepato-Pancreato-Biliary Surgery and Liver Transplantation Unit, Padua University Hospital, Padua,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Department of Surgical, Oncological and Gastroenterological Sciences, University of Padua, Padua,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Section for Transplantation Surgery, Department of Transplantation Medicine, Oslo University Hospital, Oslo, Norway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Service de </a:t>
            </a:r>
            <a:r>
              <a:rPr lang="en-US" sz="1800" i="1" dirty="0" err="1">
                <a:effectLst/>
                <a:latin typeface="Gotham" panose="02000504050000020004" pitchFamily="2" charset="0"/>
                <a:ea typeface="Times New Roman" panose="02020603050405020304" pitchFamily="18" charset="0"/>
              </a:rPr>
              <a:t>Chirurgie</a:t>
            </a:r>
            <a:r>
              <a:rPr lang="en-US" sz="1800" i="1" dirty="0">
                <a:effectLst/>
                <a:latin typeface="Gotham" panose="02000504050000020004" pitchFamily="2" charset="0"/>
                <a:ea typeface="Times New Roman" panose="02020603050405020304" pitchFamily="18" charset="0"/>
              </a:rPr>
              <a:t> et Transplantation </a:t>
            </a:r>
            <a:r>
              <a:rPr lang="en-US" sz="1800" i="1" dirty="0" err="1">
                <a:effectLst/>
                <a:latin typeface="Gotham" panose="02000504050000020004" pitchFamily="2" charset="0"/>
                <a:ea typeface="Times New Roman" panose="02020603050405020304" pitchFamily="18" charset="0"/>
              </a:rPr>
              <a:t>Abdominale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Cliniques</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Universitaires</a:t>
            </a:r>
            <a:r>
              <a:rPr lang="en-US" sz="1800" i="1" dirty="0">
                <a:effectLst/>
                <a:latin typeface="Gotham" panose="02000504050000020004" pitchFamily="2" charset="0"/>
                <a:ea typeface="Times New Roman" panose="02020603050405020304" pitchFamily="18" charset="0"/>
              </a:rPr>
              <a:t> Saint-Luc,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catholique</a:t>
            </a:r>
            <a:r>
              <a:rPr lang="en-US" sz="1800" i="1" dirty="0">
                <a:effectLst/>
                <a:latin typeface="Gotham" panose="02000504050000020004" pitchFamily="2" charset="0"/>
                <a:ea typeface="Times New Roman" panose="02020603050405020304" pitchFamily="18" charset="0"/>
              </a:rPr>
              <a:t> de Louvain, Brussels,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Pôle de </a:t>
            </a:r>
            <a:r>
              <a:rPr lang="en-US" sz="1800" i="1" dirty="0" err="1">
                <a:effectLst/>
                <a:latin typeface="Gotham" panose="02000504050000020004" pitchFamily="2" charset="0"/>
                <a:ea typeface="Times New Roman" panose="02020603050405020304" pitchFamily="18" charset="0"/>
              </a:rPr>
              <a:t>Chirurgie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Expérimentale</a:t>
            </a:r>
            <a:r>
              <a:rPr lang="en-US" sz="1800" i="1" dirty="0">
                <a:effectLst/>
                <a:latin typeface="Gotham" panose="02000504050000020004" pitchFamily="2" charset="0"/>
                <a:ea typeface="Times New Roman" panose="02020603050405020304" pitchFamily="18" charset="0"/>
              </a:rPr>
              <a:t> et Transplantation, </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de Recherche </a:t>
            </a:r>
            <a:r>
              <a:rPr lang="en-US" sz="1800" i="1" dirty="0" err="1">
                <a:effectLst/>
                <a:latin typeface="Gotham" panose="02000504050000020004" pitchFamily="2" charset="0"/>
                <a:ea typeface="Times New Roman" panose="02020603050405020304" pitchFamily="18" charset="0"/>
              </a:rPr>
              <a:t>Expérimentale</a:t>
            </a:r>
            <a:r>
              <a:rPr lang="en-US" sz="1800" i="1" dirty="0">
                <a:effectLst/>
                <a:latin typeface="Gotham" panose="02000504050000020004" pitchFamily="2" charset="0"/>
                <a:ea typeface="Times New Roman" panose="02020603050405020304" pitchFamily="18" charset="0"/>
              </a:rPr>
              <a:t> et Clinique,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catholique</a:t>
            </a:r>
            <a:r>
              <a:rPr lang="en-US" sz="1800" i="1" dirty="0">
                <a:effectLst/>
                <a:latin typeface="Gotham" panose="02000504050000020004" pitchFamily="2" charset="0"/>
                <a:ea typeface="Times New Roman" panose="02020603050405020304" pitchFamily="18" charset="0"/>
              </a:rPr>
              <a:t> de Louvain, Brussels,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Department of Hepato-Pancreato-Biliary Surgery, Oslo University Hospital, Oslo, Norway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General Surgery and Transplant Unit, IRCCS </a:t>
            </a:r>
            <a:r>
              <a:rPr lang="en-US" sz="1800" i="1" dirty="0" err="1">
                <a:effectLst/>
                <a:latin typeface="Gotham" panose="02000504050000020004" pitchFamily="2" charset="0"/>
                <a:ea typeface="Times New Roman" panose="02020603050405020304" pitchFamily="18" charset="0"/>
              </a:rPr>
              <a:t>Azienda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Ospedaliero-Universitaria</a:t>
            </a:r>
            <a:r>
              <a:rPr lang="en-US" sz="1800" i="1" dirty="0">
                <a:effectLst/>
                <a:latin typeface="Gotham" panose="02000504050000020004" pitchFamily="2" charset="0"/>
                <a:ea typeface="Times New Roman" panose="02020603050405020304" pitchFamily="18" charset="0"/>
              </a:rPr>
              <a:t> di Bologna, </a:t>
            </a:r>
            <a:r>
              <a:rPr lang="en-US" sz="1800" i="1" dirty="0" err="1">
                <a:effectLst/>
                <a:latin typeface="Gotham" panose="02000504050000020004" pitchFamily="2" charset="0"/>
                <a:ea typeface="Times New Roman" panose="02020603050405020304" pitchFamily="18" charset="0"/>
              </a:rPr>
              <a:t>Sant'Orsola</a:t>
            </a:r>
            <a:r>
              <a:rPr lang="en-US" sz="1800" i="1" dirty="0">
                <a:effectLst/>
                <a:latin typeface="Gotham" panose="02000504050000020004" pitchFamily="2" charset="0"/>
                <a:ea typeface="Times New Roman" panose="02020603050405020304" pitchFamily="18" charset="0"/>
              </a:rPr>
              <a:t>-Malpighi Hospital, Bologna,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Department of Surgical Oncology and Gastrointestinal Surgery, Erasmus MC Cancer Institute,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The Intervention Center, </a:t>
            </a:r>
            <a:r>
              <a:rPr lang="en-US" sz="1800" i="1" dirty="0" err="1">
                <a:effectLst/>
                <a:latin typeface="Gotham" panose="02000504050000020004" pitchFamily="2" charset="0"/>
                <a:ea typeface="Times New Roman" panose="02020603050405020304" pitchFamily="18" charset="0"/>
              </a:rPr>
              <a:t>Rikshospitalet</a:t>
            </a:r>
            <a:r>
              <a:rPr lang="en-US" sz="1800" i="1" dirty="0">
                <a:effectLst/>
                <a:latin typeface="Gotham" panose="02000504050000020004" pitchFamily="2" charset="0"/>
                <a:ea typeface="Times New Roman" panose="02020603050405020304" pitchFamily="18" charset="0"/>
              </a:rPr>
              <a:t>, Oslo University Hospital, Oslo, Norway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Division of Abdominal Transplantation and Hepatobiliary Surgery, Department of Surgery, University of Rochester Medical Center, Rochester,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Department of Surgery, Division of HPB Surgery, Western University Medical Center, London,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Department of General Surgery, Cleveland Clinic, Digestive Disease Institute, Cleveland,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13</a:t>
            </a:r>
            <a:r>
              <a:rPr lang="en-US" sz="1800" i="1" dirty="0">
                <a:effectLst/>
                <a:latin typeface="Gotham" panose="02000504050000020004" pitchFamily="2" charset="0"/>
                <a:ea typeface="Times New Roman" panose="02020603050405020304" pitchFamily="18" charset="0"/>
              </a:rPr>
              <a:t>Department of General, Visceral and Transplant Surgery, University Hospital Tübingen, Tübingen,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14</a:t>
            </a:r>
            <a:r>
              <a:rPr lang="en-US" sz="1800" i="1" dirty="0">
                <a:effectLst/>
                <a:latin typeface="Gotham" panose="02000504050000020004" pitchFamily="2" charset="0"/>
                <a:ea typeface="Times New Roman" panose="02020603050405020304" pitchFamily="18" charset="0"/>
              </a:rPr>
              <a:t>HPB Surgery, Hepatology and Liver Transplantation, Fondazione IRCCS </a:t>
            </a:r>
            <a:r>
              <a:rPr lang="en-US" sz="1800" i="1" dirty="0" err="1">
                <a:effectLst/>
                <a:latin typeface="Gotham" panose="02000504050000020004" pitchFamily="2" charset="0"/>
                <a:ea typeface="Times New Roman" panose="02020603050405020304" pitchFamily="18" charset="0"/>
              </a:rPr>
              <a:t>Istituto</a:t>
            </a:r>
            <a:r>
              <a:rPr lang="en-US" sz="1800" i="1" dirty="0">
                <a:effectLst/>
                <a:latin typeface="Gotham" panose="02000504050000020004" pitchFamily="2" charset="0"/>
                <a:ea typeface="Times New Roman" panose="02020603050405020304" pitchFamily="18" charset="0"/>
              </a:rPr>
              <a:t> Nazionale </a:t>
            </a:r>
            <a:r>
              <a:rPr lang="en-US" sz="1800" i="1" dirty="0" err="1">
                <a:effectLst/>
                <a:latin typeface="Gotham" panose="02000504050000020004" pitchFamily="2" charset="0"/>
                <a:ea typeface="Times New Roman" panose="02020603050405020304" pitchFamily="18" charset="0"/>
              </a:rPr>
              <a:t>Tumori</a:t>
            </a:r>
            <a:r>
              <a:rPr lang="en-US" sz="1800" i="1" dirty="0">
                <a:effectLst/>
                <a:latin typeface="Gotham" panose="02000504050000020004" pitchFamily="2" charset="0"/>
                <a:ea typeface="Times New Roman" panose="02020603050405020304" pitchFamily="18" charset="0"/>
              </a:rPr>
              <a:t> di Milano,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15</a:t>
            </a:r>
            <a:r>
              <a:rPr lang="en-US" sz="1800" i="1" dirty="0">
                <a:effectLst/>
                <a:latin typeface="Gotham" panose="02000504050000020004" pitchFamily="2" charset="0"/>
                <a:ea typeface="Times New Roman" panose="02020603050405020304" pitchFamily="18" charset="0"/>
              </a:rPr>
              <a:t>Department of Oncology and </a:t>
            </a:r>
            <a:r>
              <a:rPr lang="en-US" sz="1800" i="1" dirty="0" err="1">
                <a:effectLst/>
                <a:latin typeface="Gotham" panose="02000504050000020004" pitchFamily="2" charset="0"/>
                <a:ea typeface="Times New Roman" panose="02020603050405020304" pitchFamily="18" charset="0"/>
              </a:rPr>
              <a:t>Hemato</a:t>
            </a:r>
            <a:r>
              <a:rPr lang="en-US" sz="1800" i="1" dirty="0">
                <a:effectLst/>
                <a:latin typeface="Gotham" panose="02000504050000020004" pitchFamily="2" charset="0"/>
                <a:ea typeface="Times New Roman" panose="02020603050405020304" pitchFamily="18" charset="0"/>
              </a:rPr>
              <a:t>-Oncology, University of Milan,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16</a:t>
            </a:r>
            <a:r>
              <a:rPr lang="en-US" sz="1800" i="1" dirty="0">
                <a:effectLst/>
                <a:latin typeface="Gotham" panose="02000504050000020004" pitchFamily="2" charset="0"/>
                <a:ea typeface="Times New Roman" panose="02020603050405020304" pitchFamily="18" charset="0"/>
              </a:rPr>
              <a:t>Experimental Transplantation and Malignancy Research Group, Division of Surgery, Inflammatory Diseases and Transplantation, Oslo University Hospital, Oslo, Norway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17</a:t>
            </a:r>
            <a:r>
              <a:rPr lang="en-US" sz="1800" i="1" dirty="0">
                <a:effectLst/>
                <a:latin typeface="Gotham" panose="02000504050000020004" pitchFamily="2" charset="0"/>
                <a:ea typeface="Times New Roman" panose="02020603050405020304" pitchFamily="18" charset="0"/>
              </a:rPr>
              <a:t>Institute of Clinical Medicine, University of Oslo, Oslo, Norway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Liver resection (LR) is standard of care for technically </a:t>
            </a:r>
            <a:r>
              <a:rPr lang="en-GB" sz="1800" dirty="0" err="1">
                <a:effectLst/>
                <a:latin typeface="Gotham" panose="02000504050000020004" pitchFamily="2" charset="0"/>
                <a:ea typeface="Calibri" panose="020F0502020204030204" pitchFamily="34" charset="0"/>
              </a:rPr>
              <a:t>resectable</a:t>
            </a:r>
            <a:r>
              <a:rPr lang="en-GB" sz="1800" dirty="0">
                <a:effectLst/>
                <a:latin typeface="Gotham" panose="02000504050000020004" pitchFamily="2" charset="0"/>
                <a:ea typeface="Calibri" panose="020F0502020204030204" pitchFamily="34" charset="0"/>
              </a:rPr>
              <a:t> colorectal liver metastases (CRLM).  High number of lesions and </a:t>
            </a:r>
            <a:r>
              <a:rPr lang="en-GB" sz="1800" dirty="0" err="1">
                <a:effectLst/>
                <a:latin typeface="Gotham" panose="02000504050000020004" pitchFamily="2" charset="0"/>
                <a:ea typeface="Calibri" panose="020F0502020204030204" pitchFamily="34" charset="0"/>
              </a:rPr>
              <a:t>bilobar</a:t>
            </a:r>
            <a:r>
              <a:rPr lang="en-GB" sz="1800" dirty="0">
                <a:effectLst/>
                <a:latin typeface="Gotham" panose="02000504050000020004" pitchFamily="2" charset="0"/>
                <a:ea typeface="Calibri" panose="020F0502020204030204" pitchFamily="34" charset="0"/>
              </a:rPr>
              <a:t> disease is, however, associated with high recurrence rates and low 5-year overall survival (OS). Liver transplantation (LT) may yield 5-year OS rates from 60-80% for selected patients with unresectable CRLM. The role of technical </a:t>
            </a:r>
            <a:r>
              <a:rPr lang="en-GB" sz="1800" dirty="0" err="1">
                <a:effectLst/>
                <a:latin typeface="Gotham" panose="02000504050000020004" pitchFamily="2" charset="0"/>
                <a:ea typeface="Calibri" panose="020F0502020204030204" pitchFamily="34" charset="0"/>
              </a:rPr>
              <a:t>resectability</a:t>
            </a:r>
            <a:r>
              <a:rPr lang="en-GB" sz="1800" dirty="0">
                <a:effectLst/>
                <a:latin typeface="Gotham" panose="02000504050000020004" pitchFamily="2" charset="0"/>
                <a:ea typeface="Calibri" panose="020F0502020204030204" pitchFamily="34" charset="0"/>
              </a:rPr>
              <a:t> as a biological predictive factor is limited, since this is an anatomic-technical parameter displaying high variability among centres and individual surgeons. Hence, we tested the hypothesis that LT could offer better OS than resection in technically </a:t>
            </a:r>
            <a:r>
              <a:rPr lang="en-GB" sz="1800" dirty="0" err="1">
                <a:effectLst/>
                <a:latin typeface="Gotham" panose="02000504050000020004" pitchFamily="2" charset="0"/>
                <a:ea typeface="Calibri" panose="020F0502020204030204" pitchFamily="34" charset="0"/>
              </a:rPr>
              <a:t>resectable</a:t>
            </a:r>
            <a:r>
              <a:rPr lang="en-GB" sz="1800" dirty="0">
                <a:effectLst/>
                <a:latin typeface="Gotham" panose="02000504050000020004" pitchFamily="2" charset="0"/>
                <a:ea typeface="Calibri" panose="020F0502020204030204" pitchFamily="34" charset="0"/>
              </a:rPr>
              <a:t> patients when hepatic </a:t>
            </a:r>
            <a:r>
              <a:rPr lang="en-GB" sz="1800" dirty="0" err="1">
                <a:effectLst/>
                <a:latin typeface="Gotham" panose="02000504050000020004" pitchFamily="2" charset="0"/>
                <a:ea typeface="Calibri" panose="020F0502020204030204" pitchFamily="34" charset="0"/>
              </a:rPr>
              <a:t>tumor</a:t>
            </a:r>
            <a:r>
              <a:rPr lang="en-GB" sz="1800" dirty="0">
                <a:effectLst/>
                <a:latin typeface="Gotham" panose="02000504050000020004" pitchFamily="2" charset="0"/>
                <a:ea typeface="Calibri" panose="020F0502020204030204" pitchFamily="34" charset="0"/>
              </a:rPr>
              <a:t> load (HTL) is above a threshold (i.e.: max number of lesions ≥ 8), in patients that otherwise satisfy the inclusion criteria for LT according to the SECA-I study.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LR performed at 10 tertiary HBP centres in CRLM patients between 2002 and 2021, were compared with LT for unresectable CRLM performed at 7 of the centres between 2006 and 2021. Exclusion criteria were age ≥ 71 years, weight loss &gt; 10%, ECOG score &gt; 1, standard contraindications to LT, other malignancy, liver first approach, neoadjuvant chemotherapy &lt;6 weeks, extra-hepatic tumour.</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1144 CRLM patients underwent 1060 LR and 84 LT. 723 patients were eligible: 641 underwent</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LR and 82 LT. 5-year OS after LR and LT was 42.7% and 54.9% (p = 0.077). Patients were stratified according to favourable prognostic features for transplant (Tx-</a:t>
            </a:r>
            <a:r>
              <a:rPr lang="en-GB" sz="1800" dirty="0" err="1">
                <a:effectLst/>
                <a:latin typeface="Gotham" panose="02000504050000020004" pitchFamily="2" charset="0"/>
                <a:ea typeface="Calibri" panose="020F0502020204030204" pitchFamily="34" charset="0"/>
              </a:rPr>
              <a:t>pos</a:t>
            </a:r>
            <a:r>
              <a:rPr lang="en-GB" sz="1800" dirty="0">
                <a:effectLst/>
                <a:latin typeface="Gotham" panose="02000504050000020004" pitchFamily="2" charset="0"/>
                <a:ea typeface="Calibri" panose="020F0502020204030204" pitchFamily="34" charset="0"/>
              </a:rPr>
              <a:t>) by max diameter &lt; 5.5 cm and CEA &lt; 80 </a:t>
            </a:r>
            <a:r>
              <a:rPr lang="en-GB"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GB" sz="1800" dirty="0">
                <a:effectLst/>
                <a:latin typeface="Gotham" panose="02000504050000020004" pitchFamily="2" charset="0"/>
                <a:ea typeface="Calibri" panose="020F0502020204030204" pitchFamily="34" charset="0"/>
              </a:rPr>
              <a:t>g/L. Overall, 47 (57.3%) LT satisfied Tx-</a:t>
            </a:r>
            <a:r>
              <a:rPr lang="en-GB" sz="1800" dirty="0" err="1">
                <a:effectLst/>
                <a:latin typeface="Gotham" panose="02000504050000020004" pitchFamily="2" charset="0"/>
                <a:ea typeface="Calibri" panose="020F0502020204030204" pitchFamily="34" charset="0"/>
              </a:rPr>
              <a:t>pos</a:t>
            </a:r>
            <a:r>
              <a:rPr lang="en-GB" sz="1800" dirty="0">
                <a:effectLst/>
                <a:latin typeface="Gotham" panose="02000504050000020004" pitchFamily="2" charset="0"/>
                <a:ea typeface="Calibri" panose="020F0502020204030204" pitchFamily="34" charset="0"/>
              </a:rPr>
              <a:t> and 5-year OS after LT within and outside Tx-</a:t>
            </a:r>
            <a:r>
              <a:rPr lang="en-GB" sz="1800" dirty="0" err="1">
                <a:effectLst/>
                <a:latin typeface="Gotham" panose="02000504050000020004" pitchFamily="2" charset="0"/>
                <a:ea typeface="Calibri" panose="020F0502020204030204" pitchFamily="34" charset="0"/>
              </a:rPr>
              <a:t>pos</a:t>
            </a:r>
            <a:r>
              <a:rPr lang="en-GB" sz="1800" dirty="0">
                <a:effectLst/>
                <a:latin typeface="Gotham" panose="02000504050000020004" pitchFamily="2" charset="0"/>
                <a:ea typeface="Calibri" panose="020F0502020204030204" pitchFamily="34" charset="0"/>
              </a:rPr>
              <a:t> criteria was 61.7% and 38.7% (p &lt; 0.006).</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High HTL were found in 98 (66.2%) LR and 50 (33.8%) LT patients with corresponding 5-year OS of 15.7% and 48.6% respectively (p &lt; 0.001).</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In the cohort with Tx-</a:t>
            </a:r>
            <a:r>
              <a:rPr lang="en-GB" sz="1800" dirty="0" err="1">
                <a:effectLst/>
                <a:latin typeface="Gotham" panose="02000504050000020004" pitchFamily="2" charset="0"/>
                <a:ea typeface="Calibri" panose="020F0502020204030204" pitchFamily="34" charset="0"/>
              </a:rPr>
              <a:t>pos</a:t>
            </a:r>
            <a:r>
              <a:rPr lang="en-GB" sz="1800" dirty="0">
                <a:effectLst/>
                <a:latin typeface="Gotham" panose="02000504050000020004" pitchFamily="2" charset="0"/>
                <a:ea typeface="Calibri" panose="020F0502020204030204" pitchFamily="34" charset="0"/>
              </a:rPr>
              <a:t> features and HTL (i.e.: 46 [7.2%] LR and 27 [33%] LT) the 5-year OS after LR and LT was 21.7% and 49.2% (p = 0.015); disease-free survival (DFS) 17.8% and 17.9% (p = 0.593); and survival after recurrence (SAR) was 15.7% and 31% (p = 0,157). Table 1 shows different recurrence pattern after LR and LT in this cohort.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About 7% of liver resected CRLM patients have high </a:t>
            </a:r>
            <a:r>
              <a:rPr lang="en-GB" sz="1800" dirty="0" err="1">
                <a:effectLst/>
                <a:latin typeface="Gotham" panose="02000504050000020004" pitchFamily="2" charset="0"/>
                <a:ea typeface="Calibri" panose="020F0502020204030204" pitchFamily="34" charset="0"/>
              </a:rPr>
              <a:t>tumor</a:t>
            </a:r>
            <a:r>
              <a:rPr lang="en-GB" sz="1800" dirty="0">
                <a:effectLst/>
                <a:latin typeface="Gotham" panose="02000504050000020004" pitchFamily="2" charset="0"/>
                <a:ea typeface="Calibri" panose="020F0502020204030204" pitchFamily="34" charset="0"/>
              </a:rPr>
              <a:t> load and favourable prognostic criteria for LT. This selected group could possibly obtain better survival outcomes with LT compared to standard of care LR.</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486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en-GB" sz="1200" i="1" dirty="0" err="1">
                <a:solidFill>
                  <a:srgbClr val="A5A5A5"/>
                </a:solidFill>
                <a:latin typeface="Gotham" panose="02000504050000020004" pitchFamily="2" charset="0"/>
              </a:rPr>
              <a:t>aHR</a:t>
            </a:r>
            <a:r>
              <a:rPr lang="en-GB" sz="1200" i="1" dirty="0">
                <a:solidFill>
                  <a:srgbClr val="A5A5A5"/>
                </a:solidFill>
                <a:latin typeface="Gotham" panose="02000504050000020004" pitchFamily="2" charset="0"/>
              </a:rPr>
              <a:t>, adjusted hazard ratio; ALP, alkaline phosphatase; </a:t>
            </a:r>
            <a:r>
              <a:rPr lang="en-GB" b="0" i="1" dirty="0">
                <a:latin typeface="Gotham" panose="02000504050000020004" pitchFamily="2" charset="0"/>
              </a:rPr>
              <a:t>ALT, </a:t>
            </a:r>
            <a:r>
              <a:rPr lang="en-GB" sz="1200" i="1" dirty="0">
                <a:solidFill>
                  <a:srgbClr val="A5A5A5"/>
                </a:solidFill>
                <a:latin typeface="Gotham" panose="02000504050000020004" pitchFamily="2" charset="0"/>
              </a:rPr>
              <a:t>alanine transaminase; DCD, </a:t>
            </a:r>
            <a:r>
              <a:rPr lang="fr-CH" sz="1200" b="0" i="1" dirty="0">
                <a:solidFill>
                  <a:srgbClr val="4D5156"/>
                </a:solidFill>
                <a:effectLst/>
                <a:latin typeface="Gotham" panose="02000504050000020004" pitchFamily="2" charset="0"/>
              </a:rPr>
              <a:t>d</a:t>
            </a:r>
            <a:r>
              <a:rPr lang="fr-CH" b="0" i="1" dirty="0">
                <a:solidFill>
                  <a:srgbClr val="4D5156"/>
                </a:solidFill>
                <a:effectLst/>
                <a:latin typeface="Gotham" panose="02000504050000020004" pitchFamily="2" charset="0"/>
              </a:rPr>
              <a:t>onation </a:t>
            </a:r>
            <a:r>
              <a:rPr lang="fr-CH" b="0" i="1" dirty="0" err="1">
                <a:solidFill>
                  <a:srgbClr val="4D5156"/>
                </a:solidFill>
                <a:effectLst/>
                <a:latin typeface="Gotham" panose="02000504050000020004" pitchFamily="2" charset="0"/>
              </a:rPr>
              <a:t>after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circulatory</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death</a:t>
            </a:r>
            <a:r>
              <a:rPr lang="fr-CH" b="0" i="1" dirty="0">
                <a:solidFill>
                  <a:srgbClr val="4D5156"/>
                </a:solidFill>
                <a:effectLst/>
                <a:latin typeface="Gotham" panose="02000504050000020004" pitchFamily="2" charset="0"/>
              </a:rPr>
              <a:t>; </a:t>
            </a:r>
            <a:r>
              <a:rPr lang="en-GB" sz="1200" i="1" dirty="0">
                <a:solidFill>
                  <a:srgbClr val="A5A5A5"/>
                </a:solidFill>
                <a:latin typeface="Gotham" panose="02000504050000020004" pitchFamily="2" charset="0"/>
              </a:rPr>
              <a:t>U/L, units per </a:t>
            </a:r>
            <a:r>
              <a:rPr lang="en-GB" sz="1200" i="1" dirty="0" err="1">
                <a:solidFill>
                  <a:srgbClr val="A5A5A5"/>
                </a:solidFill>
                <a:latin typeface="Gotham" panose="02000504050000020004" pitchFamily="2" charset="0"/>
              </a:rPr>
              <a:t>liter</a:t>
            </a:r>
            <a:r>
              <a:rPr lang="en-GB" sz="1200" i="1" dirty="0">
                <a:solidFill>
                  <a:srgbClr val="A5A5A5"/>
                </a:solidFill>
                <a:latin typeface="Gotham" panose="02000504050000020004" pitchFamily="2" charset="0"/>
              </a:rPr>
              <a:t>.  </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MPS5_3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DO DONOR LIVER BLOOD TESTS PREDICT LIVER TRANSPLANT OUTCOMES? UK NATIONAL COHORT STUDY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Samuel Tingle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Rebecca Bramley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Goodfellow</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Emily Thompson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Stuart Mcpherson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Steve White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Colin Wilson*</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Freeman Hospital, Institute of Transplantation, Newcastle, United Kingdom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 </a:t>
            </a:r>
            <a:r>
              <a:rPr lang="en-GB" sz="1800" dirty="0">
                <a:solidFill>
                  <a:srgbClr val="000000"/>
                </a:solidFill>
                <a:effectLst/>
                <a:latin typeface="Gotham" panose="02000504050000020004" pitchFamily="2" charset="0"/>
                <a:ea typeface="Calibri" panose="020F0502020204030204" pitchFamily="34" charset="0"/>
              </a:rPr>
              <a:t>Safely increasing organ utilisation is a global priority. Donor serum transaminase levels are often used to decline livers, despite minimal evidence to support such decisions. We aimed to investigate the impact of donor ‘liver blood test’ results on transplant outcome.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 </a:t>
            </a:r>
            <a:r>
              <a:rPr lang="en-GB" sz="1800" dirty="0">
                <a:solidFill>
                  <a:srgbClr val="000000"/>
                </a:solidFill>
                <a:effectLst/>
                <a:latin typeface="Gotham" panose="02000504050000020004" pitchFamily="2" charset="0"/>
                <a:ea typeface="Calibri" panose="020F0502020204030204" pitchFamily="34" charset="0"/>
              </a:rPr>
              <a:t>This retrospective cohort study used the UK Transplant Registry on adult liver transplantation (2016-2019); adjusted regressions models assessed the effect of donor liver blood tests on outcomes.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GB" sz="1800" dirty="0">
                <a:solidFill>
                  <a:srgbClr val="000000"/>
                </a:solidFill>
                <a:effectLst/>
                <a:latin typeface="Gotham" panose="02000504050000020004" pitchFamily="2" charset="0"/>
                <a:ea typeface="Calibri" panose="020F0502020204030204" pitchFamily="34" charset="0"/>
              </a:rPr>
              <a:t>3299 adult liver transplant recipients were included (2530 following brainstem death, 769 following circulatory death). Peak alanine transaminase (ALT) ranged from 6-5927U/L (median=45). Donor cause of death significantly influenced donor ALT; 4.2-fold increase in peak-ALT with hypoxic brain injury versus intracranial haemorrhage (adjusted P&lt;0.001). On multivariable analysis, adjusting for a wide range of factors, transaminase level (ALT or aspartate aminotransferase) failed to predict graft survival (Fig 1), primary non-function, 90-day graft loss or mortality. This held true in all examined subgroups; </a:t>
            </a:r>
            <a:r>
              <a:rPr lang="en-GB" sz="1800" dirty="0" err="1">
                <a:solidFill>
                  <a:srgbClr val="000000"/>
                </a:solidFill>
                <a:effectLst/>
                <a:latin typeface="Gotham" panose="02000504050000020004" pitchFamily="2" charset="0"/>
                <a:ea typeface="Calibri" panose="020F0502020204030204" pitchFamily="34" charset="0"/>
              </a:rPr>
              <a:t>steatotic</a:t>
            </a:r>
            <a:r>
              <a:rPr lang="en-GB" sz="1800" dirty="0">
                <a:solidFill>
                  <a:srgbClr val="000000"/>
                </a:solidFill>
                <a:effectLst/>
                <a:latin typeface="Gotham" panose="02000504050000020004" pitchFamily="2" charset="0"/>
                <a:ea typeface="Calibri" panose="020F0502020204030204" pitchFamily="34" charset="0"/>
              </a:rPr>
              <a:t> grafts, DCD, hypoxic brain injury donors, and donors where ALT was still rising at the time of retrieval. Even grafts from donors with extremely deranged ALT (&gt;1000) displayed excellent post-transplant outcome. In contrast, donor peak alkaline phosphatase was a significant predictor of graft loss (</a:t>
            </a:r>
            <a:r>
              <a:rPr lang="en-GB" sz="1800" dirty="0" err="1">
                <a:solidFill>
                  <a:srgbClr val="000000"/>
                </a:solidFill>
                <a:effectLst/>
                <a:latin typeface="Gotham" panose="02000504050000020004" pitchFamily="2" charset="0"/>
                <a:ea typeface="Calibri" panose="020F0502020204030204" pitchFamily="34" charset="0"/>
              </a:rPr>
              <a:t>aHR</a:t>
            </a:r>
            <a:r>
              <a:rPr lang="en-GB" sz="1800" dirty="0">
                <a:solidFill>
                  <a:srgbClr val="000000"/>
                </a:solidFill>
                <a:effectLst/>
                <a:latin typeface="Gotham" panose="02000504050000020004" pitchFamily="2" charset="0"/>
                <a:ea typeface="Calibri" panose="020F0502020204030204" pitchFamily="34" charset="0"/>
              </a:rPr>
              <a:t>=1.808, 1.016-3.216, P=0.044).</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 </a:t>
            </a:r>
            <a:r>
              <a:rPr lang="en-GB" sz="1800" dirty="0">
                <a:solidFill>
                  <a:srgbClr val="000000"/>
                </a:solidFill>
                <a:effectLst/>
                <a:latin typeface="Gotham" panose="02000504050000020004" pitchFamily="2" charset="0"/>
                <a:ea typeface="Calibri" panose="020F0502020204030204" pitchFamily="34" charset="0"/>
              </a:rPr>
              <a:t>We have found no evidence to support the notion that donor transaminases predict post-transplant outcomes. When other factors are favourable, livers from donors with raised transaminases can be accepted and transplanted with confidence. Such knowledge should improve organ utilisation decision-making and prevent future unnecessary organ discard. This provides a safe, simple and immediate option to expand the donor pool.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22</a:t>
            </a:fld>
            <a:endParaRPr lang="en-GB"/>
          </a:p>
        </p:txBody>
      </p:sp>
    </p:spTree>
    <p:extLst>
      <p:ext uri="{BB962C8B-B14F-4D97-AF65-F5344CB8AC3E}">
        <p14:creationId xmlns:p14="http://schemas.microsoft.com/office/powerpoint/2010/main" val="348363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en-GB" sz="1200" i="1" dirty="0" err="1">
                <a:solidFill>
                  <a:srgbClr val="A5A5A5"/>
                </a:solidFill>
                <a:latin typeface="Gotham" panose="02000504050000020004" pitchFamily="2" charset="0"/>
              </a:rPr>
              <a:t>aHR</a:t>
            </a:r>
            <a:r>
              <a:rPr lang="en-GB" sz="1200" i="1" dirty="0">
                <a:solidFill>
                  <a:srgbClr val="A5A5A5"/>
                </a:solidFill>
                <a:latin typeface="Gotham" panose="02000504050000020004" pitchFamily="2" charset="0"/>
              </a:rPr>
              <a:t>, adjusted hazard ratio; ALP, alkaline phosphatase; </a:t>
            </a:r>
            <a:r>
              <a:rPr lang="en-GB" b="0" i="1" dirty="0">
                <a:latin typeface="Gotham" panose="02000504050000020004" pitchFamily="2" charset="0"/>
              </a:rPr>
              <a:t>ALT, </a:t>
            </a:r>
            <a:r>
              <a:rPr lang="en-GB" sz="1200" i="1" dirty="0">
                <a:solidFill>
                  <a:srgbClr val="A5A5A5"/>
                </a:solidFill>
                <a:latin typeface="Gotham" panose="02000504050000020004" pitchFamily="2" charset="0"/>
              </a:rPr>
              <a:t>alanine transaminase; DCD, </a:t>
            </a:r>
            <a:r>
              <a:rPr lang="fr-CH" sz="1200" b="0" i="1" dirty="0">
                <a:solidFill>
                  <a:srgbClr val="4D5156"/>
                </a:solidFill>
                <a:effectLst/>
                <a:latin typeface="Gotham" panose="02000504050000020004" pitchFamily="2" charset="0"/>
              </a:rPr>
              <a:t>d</a:t>
            </a:r>
            <a:r>
              <a:rPr lang="fr-CH" b="0" i="1" dirty="0">
                <a:solidFill>
                  <a:srgbClr val="4D5156"/>
                </a:solidFill>
                <a:effectLst/>
                <a:latin typeface="Gotham" panose="02000504050000020004" pitchFamily="2" charset="0"/>
              </a:rPr>
              <a:t>onation </a:t>
            </a:r>
            <a:r>
              <a:rPr lang="fr-CH" b="0" i="1" dirty="0" err="1">
                <a:solidFill>
                  <a:srgbClr val="4D5156"/>
                </a:solidFill>
                <a:effectLst/>
                <a:latin typeface="Gotham" panose="02000504050000020004" pitchFamily="2" charset="0"/>
              </a:rPr>
              <a:t>after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circulatory</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death</a:t>
            </a:r>
            <a:r>
              <a:rPr lang="fr-CH" b="0" i="1" dirty="0">
                <a:solidFill>
                  <a:srgbClr val="4D5156"/>
                </a:solidFill>
                <a:effectLst/>
                <a:latin typeface="Gotham" panose="02000504050000020004" pitchFamily="2" charset="0"/>
              </a:rPr>
              <a:t>; </a:t>
            </a:r>
            <a:r>
              <a:rPr lang="en-GB" sz="1200" i="1" dirty="0">
                <a:solidFill>
                  <a:srgbClr val="A5A5A5"/>
                </a:solidFill>
                <a:latin typeface="Gotham" panose="02000504050000020004" pitchFamily="2" charset="0"/>
              </a:rPr>
              <a:t>U/L, units per </a:t>
            </a:r>
            <a:r>
              <a:rPr lang="en-GB" sz="1200" i="1" dirty="0" err="1">
                <a:solidFill>
                  <a:srgbClr val="A5A5A5"/>
                </a:solidFill>
                <a:latin typeface="Gotham" panose="02000504050000020004" pitchFamily="2" charset="0"/>
              </a:rPr>
              <a:t>liter</a:t>
            </a:r>
            <a:r>
              <a:rPr lang="en-GB" sz="1200" i="1" dirty="0">
                <a:solidFill>
                  <a:srgbClr val="A5A5A5"/>
                </a:solidFill>
                <a:latin typeface="Gotham" panose="02000504050000020004" pitchFamily="2" charset="0"/>
              </a:rPr>
              <a:t>.  </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MPS5_3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DO DONOR LIVER BLOOD TESTS PREDICT LIVER TRANSPLANT OUTCOMES? UK NATIONAL COHORT STUDY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Samuel Tingle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Rebecca Bramley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Goodfellow</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Emily Thompson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Stuart Mcpherson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Steve White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Colin Wilson*</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Freeman Hospital, Institute of Transplantation, Newcastle, United Kingdom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 </a:t>
            </a:r>
            <a:r>
              <a:rPr lang="en-GB" sz="1800" dirty="0">
                <a:solidFill>
                  <a:srgbClr val="000000"/>
                </a:solidFill>
                <a:effectLst/>
                <a:latin typeface="Gotham" panose="02000504050000020004" pitchFamily="2" charset="0"/>
                <a:ea typeface="Calibri" panose="020F0502020204030204" pitchFamily="34" charset="0"/>
              </a:rPr>
              <a:t>Safely increasing organ utilisation is a global priority. Donor serum transaminase levels are often used to decline livers, despite minimal evidence to support such decisions. We aimed to investigate the impact of donor ‘liver blood test’ results on transplant outcome.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 </a:t>
            </a:r>
            <a:r>
              <a:rPr lang="en-GB" sz="1800" dirty="0">
                <a:solidFill>
                  <a:srgbClr val="000000"/>
                </a:solidFill>
                <a:effectLst/>
                <a:latin typeface="Gotham" panose="02000504050000020004" pitchFamily="2" charset="0"/>
                <a:ea typeface="Calibri" panose="020F0502020204030204" pitchFamily="34" charset="0"/>
              </a:rPr>
              <a:t>This retrospective cohort study used the UK Transplant Registry on adult liver transplantation (2016-2019); adjusted regressions models assessed the effect of donor liver blood tests on outcomes.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GB" sz="1800" dirty="0">
                <a:solidFill>
                  <a:srgbClr val="000000"/>
                </a:solidFill>
                <a:effectLst/>
                <a:latin typeface="Gotham" panose="02000504050000020004" pitchFamily="2" charset="0"/>
                <a:ea typeface="Calibri" panose="020F0502020204030204" pitchFamily="34" charset="0"/>
              </a:rPr>
              <a:t>3299 adult liver transplant recipients were included (2530 following brainstem death, 769 following circulatory death). Peak alanine transaminase (ALT) ranged from 6-5927U/L (median=45). Donor cause of death significantly influenced donor ALT; 4.2-fold increase in peak-ALT with hypoxic brain injury versus intracranial haemorrhage (adjusted P&lt;0.001). On multivariable analysis, adjusting for a wide range of factors, transaminase level (ALT or aspartate aminotransferase) failed to predict graft survival (Fig 1), primary non-function, 90-day graft loss or mortality. This held true in all examined subgroups; </a:t>
            </a:r>
            <a:r>
              <a:rPr lang="en-GB" sz="1800" dirty="0" err="1">
                <a:solidFill>
                  <a:srgbClr val="000000"/>
                </a:solidFill>
                <a:effectLst/>
                <a:latin typeface="Gotham" panose="02000504050000020004" pitchFamily="2" charset="0"/>
                <a:ea typeface="Calibri" panose="020F0502020204030204" pitchFamily="34" charset="0"/>
              </a:rPr>
              <a:t>steatotic</a:t>
            </a:r>
            <a:r>
              <a:rPr lang="en-GB" sz="1800" dirty="0">
                <a:solidFill>
                  <a:srgbClr val="000000"/>
                </a:solidFill>
                <a:effectLst/>
                <a:latin typeface="Gotham" panose="02000504050000020004" pitchFamily="2" charset="0"/>
                <a:ea typeface="Calibri" panose="020F0502020204030204" pitchFamily="34" charset="0"/>
              </a:rPr>
              <a:t> grafts, DCD, hypoxic brain injury donors, and donors where ALT was still rising at the time of retrieval. Even grafts from donors with extremely deranged ALT (&gt;1000) displayed excellent post-transplant outcome. In contrast, donor peak alkaline phosphatase was a significant predictor of graft loss (</a:t>
            </a:r>
            <a:r>
              <a:rPr lang="en-GB" sz="1800" dirty="0" err="1">
                <a:solidFill>
                  <a:srgbClr val="000000"/>
                </a:solidFill>
                <a:effectLst/>
                <a:latin typeface="Gotham" panose="02000504050000020004" pitchFamily="2" charset="0"/>
                <a:ea typeface="Calibri" panose="020F0502020204030204" pitchFamily="34" charset="0"/>
              </a:rPr>
              <a:t>aHR</a:t>
            </a:r>
            <a:r>
              <a:rPr lang="en-GB" sz="1800" dirty="0">
                <a:solidFill>
                  <a:srgbClr val="000000"/>
                </a:solidFill>
                <a:effectLst/>
                <a:latin typeface="Gotham" panose="02000504050000020004" pitchFamily="2" charset="0"/>
                <a:ea typeface="Calibri" panose="020F0502020204030204" pitchFamily="34" charset="0"/>
              </a:rPr>
              <a:t>=1.808, 1.016-3.216, P=0.044).</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 </a:t>
            </a:r>
            <a:r>
              <a:rPr lang="en-GB" sz="1800" dirty="0">
                <a:solidFill>
                  <a:srgbClr val="000000"/>
                </a:solidFill>
                <a:effectLst/>
                <a:latin typeface="Gotham" panose="02000504050000020004" pitchFamily="2" charset="0"/>
                <a:ea typeface="Calibri" panose="020F0502020204030204" pitchFamily="34" charset="0"/>
              </a:rPr>
              <a:t>We have found no evidence to support the notion that donor transaminases predict post-transplant outcomes. When other factors are favourable, livers from donors with raised transaminases can be accepted and transplanted with confidence. Such knowledge should improve organ utilisation decision-making and prevent future unnecessary organ discard. This provides a safe, simple and immediate option to expand the donor pool.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23</a:t>
            </a:fld>
            <a:endParaRPr lang="en-GB"/>
          </a:p>
        </p:txBody>
      </p:sp>
    </p:spTree>
    <p:extLst>
      <p:ext uri="{BB962C8B-B14F-4D97-AF65-F5344CB8AC3E}">
        <p14:creationId xmlns:p14="http://schemas.microsoft.com/office/powerpoint/2010/main" val="402221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en-GB" sz="1200" b="0" i="1" dirty="0">
                <a:solidFill>
                  <a:srgbClr val="A5A5A5"/>
                </a:solidFill>
                <a:latin typeface="Gotham" panose="02000504050000020004" pitchFamily="2" charset="0"/>
              </a:rPr>
              <a:t>DSA,</a:t>
            </a:r>
            <a:r>
              <a:rPr lang="en-GB" sz="1200" i="1" dirty="0">
                <a:solidFill>
                  <a:srgbClr val="A5A5A5"/>
                </a:solidFill>
                <a:latin typeface="Gotham" panose="02000504050000020004" pitchFamily="2" charset="0"/>
              </a:rPr>
              <a:t> donor-specific antibodies; HLA, human leukocyte antigen; IQR, interquartile range; </a:t>
            </a:r>
            <a:r>
              <a:rPr lang="en-GB" b="0" i="1" dirty="0">
                <a:latin typeface="Gotham" panose="02000504050000020004" pitchFamily="2" charset="0"/>
              </a:rPr>
              <a:t>LT, </a:t>
            </a:r>
            <a:r>
              <a:rPr lang="en-GB" sz="1200" i="1" dirty="0">
                <a:solidFill>
                  <a:srgbClr val="A5A5A5"/>
                </a:solidFill>
                <a:latin typeface="Gotham" panose="02000504050000020004" pitchFamily="2" charset="0"/>
              </a:rPr>
              <a:t>liver transplant.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BOS12_2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IDENTIFICATION OF NOVEL LIVER TRANSPLANT BIOPSIES PHENOTYPES ASSOCIATED WITH DISTINCT BIOLOGICAL PROFILES AND ALLOGRAFT SURVIVAL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Zeynep Demir*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Aubert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Mylene</a:t>
            </a:r>
            <a:r>
              <a:rPr lang="fr-FR" sz="1800" b="1" dirty="0">
                <a:effectLst/>
                <a:latin typeface="Gotham" panose="02000504050000020004" pitchFamily="2" charset="0"/>
                <a:ea typeface="Times New Roman" panose="02020603050405020304" pitchFamily="18" charset="0"/>
              </a:rPr>
              <a:t> Sebagh</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Jean-Paul Duong van Huyen</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Dominique Debray</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Valerie Paradis</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Cyrille Feray</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Francois</a:t>
            </a:r>
            <a:r>
              <a:rPr lang="fr-FR" sz="1800" b="1" dirty="0">
                <a:effectLst/>
                <a:latin typeface="Gotham" panose="02000504050000020004" pitchFamily="2" charset="0"/>
                <a:ea typeface="Times New Roman" panose="02020603050405020304" pitchFamily="18" charset="0"/>
              </a:rPr>
              <a:t> Durand</a:t>
            </a:r>
            <a:r>
              <a:rPr lang="fr-FR"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Eric Vibert</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Christophe Chardot</a:t>
            </a:r>
            <a:r>
              <a:rPr lang="fr-FR"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Claire Francoz</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Carmen Lefaucheur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Alexandre Loupy</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b="1" i="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Paris Institute for Transplantation and </a:t>
            </a:r>
            <a:r>
              <a:rPr lang="fr-FR" sz="1800" i="1" dirty="0" err="1">
                <a:effectLst/>
                <a:latin typeface="Gotham" panose="02000504050000020004" pitchFamily="2" charset="0"/>
                <a:ea typeface="Times New Roman" panose="02020603050405020304" pitchFamily="18" charset="0"/>
              </a:rPr>
              <a:t>Organ</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Regeneration</a:t>
            </a:r>
            <a:r>
              <a:rPr lang="fr-FR" sz="1800" i="1" dirty="0">
                <a:effectLst/>
                <a:latin typeface="Gotham" panose="02000504050000020004" pitchFamily="2" charset="0"/>
                <a:ea typeface="Times New Roman" panose="02020603050405020304" pitchFamily="18" charset="0"/>
              </a:rPr>
              <a:t>, Université Paris Cité, Inserm U-970, AP-HP,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Hepatobiliary</a:t>
            </a:r>
            <a:r>
              <a:rPr lang="fr-FR" sz="1800" i="1" dirty="0">
                <a:effectLst/>
                <a:latin typeface="Gotham" panose="02000504050000020004" pitchFamily="2" charset="0"/>
                <a:ea typeface="Times New Roman" panose="02020603050405020304" pitchFamily="18" charset="0"/>
              </a:rPr>
              <a:t> center, Paul Brousse Hospital, Villejuif,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Pathology</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Department</a:t>
            </a:r>
            <a:r>
              <a:rPr lang="fr-FR" sz="1800" i="1" dirty="0">
                <a:effectLst/>
                <a:latin typeface="Gotham" panose="02000504050000020004" pitchFamily="2" charset="0"/>
                <a:ea typeface="Times New Roman" panose="02020603050405020304" pitchFamily="18" charset="0"/>
              </a:rPr>
              <a:t>, Necker Enfants Malades Hospital,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Pediatric</a:t>
            </a:r>
            <a:r>
              <a:rPr lang="fr-FR" sz="1800" i="1" dirty="0">
                <a:effectLst/>
                <a:latin typeface="Gotham" panose="02000504050000020004" pitchFamily="2" charset="0"/>
                <a:ea typeface="Times New Roman" panose="02020603050405020304" pitchFamily="18" charset="0"/>
              </a:rPr>
              <a:t> Hepatology and Liver Transplantation Unit, Necker Enfants Malades Hospital,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Pathology</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Department</a:t>
            </a:r>
            <a:r>
              <a:rPr lang="fr-FR" sz="1800" i="1" dirty="0">
                <a:effectLst/>
                <a:latin typeface="Gotham" panose="02000504050000020004" pitchFamily="2" charset="0"/>
                <a:ea typeface="Times New Roman" panose="02020603050405020304" pitchFamily="18" charset="0"/>
              </a:rPr>
              <a:t>, Beaujon Hospital, Clichy,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6</a:t>
            </a:r>
            <a:r>
              <a:rPr lang="fr-FR" sz="1800" i="1" dirty="0">
                <a:effectLst/>
                <a:latin typeface="Gotham" panose="02000504050000020004" pitchFamily="2" charset="0"/>
                <a:ea typeface="Times New Roman" panose="02020603050405020304" pitchFamily="18" charset="0"/>
              </a:rPr>
              <a:t>AP-HP, Hepatology &amp; Liver Intensive Care, Beaujon Hospital, Clichy,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7</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Pediatric</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Surgery</a:t>
            </a:r>
            <a:r>
              <a:rPr lang="fr-FR" sz="1800" i="1" dirty="0">
                <a:effectLst/>
                <a:latin typeface="Gotham" panose="02000504050000020004" pitchFamily="2" charset="0"/>
                <a:ea typeface="Times New Roman" panose="02020603050405020304" pitchFamily="18" charset="0"/>
              </a:rPr>
              <a:t>, Necker Enfants Malades Hospital,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heterogeneity of histological lesions in liver transplant (LT) biopsies has not been precisely characterized nor classified so far; especially those associated with circulating anti-HLA DSA. We hypothesized that a probabilistic unsupervised approach applied in a large comprehensive and well annotated prospective LT cohort could bring new insights of liver allograft phenotypes.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evaluated LT biopsies with concomitant investigation of anti-HLA DSA from pediatric and adult recipients transplanted between 2010 and 2020 in 3 French centers. Using a comprehensive cohort of LT including clinical, immuno-histological and outcome data, unsupervised archetypical analysis was done integrating the 27 clinical, histological and immunological parameters assessed for each biopsy. The association between the archetypes identified and liver function tests and allograft survival were investigated. The primary outcome was liver allograft failure while the secondary outcome was the occurrence of biliary strictures.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US" sz="1800" dirty="0">
                <a:effectLst/>
                <a:latin typeface="Gotham" panose="02000504050000020004" pitchFamily="2" charset="0"/>
                <a:ea typeface="Calibri" panose="020F0502020204030204" pitchFamily="34" charset="0"/>
              </a:rPr>
              <a:t>A total of 490 LT biopsies provided by 325 patients were evaluated. The median time from LT to biopsy was 426.5 days (IQR:137-871). Liver allograft survival rates after biopsy were 89.1% and 80.2% at 5 and, 10 years, respectively. The unsupervised archetypical analysis identified 7 archetypes characterized by distinct clinical, immunological and pathological features (Figure). The characteristics defining the archetypes were similar and conserved across pediatric and adult cohorts. The 7 archetypes displayed distinct biological profiles and allograft outcomes: 1) with allograft survival rates ranging from 92.8% to 50% between archetypes 3 years after biopsy (log rank p value&lt;0.001); 2) and biliary strictures free rates: 100% to 66.7% at 3 years after biopsy (log rank p value=0.002). The allograft outcomes were mainly determined by the severity of histological bile duct lesions and/or presence of circulating anti-HLA DSA.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Based on an unsupervised analysis, we identified clinically meaningful phenotypes with distinct biological profiles and outcomes, allowing to quantify and refine the currently unclassified liver-graft histological lesions.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6</a:t>
            </a:fld>
            <a:endParaRPr lang="en-GB"/>
          </a:p>
        </p:txBody>
      </p:sp>
    </p:spTree>
    <p:extLst>
      <p:ext uri="{BB962C8B-B14F-4D97-AF65-F5344CB8AC3E}">
        <p14:creationId xmlns:p14="http://schemas.microsoft.com/office/powerpoint/2010/main" val="130241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IS, </a:t>
            </a:r>
            <a:r>
              <a:rPr lang="en-GB" i="1" dirty="0">
                <a:solidFill>
                  <a:srgbClr val="A5A5A5"/>
                </a:solidFill>
                <a:latin typeface="Gotham" panose="02000504050000020004" pitchFamily="2" charset="0"/>
              </a:rPr>
              <a:t>immunosuppression; </a:t>
            </a:r>
            <a:r>
              <a:rPr lang="en-GB" b="0" i="1" dirty="0">
                <a:latin typeface="Gotham" panose="02000504050000020004" pitchFamily="2" charset="0"/>
              </a:rPr>
              <a:t>ISW, </a:t>
            </a:r>
            <a:r>
              <a:rPr lang="en-GB" i="1" dirty="0">
                <a:solidFill>
                  <a:srgbClr val="A5A5A5"/>
                </a:solidFill>
                <a:latin typeface="Gotham" panose="02000504050000020004" pitchFamily="2" charset="0"/>
              </a:rPr>
              <a:t>immunosuppression withdrawal; LIFT, </a:t>
            </a:r>
            <a:r>
              <a:rPr lang="en-GB" sz="1200" i="1" dirty="0">
                <a:latin typeface="Gotham" panose="02000504050000020004" pitchFamily="2" charset="0"/>
              </a:rPr>
              <a:t>Liver immunosuppression free trial; </a:t>
            </a:r>
            <a:r>
              <a:rPr lang="en-GB" i="1" dirty="0">
                <a:solidFill>
                  <a:srgbClr val="A5A5A5"/>
                </a:solidFill>
                <a:latin typeface="Gotham" panose="02000504050000020004" pitchFamily="2" charset="0"/>
              </a:rPr>
              <a:t>LT, liver transplant.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OS13_1</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LIVER IMMUNOSUPPRESSION FREE TRIAL (LIFT): OUTCOMES OF THE FIRST BIOMARKER-GUIDED IMMUNOSUPPRESSION WITHDRAWAL TRIAL IN  LIVER TRANSPLANT RECIPIENTS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Julien </a:t>
            </a:r>
            <a:r>
              <a:rPr lang="en-US" sz="1800" b="1" dirty="0" err="1">
                <a:effectLst/>
                <a:latin typeface="Gotham" panose="02000504050000020004" pitchFamily="2" charset="0"/>
                <a:ea typeface="Times New Roman" panose="02020603050405020304" pitchFamily="18" charset="0"/>
              </a:rPr>
              <a:t>Vionnet</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Rosa Miquel</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Abdel Douiri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Marc Delord</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Elisavet</a:t>
            </a:r>
            <a:r>
              <a:rPr lang="en-US" sz="1800" b="1" dirty="0">
                <a:effectLst/>
                <a:latin typeface="Gotham" panose="02000504050000020004" pitchFamily="2" charset="0"/>
                <a:ea typeface="Times New Roman" panose="02020603050405020304" pitchFamily="18" charset="0"/>
              </a:rPr>
              <a:t> Kodela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Jurate</a:t>
            </a:r>
            <a:r>
              <a:rPr lang="en-US" sz="1800" b="1" dirty="0">
                <a:effectLst/>
                <a:latin typeface="Gotham" panose="02000504050000020004" pitchFamily="2" charset="0"/>
                <a:ea typeface="Times New Roman" panose="02020603050405020304" pitchFamily="18" charset="0"/>
              </a:rPr>
              <a:t> Wall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Eliano</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Bonaccorsi</a:t>
            </a:r>
            <a:r>
              <a:rPr lang="en-US" sz="1800" b="1" dirty="0">
                <a:effectLst/>
                <a:latin typeface="Gotham" panose="02000504050000020004" pitchFamily="2" charset="0"/>
                <a:ea typeface="Times New Roman" panose="02020603050405020304" pitchFamily="18" charset="0"/>
              </a:rPr>
              <a:t> Riani</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Joanna Leithead</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William Gelson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Aileen Marshall</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Miquel Navasa</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Pablo Ruiz</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James Ferguson</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Kenneth Simpson</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Dennis Eurich</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Elmar Jaeckel</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Richard Taubert</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Phaedra Tachtatzis</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Frederik Nevens</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Steven Masson</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Alberto Sanchez-Fueyo</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King's College London, London,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King's College Hospital, Institute of Liver Studies, London,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Cliniques </a:t>
            </a:r>
            <a:r>
              <a:rPr lang="en-US" sz="1800" i="1" dirty="0" err="1">
                <a:effectLst/>
                <a:latin typeface="Gotham" panose="02000504050000020004" pitchFamily="2" charset="0"/>
                <a:ea typeface="Times New Roman" panose="02020603050405020304" pitchFamily="18" charset="0"/>
              </a:rPr>
              <a:t>universitaires</a:t>
            </a:r>
            <a:r>
              <a:rPr lang="en-US" sz="1800" i="1" dirty="0">
                <a:effectLst/>
                <a:latin typeface="Gotham" panose="02000504050000020004" pitchFamily="2" charset="0"/>
                <a:ea typeface="Times New Roman" panose="02020603050405020304" pitchFamily="18" charset="0"/>
              </a:rPr>
              <a:t> St-Luc, Brussels,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Addenbrooke's Hospital,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Royal Free Hospital, London,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Hospital Clinic,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Queen Elizabeth Hospital, Birmingham,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Edinburgh Royal Infirmary, Edinburgh,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Charité, Berlin,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Medizinische Hochschule Hannover,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Leeds Teaching Hospitals NHS Trust, Leeds,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UZ Leuven, Leuven,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13</a:t>
            </a:r>
            <a:r>
              <a:rPr lang="en-US" sz="1800" i="1" dirty="0">
                <a:effectLst/>
                <a:latin typeface="Gotham" panose="02000504050000020004" pitchFamily="2" charset="0"/>
                <a:ea typeface="Times New Roman" panose="02020603050405020304" pitchFamily="18" charset="0"/>
              </a:rPr>
              <a:t>Newcastle Upon Tyne Hospitals NHS Foundation Trust,  Newcastle Upon Tyne, United Kingdom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i="1" dirty="0">
                <a:effectLst/>
                <a:latin typeface="Gotham" panose="02000504050000020004" pitchFamily="2" charset="0"/>
                <a:ea typeface="Calibri" panose="020F0502020204030204" pitchFamily="34" charset="0"/>
              </a:rPr>
              <a:t>LIFT</a:t>
            </a:r>
            <a:r>
              <a:rPr lang="en-US" sz="1800" dirty="0">
                <a:effectLst/>
                <a:latin typeface="Gotham" panose="02000504050000020004" pitchFamily="2" charset="0"/>
                <a:ea typeface="Calibri" panose="020F0502020204030204" pitchFamily="34" charset="0"/>
              </a:rPr>
              <a:t> (NCT024989977) was a prospective multicenter immunosuppression withdrawal (ISW) trial in adult liver transplant (LT) recipients, with the primary objective to determine if the use of a 5-gene transcriptional liver tissue biomarker of operational tolerance (</a:t>
            </a:r>
            <a:r>
              <a:rPr lang="en-US" sz="1800" dirty="0" err="1">
                <a:effectLst/>
                <a:latin typeface="Gotham" panose="02000504050000020004" pitchFamily="2" charset="0"/>
                <a:ea typeface="Calibri" panose="020F0502020204030204" pitchFamily="34" charset="0"/>
              </a:rPr>
              <a:t>Bohne</a:t>
            </a:r>
            <a:r>
              <a:rPr lang="en-US" sz="1800" dirty="0">
                <a:effectLst/>
                <a:latin typeface="Gotham" panose="02000504050000020004" pitchFamily="2" charset="0"/>
                <a:ea typeface="Calibri" panose="020F0502020204030204" pitchFamily="34" charset="0"/>
              </a:rPr>
              <a:t> F et a. J Clin Invest 2012), assessed prior to ISW, accurately predicted the outcome of ISW.</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Adult LT recipients were randomized 1:1 either to: 1) non-biomarker-based ISW (Arm A); or 2) biomarker-based ISW (Arm B). Inclusion criteria included: ≥3 years post-transplant (≥6 years if age ≤50 years old), no history of autoimmunity or recent episodes of rejection, normal allograft function, and no significant histological abnormalities. All patients allocated to Arm A initiated ISW, while in Arm B only biomarker-positive patients underwent ISW (Arm B+) with biomarker-negative patients remained on the same IS doses. Primary endpoint was </a:t>
            </a:r>
            <a:r>
              <a:rPr lang="en-GB" sz="1800" dirty="0">
                <a:effectLst/>
                <a:latin typeface="Gotham" panose="02000504050000020004" pitchFamily="2" charset="0"/>
                <a:ea typeface="Calibri" panose="020F0502020204030204" pitchFamily="34" charset="0"/>
              </a:rPr>
              <a:t>successful ISW with maintenance of normal allograft status, as assessed by liver biopsy and liver tests 12 and 24 months after stopping IS.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Between 11/2015 and 5/2019, 116 eligible patients were randomized to either ISW (n=82, Arm A and B+) or maintenance (n=34, Arm B-). 67.5% (54) of patients initiating ISW developed rejection, 26.3% (21) successfully discontinued IS, and 16.3% (13) met the histological criteria of operational tolerance 12 months after ISW. 24 months after ISW, 21% (17) patients were considered not to require IS, 19% (15) of whom met operational tolerance histology criteria. </a:t>
            </a:r>
            <a:r>
              <a:rPr lang="en-GB" sz="1800" dirty="0">
                <a:solidFill>
                  <a:srgbClr val="000000"/>
                </a:solidFill>
                <a:effectLst/>
                <a:latin typeface="Gotham" panose="02000504050000020004" pitchFamily="2" charset="0"/>
                <a:ea typeface="Calibri" panose="020F0502020204030204" pitchFamily="34" charset="0"/>
              </a:rPr>
              <a:t>The diagnostic performance of the biomarker test was poor (95% confidence interval of the positive predictive value did not exclude 50%).</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ISW proved to be feasible and safe but was successful in a much lower proportion of subjects than originally estimated. A liver-tissue transcriptional biomarker test, previously evaluated in a population of LT recipients with a much higher prevalence of operational tolerance, was not accurate in predicting the success of ISW.</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234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IS, </a:t>
            </a:r>
            <a:r>
              <a:rPr lang="en-GB" i="1" dirty="0">
                <a:solidFill>
                  <a:srgbClr val="A5A5A5"/>
                </a:solidFill>
                <a:latin typeface="Gotham" panose="02000504050000020004" pitchFamily="2" charset="0"/>
              </a:rPr>
              <a:t>immunosuppression; </a:t>
            </a:r>
            <a:r>
              <a:rPr lang="en-GB" b="0" i="1" dirty="0">
                <a:latin typeface="Gotham" panose="02000504050000020004" pitchFamily="2" charset="0"/>
              </a:rPr>
              <a:t>ISW, </a:t>
            </a:r>
            <a:r>
              <a:rPr lang="en-GB" i="1" dirty="0">
                <a:solidFill>
                  <a:srgbClr val="A5A5A5"/>
                </a:solidFill>
                <a:latin typeface="Gotham" panose="02000504050000020004" pitchFamily="2" charset="0"/>
              </a:rPr>
              <a:t>immunosuppression withdrawal; LIFT, </a:t>
            </a:r>
            <a:r>
              <a:rPr lang="en-GB" sz="1200" i="1" dirty="0">
                <a:latin typeface="Gotham" panose="02000504050000020004" pitchFamily="2" charset="0"/>
              </a:rPr>
              <a:t>Liver immunosuppression free trial; </a:t>
            </a:r>
            <a:r>
              <a:rPr lang="en-GB" i="1" dirty="0">
                <a:solidFill>
                  <a:srgbClr val="A5A5A5"/>
                </a:solidFill>
                <a:latin typeface="Gotham" panose="02000504050000020004" pitchFamily="2" charset="0"/>
              </a:rPr>
              <a:t>LT, liver transplant.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OS13_1</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LIVER IMMUNOSUPPRESSION FREE TRIAL (LIFT): OUTCOMES OF THE FIRST BIOMARKER-GUIDED IMMUNOSUPPRESSION WITHDRAWAL TRIAL IN  LIVER TRANSPLANT RECIPIENTS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Julien </a:t>
            </a:r>
            <a:r>
              <a:rPr lang="en-US" sz="1800" b="1" dirty="0" err="1">
                <a:effectLst/>
                <a:latin typeface="Gotham" panose="02000504050000020004" pitchFamily="2" charset="0"/>
                <a:ea typeface="Times New Roman" panose="02020603050405020304" pitchFamily="18" charset="0"/>
              </a:rPr>
              <a:t>Vionnet</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Rosa Miquel</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Abdel Douiri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Marc Delord</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Elisavet</a:t>
            </a:r>
            <a:r>
              <a:rPr lang="en-US" sz="1800" b="1" dirty="0">
                <a:effectLst/>
                <a:latin typeface="Gotham" panose="02000504050000020004" pitchFamily="2" charset="0"/>
                <a:ea typeface="Times New Roman" panose="02020603050405020304" pitchFamily="18" charset="0"/>
              </a:rPr>
              <a:t> Kodela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Jurate</a:t>
            </a:r>
            <a:r>
              <a:rPr lang="en-US" sz="1800" b="1" dirty="0">
                <a:effectLst/>
                <a:latin typeface="Gotham" panose="02000504050000020004" pitchFamily="2" charset="0"/>
                <a:ea typeface="Times New Roman" panose="02020603050405020304" pitchFamily="18" charset="0"/>
              </a:rPr>
              <a:t> Wall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Eliano</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Bonaccorsi</a:t>
            </a:r>
            <a:r>
              <a:rPr lang="en-US" sz="1800" b="1" dirty="0">
                <a:effectLst/>
                <a:latin typeface="Gotham" panose="02000504050000020004" pitchFamily="2" charset="0"/>
                <a:ea typeface="Times New Roman" panose="02020603050405020304" pitchFamily="18" charset="0"/>
              </a:rPr>
              <a:t> Riani</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Joanna Leithead</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William Gelson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Aileen Marshall</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Miquel Navasa</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Pablo Ruiz</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James Ferguson</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Kenneth Simpson</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Dennis Eurich</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Elmar Jaeckel</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Richard Taubert</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Phaedra Tachtatzis</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Frederik Nevens</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Steven Masson</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Alberto Sanchez-Fueyo</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King's College London, London,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King's College Hospital, Institute of Liver Studies, London,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Cliniques </a:t>
            </a:r>
            <a:r>
              <a:rPr lang="en-US" sz="1800" i="1" dirty="0" err="1">
                <a:effectLst/>
                <a:latin typeface="Gotham" panose="02000504050000020004" pitchFamily="2" charset="0"/>
                <a:ea typeface="Times New Roman" panose="02020603050405020304" pitchFamily="18" charset="0"/>
              </a:rPr>
              <a:t>universitaires</a:t>
            </a:r>
            <a:r>
              <a:rPr lang="en-US" sz="1800" i="1" dirty="0">
                <a:effectLst/>
                <a:latin typeface="Gotham" panose="02000504050000020004" pitchFamily="2" charset="0"/>
                <a:ea typeface="Times New Roman" panose="02020603050405020304" pitchFamily="18" charset="0"/>
              </a:rPr>
              <a:t> St-Luc, Brussels,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Addenbrooke's Hospital,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Royal Free Hospital, London,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Hospital Clinic,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Queen Elizabeth Hospital, Birmingham,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Edinburgh Royal Infirmary, Edinburgh,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Charité, Berlin,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Medizinische Hochschule Hannover,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Leeds Teaching Hospitals NHS Trust, Leeds,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UZ Leuven, Leuven,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13</a:t>
            </a:r>
            <a:r>
              <a:rPr lang="en-US" sz="1800" i="1" dirty="0">
                <a:effectLst/>
                <a:latin typeface="Gotham" panose="02000504050000020004" pitchFamily="2" charset="0"/>
                <a:ea typeface="Times New Roman" panose="02020603050405020304" pitchFamily="18" charset="0"/>
              </a:rPr>
              <a:t>Newcastle Upon Tyne Hospitals NHS Foundation Trust,  Newcastle Upon Tyne, United Kingdom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i="1" dirty="0">
                <a:effectLst/>
                <a:latin typeface="Gotham" panose="02000504050000020004" pitchFamily="2" charset="0"/>
                <a:ea typeface="Calibri" panose="020F0502020204030204" pitchFamily="34" charset="0"/>
              </a:rPr>
              <a:t>LIFT</a:t>
            </a:r>
            <a:r>
              <a:rPr lang="en-US" sz="1800" dirty="0">
                <a:effectLst/>
                <a:latin typeface="Gotham" panose="02000504050000020004" pitchFamily="2" charset="0"/>
                <a:ea typeface="Calibri" panose="020F0502020204030204" pitchFamily="34" charset="0"/>
              </a:rPr>
              <a:t> (NCT024989977) was a prospective multicenter immunosuppression withdrawal (ISW) trial in adult liver transplant (LT) recipients, with the primary objective to determine if the use of a 5-gene transcriptional liver tissue biomarker of operational tolerance (</a:t>
            </a:r>
            <a:r>
              <a:rPr lang="en-US" sz="1800" dirty="0" err="1">
                <a:effectLst/>
                <a:latin typeface="Gotham" panose="02000504050000020004" pitchFamily="2" charset="0"/>
                <a:ea typeface="Calibri" panose="020F0502020204030204" pitchFamily="34" charset="0"/>
              </a:rPr>
              <a:t>Bohne</a:t>
            </a:r>
            <a:r>
              <a:rPr lang="en-US" sz="1800" dirty="0">
                <a:effectLst/>
                <a:latin typeface="Gotham" panose="02000504050000020004" pitchFamily="2" charset="0"/>
                <a:ea typeface="Calibri" panose="020F0502020204030204" pitchFamily="34" charset="0"/>
              </a:rPr>
              <a:t> F et a. J Clin Invest 2012), assessed prior to ISW, accurately predicted the outcome of ISW.</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Adult LT recipients were randomized 1:1 either to: 1) non-biomarker-based ISW (Arm A); or 2) biomarker-based ISW (Arm B). Inclusion criteria included: ≥3 years post-transplant (≥6 years if age ≤50 years old), no history of autoimmunity or recent episodes of rejection, normal allograft function, and no significant histological abnormalities. All patients allocated to Arm A initiated ISW, while in Arm B only biomarker-positive patients underwent ISW (Arm B+) with biomarker-negative patients remained on the same IS doses. Primary endpoint was </a:t>
            </a:r>
            <a:r>
              <a:rPr lang="en-GB" sz="1800" dirty="0">
                <a:effectLst/>
                <a:latin typeface="Gotham" panose="02000504050000020004" pitchFamily="2" charset="0"/>
                <a:ea typeface="Calibri" panose="020F0502020204030204" pitchFamily="34" charset="0"/>
              </a:rPr>
              <a:t>successful ISW with maintenance of normal allograft status, as assessed by liver biopsy and liver tests 12 and 24 months after stopping IS.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Between 11/2015 and 5/2019, 116 eligible patients were randomized to either ISW (n=82, Arm A and B+) or maintenance (n=34, Arm B-). 67.5% (54) of patients initiating ISW developed rejection, 26.3% (21) successfully discontinued IS, and 16.3% (13) met the histological criteria of operational tolerance 12 months after ISW. 24 months after ISW, 21% (17) patients were considered not to require IS, 19% (15) of whom met operational tolerance histology criteria. </a:t>
            </a:r>
            <a:r>
              <a:rPr lang="en-GB" sz="1800" dirty="0">
                <a:solidFill>
                  <a:srgbClr val="000000"/>
                </a:solidFill>
                <a:effectLst/>
                <a:latin typeface="Gotham" panose="02000504050000020004" pitchFamily="2" charset="0"/>
                <a:ea typeface="Calibri" panose="020F0502020204030204" pitchFamily="34" charset="0"/>
              </a:rPr>
              <a:t>The diagnostic performance of the biomarker test was poor (95% confidence interval of the positive predictive value did not exclude 50%).</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ISW proved to be feasible and safe but was successful in a much lower proportion of subjects than originally estimated. A liver-tissue transcriptional biomarker test, previously evaluated in a population of LT recipients with a much higher prevalence of operational tolerance, was not accurate in predicting the success of ISW.</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25</a:t>
            </a:fld>
            <a:endParaRPr lang="en-GB"/>
          </a:p>
        </p:txBody>
      </p:sp>
    </p:spTree>
    <p:extLst>
      <p:ext uri="{BB962C8B-B14F-4D97-AF65-F5344CB8AC3E}">
        <p14:creationId xmlns:p14="http://schemas.microsoft.com/office/powerpoint/2010/main" val="4125122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CAMPs, </a:t>
            </a:r>
            <a:r>
              <a:rPr lang="en-GB" sz="1200" i="1" dirty="0">
                <a:solidFill>
                  <a:srgbClr val="000000"/>
                </a:solidFill>
                <a:effectLst/>
                <a:latin typeface="Gotham" panose="02000504050000020004" pitchFamily="2" charset="0"/>
                <a:ea typeface="Calibri" panose="020F0502020204030204" pitchFamily="34" charset="0"/>
              </a:rPr>
              <a:t>chromatin-associated molecular patterns; </a:t>
            </a:r>
            <a:r>
              <a:rPr lang="en-GB" b="0" i="1" dirty="0">
                <a:latin typeface="Gotham" panose="02000504050000020004" pitchFamily="2" charset="0"/>
              </a:rPr>
              <a:t>COPE, </a:t>
            </a:r>
            <a:r>
              <a:rPr lang="en-GB" sz="1200" b="0" i="1" dirty="0">
                <a:solidFill>
                  <a:srgbClr val="000000"/>
                </a:solidFill>
                <a:effectLst/>
                <a:latin typeface="Gotham" panose="02000504050000020004" pitchFamily="2" charset="0"/>
              </a:rPr>
              <a:t>c</a:t>
            </a:r>
            <a:r>
              <a:rPr lang="en-GB" sz="1200" i="1" dirty="0">
                <a:solidFill>
                  <a:srgbClr val="000000"/>
                </a:solidFill>
                <a:effectLst/>
                <a:latin typeface="Gotham" panose="02000504050000020004" pitchFamily="2" charset="0"/>
                <a:ea typeface="Calibri" panose="020F0502020204030204" pitchFamily="34" charset="0"/>
              </a:rPr>
              <a:t>onsortium for organ preservation in Europe; </a:t>
            </a:r>
            <a:r>
              <a:rPr lang="en-GB" sz="1200" i="1" dirty="0">
                <a:solidFill>
                  <a:srgbClr val="A5A5A5"/>
                </a:solidFill>
                <a:latin typeface="Gotham" panose="02000504050000020004" pitchFamily="2" charset="0"/>
              </a:rPr>
              <a:t>DCD, </a:t>
            </a:r>
            <a:r>
              <a:rPr lang="fr-CH" sz="1200" b="0" i="1" dirty="0">
                <a:solidFill>
                  <a:srgbClr val="4D5156"/>
                </a:solidFill>
                <a:effectLst/>
                <a:latin typeface="Gotham" panose="02000504050000020004" pitchFamily="2" charset="0"/>
              </a:rPr>
              <a:t>d</a:t>
            </a:r>
            <a:r>
              <a:rPr lang="fr-CH" b="0" i="1" dirty="0">
                <a:solidFill>
                  <a:srgbClr val="4D5156"/>
                </a:solidFill>
                <a:effectLst/>
                <a:latin typeface="Gotham" panose="02000504050000020004" pitchFamily="2" charset="0"/>
              </a:rPr>
              <a:t>onation </a:t>
            </a:r>
            <a:r>
              <a:rPr lang="fr-CH" b="0" i="1" dirty="0" err="1">
                <a:solidFill>
                  <a:srgbClr val="4D5156"/>
                </a:solidFill>
                <a:effectLst/>
                <a:latin typeface="Gotham" panose="02000504050000020004" pitchFamily="2" charset="0"/>
              </a:rPr>
              <a:t>after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circulatory</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death</a:t>
            </a:r>
            <a:r>
              <a:rPr lang="fr-CH" b="0" i="1" dirty="0">
                <a:solidFill>
                  <a:srgbClr val="4D5156"/>
                </a:solidFill>
                <a:effectLst/>
                <a:latin typeface="Gotham" panose="02000504050000020004" pitchFamily="2" charset="0"/>
              </a:rPr>
              <a:t>; ELISA, enzyme-</a:t>
            </a:r>
            <a:r>
              <a:rPr lang="fr-CH" b="0" i="1" dirty="0" err="1">
                <a:solidFill>
                  <a:srgbClr val="4D5156"/>
                </a:solidFill>
                <a:effectLst/>
                <a:latin typeface="Gotham" panose="02000504050000020004" pitchFamily="2" charset="0"/>
              </a:rPr>
              <a:t>linked</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immunosorbent</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assay</a:t>
            </a:r>
            <a:r>
              <a:rPr lang="fr-CH" b="0" i="1" dirty="0">
                <a:solidFill>
                  <a:srgbClr val="4D5156"/>
                </a:solidFill>
                <a:effectLst/>
                <a:latin typeface="Gotham" panose="02000504050000020004" pitchFamily="2" charset="0"/>
              </a:rPr>
              <a:t>; </a:t>
            </a:r>
            <a:r>
              <a:rPr lang="en-GB" b="0" i="1" dirty="0">
                <a:latin typeface="Gotham" panose="02000504050000020004" pitchFamily="2" charset="0"/>
              </a:rPr>
              <a:t>ERI,</a:t>
            </a:r>
            <a:r>
              <a:rPr lang="en-GB" i="1" dirty="0">
                <a:solidFill>
                  <a:srgbClr val="A5A5A5"/>
                </a:solidFill>
                <a:latin typeface="Gotham" panose="02000504050000020004" pitchFamily="2" charset="0"/>
              </a:rPr>
              <a:t> ex-situ reperfusion inflammation/injury; IL-6, interleukin 6; IRI, </a:t>
            </a:r>
            <a:r>
              <a:rPr lang="fr-CH" b="0" i="1" dirty="0" err="1">
                <a:solidFill>
                  <a:srgbClr val="4D5156"/>
                </a:solidFill>
                <a:effectLst/>
                <a:latin typeface="Gotham" panose="02000504050000020004" pitchFamily="2" charset="0"/>
              </a:rPr>
              <a:t>ischemia</a:t>
            </a:r>
            <a:r>
              <a:rPr lang="fr-CH" b="0" i="1" dirty="0">
                <a:solidFill>
                  <a:srgbClr val="4D5156"/>
                </a:solidFill>
                <a:effectLst/>
                <a:latin typeface="Gotham" panose="02000504050000020004" pitchFamily="2" charset="0"/>
              </a:rPr>
              <a:t>-reperfusion </a:t>
            </a:r>
            <a:r>
              <a:rPr lang="fr-CH" b="0" i="1" dirty="0" err="1">
                <a:solidFill>
                  <a:srgbClr val="4D5156"/>
                </a:solidFill>
                <a:effectLst/>
                <a:latin typeface="Gotham" panose="02000504050000020004" pitchFamily="2" charset="0"/>
              </a:rPr>
              <a:t>injury</a:t>
            </a:r>
            <a:r>
              <a:rPr lang="fr-CH" b="0" i="1" dirty="0">
                <a:solidFill>
                  <a:srgbClr val="4D5156"/>
                </a:solidFill>
                <a:effectLst/>
                <a:latin typeface="Gotham" panose="02000504050000020004" pitchFamily="2" charset="0"/>
              </a:rPr>
              <a:t>; mins, minutes; </a:t>
            </a:r>
            <a:r>
              <a:rPr lang="fr-CH" b="0" i="1" dirty="0" err="1">
                <a:solidFill>
                  <a:srgbClr val="4D5156"/>
                </a:solidFill>
                <a:effectLst/>
                <a:latin typeface="Gotham" panose="02000504050000020004" pitchFamily="2" charset="0"/>
              </a:rPr>
              <a:t>NETs</a:t>
            </a:r>
            <a:r>
              <a:rPr lang="fr-CH" b="0" i="1" dirty="0">
                <a:solidFill>
                  <a:srgbClr val="4D5156"/>
                </a:solidFill>
                <a:effectLst/>
                <a:latin typeface="Gotham" panose="02000504050000020004" pitchFamily="2" charset="0"/>
              </a:rPr>
              <a:t>, </a:t>
            </a:r>
            <a:r>
              <a:rPr lang="en-GB" sz="1200" i="1">
                <a:solidFill>
                  <a:srgbClr val="000000"/>
                </a:solidFill>
                <a:effectLst/>
                <a:latin typeface="Gotham" panose="02000504050000020004" pitchFamily="2" charset="0"/>
                <a:ea typeface="Calibri" panose="020F0502020204030204" pitchFamily="34" charset="0"/>
              </a:rPr>
              <a:t>neutrophil extracellular traps; NK, natural killer; </a:t>
            </a:r>
            <a:r>
              <a:rPr lang="en-GB" i="1">
                <a:solidFill>
                  <a:srgbClr val="A5A5A5"/>
                </a:solidFill>
                <a:latin typeface="Gotham" panose="02000504050000020004" pitchFamily="2" charset="0"/>
              </a:rPr>
              <a:t>NMP, normothermic machine perfusion.</a:t>
            </a:r>
            <a:endParaRPr lang="en-GB" b="0" i="1">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OS13_3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EX SITU REPERFUSION INJURY/INFLAMMATION: IMMUNO-MOLECULAR PROFILING OF HUMAN LIVERS DURING NORMOTHERMIC MACHINE PERFUSION.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Fungai </a:t>
            </a:r>
            <a:r>
              <a:rPr lang="en-US" sz="1800" b="1" dirty="0" err="1">
                <a:effectLst/>
                <a:latin typeface="Gotham" panose="02000504050000020004" pitchFamily="2" charset="0"/>
                <a:ea typeface="Times New Roman" panose="02020603050405020304" pitchFamily="18" charset="0"/>
              </a:rPr>
              <a:t>Dengu</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William Critchley</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Carlo Ceresa</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 Nasralla</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Letizia Lo Faro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Hussain Abbas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John Stone</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Kavit</a:t>
            </a:r>
            <a:r>
              <a:rPr lang="en-US" sz="1800" b="1" dirty="0">
                <a:effectLst/>
                <a:latin typeface="Gotham" panose="02000504050000020004" pitchFamily="2" charset="0"/>
                <a:ea typeface="Times New Roman" panose="02020603050405020304" pitchFamily="18" charset="0"/>
              </a:rPr>
              <a:t> Amin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Constantin Coussios</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Rutger</a:t>
            </a:r>
            <a:r>
              <a:rPr lang="en-US" sz="1800" b="1" dirty="0">
                <a:effectLst/>
                <a:latin typeface="Gotham" panose="02000504050000020004" pitchFamily="2" charset="0"/>
                <a:ea typeface="Times New Roman" panose="02020603050405020304" pitchFamily="18" charset="0"/>
              </a:rPr>
              <a:t> Ploeg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James Fildes</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Peter Friend</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Oxford , Nuffield Department of Surgical Sciences , Oxford,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of Leeds , Leeds,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Royal Free London NHS Foundation Trust, London,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University of Manchester , Manchester,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University of Oxford , Oxford, United Kingdom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Ex-situ reperfusion inflammation/injury (ERI) is an increasingly recognised phenomenon affecting donor livers preserved with normothermic machine perfusion (NMP). Higher-risk livers and DCDs are particularly vulnerable and ERI can manifest as poor graft function ex situ, with organ discard or post-transplant IRI occurring despite NMP. The immuno-molecular basis of ERI has yet to be described. This study aimed to characterise the immuno-molecular profile of circulating perfusate following ex situ reperfusion during NMP.</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Perfusate samples from (n= 18 livers) in the Consortium for Organ Preservation in Europe (COPE) Liver trial and (n= 14) UK ‘back to base’ liver trials were included in this study. All livers were perfused using packed red cells and a colloid, with no leukocytes, platelets or complement in the starting perfusate. Serial perfusate samples were analysed for immune cells using flow cytometry, cytokines (Luminex panel) and inflammatory endogenous alarmins (chromatin-associated molecular patterns (CAMPs)) which consist of molecules such as nucleosomes and neutrophil extracellular traps (NETs) using ELISA-based measurement.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NMP initiated an efflux of passenger immune cells from the donor liver into the perfusate that peaked at 30mins, then fell and plateaued by 240mins. Cytotoxic CD8+ </a:t>
            </a:r>
            <a:r>
              <a:rPr lang="en-GB" sz="1800" dirty="0" err="1">
                <a:solidFill>
                  <a:srgbClr val="000000"/>
                </a:solidFill>
                <a:effectLst/>
                <a:latin typeface="Gotham" panose="02000504050000020004" pitchFamily="2" charset="0"/>
                <a:ea typeface="Calibri" panose="020F0502020204030204" pitchFamily="34" charset="0"/>
              </a:rPr>
              <a:t>Tcells</a:t>
            </a:r>
            <a:r>
              <a:rPr lang="en-GB" sz="1800" dirty="0">
                <a:solidFill>
                  <a:srgbClr val="000000"/>
                </a:solidFill>
                <a:effectLst/>
                <a:latin typeface="Gotham" panose="02000504050000020004" pitchFamily="2" charset="0"/>
                <a:ea typeface="Calibri" panose="020F0502020204030204" pitchFamily="34" charset="0"/>
              </a:rPr>
              <a:t> and NK cells were the most abundant cells in the efflux, with lower levels of monocytes detected. Inflammatory cytokines progressively rose through perfusion, with IL-6 (pro-inflammatory) rising the most within 4 hours. CAMPs significantly increased in the perfusate (Nucleosomes p=0.02, NETs p=0.03) upon reperfusion to a peak at 60 mins with Nucleosomes falling significantly and NETs plateauing thereafter.</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This is the first study to specifically characterise the immuno-molecular features of ERI, highlighting the role of immune cells, inflammatory cytokines and CAMPs in creating an inflammatory milieu within the perfusate. Donor livers susceptible to ERI may require targeted interventions to improve graft function ex situ and reduce organ discard or post-transplant preservation reperfusion injury-related complications.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26</a:t>
            </a:fld>
            <a:endParaRPr lang="en-GB"/>
          </a:p>
        </p:txBody>
      </p:sp>
    </p:spTree>
    <p:extLst>
      <p:ext uri="{BB962C8B-B14F-4D97-AF65-F5344CB8AC3E}">
        <p14:creationId xmlns:p14="http://schemas.microsoft.com/office/powerpoint/2010/main" val="2799410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CAMPs, </a:t>
            </a:r>
            <a:r>
              <a:rPr lang="en-GB" sz="1200" i="1" dirty="0">
                <a:solidFill>
                  <a:srgbClr val="000000"/>
                </a:solidFill>
                <a:effectLst/>
                <a:latin typeface="Gotham" panose="02000504050000020004" pitchFamily="2" charset="0"/>
                <a:ea typeface="Calibri" panose="020F0502020204030204" pitchFamily="34" charset="0"/>
              </a:rPr>
              <a:t>chromatin-associated molecular patterns; </a:t>
            </a:r>
            <a:r>
              <a:rPr lang="en-GB" b="0" i="1" dirty="0">
                <a:latin typeface="Gotham" panose="02000504050000020004" pitchFamily="2" charset="0"/>
              </a:rPr>
              <a:t>COPE, </a:t>
            </a:r>
            <a:r>
              <a:rPr lang="en-GB" sz="1200" b="0" i="1" dirty="0">
                <a:solidFill>
                  <a:srgbClr val="000000"/>
                </a:solidFill>
                <a:effectLst/>
                <a:latin typeface="Gotham" panose="02000504050000020004" pitchFamily="2" charset="0"/>
              </a:rPr>
              <a:t>c</a:t>
            </a:r>
            <a:r>
              <a:rPr lang="en-GB" sz="1200" i="1" dirty="0">
                <a:solidFill>
                  <a:srgbClr val="000000"/>
                </a:solidFill>
                <a:effectLst/>
                <a:latin typeface="Gotham" panose="02000504050000020004" pitchFamily="2" charset="0"/>
                <a:ea typeface="Calibri" panose="020F0502020204030204" pitchFamily="34" charset="0"/>
              </a:rPr>
              <a:t>onsortium for organ preservation in Europe; </a:t>
            </a:r>
            <a:r>
              <a:rPr lang="en-GB" sz="1200" i="1" dirty="0">
                <a:solidFill>
                  <a:srgbClr val="A5A5A5"/>
                </a:solidFill>
                <a:latin typeface="Gotham" panose="02000504050000020004" pitchFamily="2" charset="0"/>
              </a:rPr>
              <a:t>DCD, </a:t>
            </a:r>
            <a:r>
              <a:rPr lang="fr-CH" sz="1200" b="0" i="1" dirty="0">
                <a:solidFill>
                  <a:srgbClr val="4D5156"/>
                </a:solidFill>
                <a:effectLst/>
                <a:latin typeface="Gotham" panose="02000504050000020004" pitchFamily="2" charset="0"/>
              </a:rPr>
              <a:t>d</a:t>
            </a:r>
            <a:r>
              <a:rPr lang="fr-CH" b="0" i="1" dirty="0">
                <a:solidFill>
                  <a:srgbClr val="4D5156"/>
                </a:solidFill>
                <a:effectLst/>
                <a:latin typeface="Gotham" panose="02000504050000020004" pitchFamily="2" charset="0"/>
              </a:rPr>
              <a:t>onation </a:t>
            </a:r>
            <a:r>
              <a:rPr lang="fr-CH" b="0" i="1" dirty="0" err="1">
                <a:solidFill>
                  <a:srgbClr val="4D5156"/>
                </a:solidFill>
                <a:effectLst/>
                <a:latin typeface="Gotham" panose="02000504050000020004" pitchFamily="2" charset="0"/>
              </a:rPr>
              <a:t>after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circulatory</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death</a:t>
            </a:r>
            <a:r>
              <a:rPr lang="fr-CH" b="0" i="1" dirty="0">
                <a:solidFill>
                  <a:srgbClr val="4D5156"/>
                </a:solidFill>
                <a:effectLst/>
                <a:latin typeface="Gotham" panose="02000504050000020004" pitchFamily="2" charset="0"/>
              </a:rPr>
              <a:t>; ELISA, enzyme-</a:t>
            </a:r>
            <a:r>
              <a:rPr lang="fr-CH" b="0" i="1" dirty="0" err="1">
                <a:solidFill>
                  <a:srgbClr val="4D5156"/>
                </a:solidFill>
                <a:effectLst/>
                <a:latin typeface="Gotham" panose="02000504050000020004" pitchFamily="2" charset="0"/>
              </a:rPr>
              <a:t>linked</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immunosorbent</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assay</a:t>
            </a:r>
            <a:r>
              <a:rPr lang="fr-CH" b="0" i="1" dirty="0">
                <a:solidFill>
                  <a:srgbClr val="4D5156"/>
                </a:solidFill>
                <a:effectLst/>
                <a:latin typeface="Gotham" panose="02000504050000020004" pitchFamily="2" charset="0"/>
              </a:rPr>
              <a:t>; </a:t>
            </a:r>
            <a:r>
              <a:rPr lang="en-GB" b="0" i="1" dirty="0">
                <a:latin typeface="Gotham" panose="02000504050000020004" pitchFamily="2" charset="0"/>
              </a:rPr>
              <a:t>ERI,</a:t>
            </a:r>
            <a:r>
              <a:rPr lang="en-GB" i="1" dirty="0">
                <a:solidFill>
                  <a:srgbClr val="A5A5A5"/>
                </a:solidFill>
                <a:latin typeface="Gotham" panose="02000504050000020004" pitchFamily="2" charset="0"/>
              </a:rPr>
              <a:t> ex-situ reperfusion inflammation/injury; IL-6, interleukin 6; IRI, </a:t>
            </a:r>
            <a:r>
              <a:rPr lang="fr-CH" b="0" i="1" dirty="0" err="1">
                <a:solidFill>
                  <a:srgbClr val="4D5156"/>
                </a:solidFill>
                <a:effectLst/>
                <a:latin typeface="Gotham" panose="02000504050000020004" pitchFamily="2" charset="0"/>
              </a:rPr>
              <a:t>ischemia</a:t>
            </a:r>
            <a:r>
              <a:rPr lang="fr-CH" b="0" i="1" dirty="0">
                <a:solidFill>
                  <a:srgbClr val="4D5156"/>
                </a:solidFill>
                <a:effectLst/>
                <a:latin typeface="Gotham" panose="02000504050000020004" pitchFamily="2" charset="0"/>
              </a:rPr>
              <a:t>-reperfusion </a:t>
            </a:r>
            <a:r>
              <a:rPr lang="fr-CH" b="0" i="1" dirty="0" err="1">
                <a:solidFill>
                  <a:srgbClr val="4D5156"/>
                </a:solidFill>
                <a:effectLst/>
                <a:latin typeface="Gotham" panose="02000504050000020004" pitchFamily="2" charset="0"/>
              </a:rPr>
              <a:t>injury</a:t>
            </a:r>
            <a:r>
              <a:rPr lang="fr-CH" b="0" i="1" dirty="0">
                <a:solidFill>
                  <a:srgbClr val="4D5156"/>
                </a:solidFill>
                <a:effectLst/>
                <a:latin typeface="Gotham" panose="02000504050000020004" pitchFamily="2" charset="0"/>
              </a:rPr>
              <a:t>; mins, minutes; </a:t>
            </a:r>
            <a:r>
              <a:rPr lang="fr-CH" b="0" i="1" dirty="0" err="1">
                <a:solidFill>
                  <a:srgbClr val="4D5156"/>
                </a:solidFill>
                <a:effectLst/>
                <a:latin typeface="Gotham" panose="02000504050000020004" pitchFamily="2" charset="0"/>
              </a:rPr>
              <a:t>NETs</a:t>
            </a:r>
            <a:r>
              <a:rPr lang="fr-CH" b="0" i="1" dirty="0">
                <a:solidFill>
                  <a:srgbClr val="4D5156"/>
                </a:solidFill>
                <a:effectLst/>
                <a:latin typeface="Gotham" panose="02000504050000020004" pitchFamily="2" charset="0"/>
              </a:rPr>
              <a:t>, </a:t>
            </a:r>
            <a:r>
              <a:rPr lang="en-GB" sz="1200" i="1" dirty="0">
                <a:solidFill>
                  <a:srgbClr val="000000"/>
                </a:solidFill>
                <a:effectLst/>
                <a:latin typeface="Gotham" panose="02000504050000020004" pitchFamily="2" charset="0"/>
                <a:ea typeface="Calibri" panose="020F0502020204030204" pitchFamily="34" charset="0"/>
              </a:rPr>
              <a:t>neutrophil extracellular traps; NK, natural killer; </a:t>
            </a:r>
            <a:r>
              <a:rPr lang="en-GB" i="1" dirty="0">
                <a:solidFill>
                  <a:srgbClr val="A5A5A5"/>
                </a:solidFill>
                <a:latin typeface="Gotham" panose="02000504050000020004" pitchFamily="2" charset="0"/>
              </a:rPr>
              <a:t>NMP, normothermic machine perfusion.</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OS13_3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EX SITU REPERFUSION INJURY/INFLAMMATION: IMMUNO-MOLECULAR PROFILING OF HUMAN LIVERS DURING NORMOTHERMIC MACHINE PERFUSION.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Fungai </a:t>
            </a:r>
            <a:r>
              <a:rPr lang="en-US" sz="1800" b="1" dirty="0" err="1">
                <a:effectLst/>
                <a:latin typeface="Gotham" panose="02000504050000020004" pitchFamily="2" charset="0"/>
                <a:ea typeface="Times New Roman" panose="02020603050405020304" pitchFamily="18" charset="0"/>
              </a:rPr>
              <a:t>Dengu</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William Critchley</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Carlo Ceresa</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 Nasralla</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Letizia Lo Faro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Hussain Abbas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John Stone</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Kavit</a:t>
            </a:r>
            <a:r>
              <a:rPr lang="en-US" sz="1800" b="1" dirty="0">
                <a:effectLst/>
                <a:latin typeface="Gotham" panose="02000504050000020004" pitchFamily="2" charset="0"/>
                <a:ea typeface="Times New Roman" panose="02020603050405020304" pitchFamily="18" charset="0"/>
              </a:rPr>
              <a:t> Amin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Constantin Coussios</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Rutger</a:t>
            </a:r>
            <a:r>
              <a:rPr lang="en-US" sz="1800" b="1" dirty="0">
                <a:effectLst/>
                <a:latin typeface="Gotham" panose="02000504050000020004" pitchFamily="2" charset="0"/>
                <a:ea typeface="Times New Roman" panose="02020603050405020304" pitchFamily="18" charset="0"/>
              </a:rPr>
              <a:t> Ploeg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James Fildes</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Peter Friend</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Oxford , Nuffield Department of Surgical Sciences , Oxford,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of Leeds , Leeds,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Royal Free London NHS Foundation Trust, London,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University of Manchester , Manchester,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University of Oxford , Oxford, United Kingdom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Ex-situ reperfusion inflammation/injury (ERI) is an increasingly recognised phenomenon affecting donor livers preserved with normothermic machine perfusion (NMP). Higher-risk livers and DCDs are particularly vulnerable and ERI can manifest as poor graft function ex situ, with organ discard or post-transplant IRI occurring despite NMP. The immuno-molecular basis of ERI has yet to be described. This study aimed to characterise the immuno-molecular profile of circulating perfusate following ex situ reperfusion during NMP.</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Perfusate samples from (n= 18 livers) in the Consortium for Organ Preservation in Europe (COPE) Liver trial and (n= 14) UK ‘back to base’ liver trials were included in this study. All livers were perfused using packed red cells and a colloid, with no leukocytes, platelets or complement in the starting perfusate. Serial perfusate samples were analysed for immune cells using flow cytometry, cytokines (Luminex panel) and inflammatory endogenous alarmins (chromatin-associated molecular patterns (CAMPs)) which consist of molecules such as nucleosomes and neutrophil extracellular traps (NETs) using ELISA-based measurement.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NMP initiated an efflux of passenger immune cells from the donor liver into the perfusate that peaked at 30mins, then fell and plateaued by 240mins. Cytotoxic CD8+ </a:t>
            </a:r>
            <a:r>
              <a:rPr lang="en-GB" sz="1800" dirty="0" err="1">
                <a:solidFill>
                  <a:srgbClr val="000000"/>
                </a:solidFill>
                <a:effectLst/>
                <a:latin typeface="Gotham" panose="02000504050000020004" pitchFamily="2" charset="0"/>
                <a:ea typeface="Calibri" panose="020F0502020204030204" pitchFamily="34" charset="0"/>
              </a:rPr>
              <a:t>Tcells</a:t>
            </a:r>
            <a:r>
              <a:rPr lang="en-GB" sz="1800" dirty="0">
                <a:solidFill>
                  <a:srgbClr val="000000"/>
                </a:solidFill>
                <a:effectLst/>
                <a:latin typeface="Gotham" panose="02000504050000020004" pitchFamily="2" charset="0"/>
                <a:ea typeface="Calibri" panose="020F0502020204030204" pitchFamily="34" charset="0"/>
              </a:rPr>
              <a:t> and NK cells were the most abundant cells in the efflux, with lower levels of monocytes detected. Inflammatory cytokines progressively rose through perfusion, with IL-6 (pro-inflammatory) rising the most within 4 hours. CAMPs significantly increased in the perfusate (Nucleosomes p=0.02, NETs p=0.03) upon reperfusion to a peak at 60 mins with Nucleosomes falling significantly and NETs plateauing thereafter.</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This is the first study to specifically characterise the immuno-molecular features of ERI, highlighting the role of immune cells, inflammatory cytokines and CAMPs in creating an inflammatory milieu within the perfusate. Donor livers susceptible to ERI may require targeted interventions to improve graft function ex situ and reduce organ discard or post-transplant preservation reperfusion injury-related complications.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27</a:t>
            </a:fld>
            <a:endParaRPr lang="en-GB"/>
          </a:p>
        </p:txBody>
      </p:sp>
    </p:spTree>
    <p:extLst>
      <p:ext uri="{BB962C8B-B14F-4D97-AF65-F5344CB8AC3E}">
        <p14:creationId xmlns:p14="http://schemas.microsoft.com/office/powerpoint/2010/main" val="64678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CI, confidence interval; ECDs, e</a:t>
            </a:r>
            <a:r>
              <a:rPr lang="en-GB" i="1" dirty="0">
                <a:solidFill>
                  <a:srgbClr val="A5A5A5"/>
                </a:solidFill>
                <a:latin typeface="Gotham" panose="02000504050000020004" pitchFamily="2" charset="0"/>
              </a:rPr>
              <a:t>xtended criteria donors; OR, odd ratio.</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Arial" panose="020B0604020202020204" pitchFamily="34" charset="0"/>
                <a:ea typeface="Times New Roman" panose="02020603050405020304" pitchFamily="18" charset="0"/>
              </a:rPr>
              <a:t>OS14_3</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AGE AND LIVER GRAFT: A SYSTEMATIC REVIEW WITH METAREGRESSION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Ilaria </a:t>
            </a:r>
            <a:r>
              <a:rPr lang="en-US" sz="1800" b="1" dirty="0" err="1">
                <a:effectLst/>
                <a:latin typeface="Arial" panose="020B0604020202020204" pitchFamily="34" charset="0"/>
                <a:ea typeface="Times New Roman" panose="02020603050405020304" pitchFamily="18" charset="0"/>
              </a:rPr>
              <a:t>Neri</a:t>
            </a:r>
            <a:r>
              <a:rPr lang="en-US" sz="1800" b="1" dirty="0">
                <a:effectLst/>
                <a:latin typeface="Arial" panose="020B0604020202020204" pitchFamily="34" charset="0"/>
                <a:ea typeface="Times New Roman" panose="02020603050405020304" pitchFamily="18" charset="0"/>
              </a:rPr>
              <a:t>*</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Marco Pascale</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Giuseppe Bianco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Francesco Frongillo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Salvatore Agnes</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Francesco Giovinazzo</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Fondazione </a:t>
            </a:r>
            <a:r>
              <a:rPr lang="en-US" sz="1800" i="1" dirty="0" err="1">
                <a:effectLst/>
                <a:latin typeface="Arial" panose="020B0604020202020204" pitchFamily="34" charset="0"/>
                <a:ea typeface="Times New Roman" panose="02020603050405020304" pitchFamily="18" charset="0"/>
              </a:rPr>
              <a:t>Policlinico</a:t>
            </a:r>
            <a:r>
              <a:rPr lang="en-US" sz="1800" i="1" dirty="0">
                <a:effectLst/>
                <a:latin typeface="Arial" panose="020B0604020202020204" pitchFamily="34" charset="0"/>
                <a:ea typeface="Times New Roman" panose="02020603050405020304" pitchFamily="18" charset="0"/>
              </a:rPr>
              <a:t> Universitario Agostino Gemelli IRCCS, Surgery, Roma, Italy</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increasing shortage of organs for liver transplantation has led to the greater use of Extended Criteria Donors (ECDs) to meet the growing demand for liver grafts. The demographic changes result in the increased use of elderly donors, historically considered marginal donors, for liver transplantation. Despite this, the exact age cut-off for donor eligibility remains unclear and is a subject of debate in the transplant community. This study was conducted to evaluate the effect of donor age on transplant outcomes, including 1-year graft survival, biliary complications, and hepatic arterial thrombosis.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method included a search in PubMed, Scopus and Cochrane Library. The primary outcome was 1-year graft survival; the secondary outcomes were biliary complications and hepatic arterial thrombosis. The pooled effect was calculated using either the fixed effects or the random-effects model. A meta-regression model was used to analyse the temporal trend relation in the survival outcome.</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meta-analysis included 11 studies. The meta-analysis results showed that the 1-year graft survival of liver grafts from elderly donors (with age cut-offs at 50, 60, 70, and 80) was similar to that of standard donors. However, elderly donors were found to have an increased risk of overall biliary complications (OR: 1.89, 95% CI: 1-3.65) and hepatic artery thrombosis (OR: 2.27, 95% CI: 1.27-4.11). A meta-regression analysis also showed a significant correlation between 1-year graft survival and the year of publication (coef. 0.00027, 95% CI: -0.0001 to -0.0003, p=0.0009).</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In conclusion, the meta-analysis results show that donor age alone cannot be considered a criterion for extended criteria in liver transplantation. The 1-year graft survival of liver grafts from elderly donors has improved over time, but there is still a risk of biliary and arterial complications. The decision to use elderly donors as liver transplant donors should be based on a comprehensive assessment of risk factors and balanced by reducing other risk factors using new technology such as machine perfusion.</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28</a:t>
            </a:fld>
            <a:endParaRPr lang="en-GB"/>
          </a:p>
        </p:txBody>
      </p:sp>
    </p:spTree>
    <p:extLst>
      <p:ext uri="{BB962C8B-B14F-4D97-AF65-F5344CB8AC3E}">
        <p14:creationId xmlns:p14="http://schemas.microsoft.com/office/powerpoint/2010/main" val="3576209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CI, confidence interval; ECDs, e</a:t>
            </a:r>
            <a:r>
              <a:rPr lang="en-GB" i="1" dirty="0">
                <a:solidFill>
                  <a:srgbClr val="A5A5A5"/>
                </a:solidFill>
                <a:latin typeface="Gotham" panose="02000504050000020004" pitchFamily="2" charset="0"/>
              </a:rPr>
              <a:t>xtended criteria donors; OR, odd ratio.</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Arial" panose="020B0604020202020204" pitchFamily="34" charset="0"/>
                <a:ea typeface="Times New Roman" panose="02020603050405020304" pitchFamily="18" charset="0"/>
              </a:rPr>
              <a:t>OS14_3</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AGE AND LIVER GRAFT: A SYSTEMATIC REVIEW WITH METAREGRESSION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Ilaria </a:t>
            </a:r>
            <a:r>
              <a:rPr lang="en-US" sz="1800" b="1" dirty="0" err="1">
                <a:effectLst/>
                <a:latin typeface="Arial" panose="020B0604020202020204" pitchFamily="34" charset="0"/>
                <a:ea typeface="Times New Roman" panose="02020603050405020304" pitchFamily="18" charset="0"/>
              </a:rPr>
              <a:t>Neri</a:t>
            </a:r>
            <a:r>
              <a:rPr lang="en-US" sz="1800" b="1" dirty="0">
                <a:effectLst/>
                <a:latin typeface="Arial" panose="020B0604020202020204" pitchFamily="34" charset="0"/>
                <a:ea typeface="Times New Roman" panose="02020603050405020304" pitchFamily="18" charset="0"/>
              </a:rPr>
              <a:t>*</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Marco Pascale</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Giuseppe Bianco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Francesco Frongillo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Salvatore Agnes</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Francesco Giovinazzo</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Fondazione </a:t>
            </a:r>
            <a:r>
              <a:rPr lang="en-US" sz="1800" i="1" dirty="0" err="1">
                <a:effectLst/>
                <a:latin typeface="Arial" panose="020B0604020202020204" pitchFamily="34" charset="0"/>
                <a:ea typeface="Times New Roman" panose="02020603050405020304" pitchFamily="18" charset="0"/>
              </a:rPr>
              <a:t>Policlinico</a:t>
            </a:r>
            <a:r>
              <a:rPr lang="en-US" sz="1800" i="1" dirty="0">
                <a:effectLst/>
                <a:latin typeface="Arial" panose="020B0604020202020204" pitchFamily="34" charset="0"/>
                <a:ea typeface="Times New Roman" panose="02020603050405020304" pitchFamily="18" charset="0"/>
              </a:rPr>
              <a:t> Universitario Agostino Gemelli IRCCS, Surgery, Roma, Italy</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increasing shortage of organs for liver transplantation has led to the greater use of Extended Criteria Donors (ECDs) to meet the growing demand for liver grafts. The demographic changes result in the increased use of elderly donors, historically considered marginal donors, for liver transplantation. Despite this, the exact age cut-off for donor eligibility remains unclear and is a subject of debate in the transplant community. This study was conducted to evaluate the effect of donor age on transplant outcomes, including 1-year graft survival, biliary complications, and hepatic arterial thrombosis.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method included a search in PubMed, Scopus and Cochrane Library. The primary outcome was 1-year graft survival; the secondary outcomes were biliary complications and hepatic arterial thrombosis. The pooled effect was calculated using either the fixed effects or the random-effects model. A meta-regression model was used to analyse the temporal trend relation in the survival outcome.</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meta-analysis included 11 studies. The meta-analysis results showed that the 1-year graft survival of liver grafts from elderly donors (with age cut-offs at 50, 60, 70, and 80) was similar to that of standard donors. However, elderly donors were found to have an increased risk of overall biliary complications (OR: 1.89, 95% CI: 1-3.65) and hepatic artery thrombosis (OR: 2.27, 95% CI: 1.27-4.11). A meta-regression analysis also showed a significant correlation between 1-year graft survival and the year of publication (coef. 0.00027, 95% CI: -0.0001 to -0.0003, p=0.0009).</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In conclusion, the meta-analysis results show that donor age alone cannot be considered a criterion for extended criteria in liver transplantation. The 1-year graft survival of liver grafts from elderly donors has improved over time, but there is still a risk of biliary and arterial complications. The decision to use elderly donors as liver transplant donors should be based on a comprehensive assessment of risk factors and balanced by reducing other risk factors using new technology such as machine perfusion.</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29</a:t>
            </a:fld>
            <a:endParaRPr lang="en-GB"/>
          </a:p>
        </p:txBody>
      </p:sp>
    </p:spTree>
    <p:extLst>
      <p:ext uri="{BB962C8B-B14F-4D97-AF65-F5344CB8AC3E}">
        <p14:creationId xmlns:p14="http://schemas.microsoft.com/office/powerpoint/2010/main" val="38586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AUC-ROC, </a:t>
            </a:r>
            <a:r>
              <a:rPr lang="en-GB" sz="1200" b="0" i="1" kern="1200" dirty="0">
                <a:solidFill>
                  <a:schemeClr val="tx1"/>
                </a:solidFill>
                <a:latin typeface="Gotham" panose="02000504050000020004" pitchFamily="2" charset="0"/>
                <a:ea typeface="+mn-ea"/>
                <a:cs typeface="+mn-cs"/>
              </a:rPr>
              <a:t>area under the receiver operating characteristic curves; HCC, hepatocellular carcinoma; MR,</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magnetic</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resonance</a:t>
            </a:r>
            <a:r>
              <a:rPr lang="en-GB" sz="1200" b="0" i="1" kern="1200" dirty="0">
                <a:solidFill>
                  <a:schemeClr val="tx1"/>
                </a:solidFill>
                <a:latin typeface="Gotham" panose="02000504050000020004" pitchFamily="2" charset="0"/>
                <a:ea typeface="+mn-ea"/>
                <a:cs typeface="+mn-cs"/>
              </a:rPr>
              <a:t>; MRI, </a:t>
            </a:r>
            <a:r>
              <a:rPr lang="fr-CH" sz="1200" b="0" i="1" kern="1200" dirty="0" err="1">
                <a:solidFill>
                  <a:schemeClr val="tx1"/>
                </a:solidFill>
                <a:latin typeface="Gotham" panose="02000504050000020004" pitchFamily="2" charset="0"/>
                <a:ea typeface="+mn-ea"/>
                <a:cs typeface="+mn-cs"/>
              </a:rPr>
              <a:t>magnetic</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resonance</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imaging</a:t>
            </a:r>
            <a:r>
              <a:rPr lang="fr-CH" sz="1200" b="0" i="1" kern="1200" dirty="0">
                <a:solidFill>
                  <a:schemeClr val="tx1"/>
                </a:solidFill>
                <a:latin typeface="Gotham" panose="02000504050000020004" pitchFamily="2" charset="0"/>
                <a:ea typeface="+mn-ea"/>
                <a:cs typeface="+mn-cs"/>
              </a:rPr>
              <a:t>; </a:t>
            </a:r>
            <a:r>
              <a:rPr lang="en-GB" sz="1200" b="0" i="1" kern="1200" dirty="0">
                <a:solidFill>
                  <a:schemeClr val="tx1"/>
                </a:solidFill>
                <a:latin typeface="Gotham" panose="02000504050000020004" pitchFamily="2" charset="0"/>
                <a:ea typeface="+mn-ea"/>
                <a:cs typeface="+mn-cs"/>
              </a:rPr>
              <a:t>OLT, </a:t>
            </a:r>
            <a:r>
              <a:rPr lang="fr-CH" sz="1200" b="0" i="1" kern="1200" dirty="0" err="1">
                <a:solidFill>
                  <a:schemeClr val="tx1"/>
                </a:solidFill>
                <a:latin typeface="Gotham" panose="02000504050000020004" pitchFamily="2" charset="0"/>
                <a:ea typeface="+mn-ea"/>
                <a:cs typeface="+mn-cs"/>
              </a:rPr>
              <a:t>orthotopic</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liver</a:t>
            </a:r>
            <a:r>
              <a:rPr lang="fr-CH" sz="1200" b="0" i="1" kern="1200" dirty="0">
                <a:solidFill>
                  <a:schemeClr val="tx1"/>
                </a:solidFill>
                <a:latin typeface="Gotham" panose="02000504050000020004" pitchFamily="2" charset="0"/>
                <a:ea typeface="+mn-ea"/>
                <a:cs typeface="+mn-cs"/>
              </a:rPr>
              <a:t> transplantation; RFS, </a:t>
            </a:r>
            <a:r>
              <a:rPr lang="en-GB" sz="1200" b="0" i="1" kern="1200" dirty="0">
                <a:solidFill>
                  <a:schemeClr val="tx1"/>
                </a:solidFill>
                <a:latin typeface="Gotham" panose="02000504050000020004" pitchFamily="2" charset="0"/>
                <a:ea typeface="+mn-ea"/>
                <a:cs typeface="+mn-cs"/>
              </a:rPr>
              <a:t>recurrence-free survival; SD, standard deviation</a:t>
            </a:r>
            <a:r>
              <a:rPr lang="fr-CH" sz="1200" b="0" i="1" kern="1200" dirty="0">
                <a:solidFill>
                  <a:schemeClr val="tx1"/>
                </a:solidFill>
                <a:latin typeface="Gotham" panose="02000504050000020004" pitchFamily="2" charset="0"/>
                <a:ea typeface="+mn-ea"/>
                <a:cs typeface="+mn-cs"/>
              </a:rPr>
              <a:t>.</a:t>
            </a:r>
            <a:endParaRPr lang="en-GB" sz="1200" b="0" i="1" kern="1200" dirty="0">
              <a:solidFill>
                <a:schemeClr val="tx1"/>
              </a:solidFill>
              <a:latin typeface="Gotham" panose="02000504050000020004" pitchFamily="2" charset="0"/>
              <a:ea typeface="+mn-ea"/>
              <a:cs typeface="+mn-cs"/>
            </a:endParaRPr>
          </a:p>
          <a:p>
            <a:pPr algn="just"/>
            <a:endParaRPr lang="en-US" sz="1800" b="1" dirty="0">
              <a:effectLst/>
              <a:latin typeface="Arial" panose="020B0604020202020204" pitchFamily="34"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OS14_5</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PREDICTING POST-TREATMENT (SURGICAL, ABLATIVE, LIVER TRANSPLANT) RECURRENCE IN EARLY-STAGE HEPATOCELLULAR CARCINOMA USING DEEP MACHINE LEARNING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Ramesh Batra*</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Yale University, New Haven, United States</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Early-stage HCC patients are treated with curative intention, but the recurrence burden remains high affecting patient outcomes and compromising liver transplant utility</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Our study aims to build, validate, and test a deep learning approach to predict the post-treatment (surgical, ablative, or OLT) recurrence risk in early-stage HCC patients from pre-treatment MR imaging.</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Retrospective study with 120 patients who underwent either thermal ablation, surgical resection or OLT as first-line, stand-alone treatment for HCC between 2005 and 2018. Multiparametric contrast-enhanced MRI was </a:t>
            </a:r>
            <a:r>
              <a:rPr lang="en-GB" sz="1800" dirty="0" err="1">
                <a:effectLst/>
                <a:latin typeface="Arial" panose="020B0604020202020204" pitchFamily="34" charset="0"/>
                <a:ea typeface="Calibri" panose="020F0502020204030204" pitchFamily="34" charset="0"/>
              </a:rPr>
              <a:t>analyzed</a:t>
            </a:r>
            <a:r>
              <a:rPr lang="en-GB" sz="1800" dirty="0">
                <a:effectLst/>
                <a:latin typeface="Arial" panose="020B0604020202020204" pitchFamily="34" charset="0"/>
                <a:ea typeface="Calibri" panose="020F0502020204030204" pitchFamily="34" charset="0"/>
              </a:rPr>
              <a:t> by our machine learning model. The imaging dataset was labelled in six categories, with time-to-recurrence </a:t>
            </a:r>
            <a:r>
              <a:rPr lang="en-GB" sz="1800" dirty="0" err="1">
                <a:effectLst/>
                <a:latin typeface="Arial" panose="020B0604020202020204" pitchFamily="34" charset="0"/>
                <a:ea typeface="Calibri" panose="020F0502020204030204" pitchFamily="34" charset="0"/>
              </a:rPr>
              <a:t>cutoffs</a:t>
            </a:r>
            <a:r>
              <a:rPr lang="en-GB" sz="1800" dirty="0">
                <a:effectLst/>
                <a:latin typeface="Arial" panose="020B0604020202020204" pitchFamily="34" charset="0"/>
                <a:ea typeface="Calibri" panose="020F0502020204030204" pitchFamily="34" charset="0"/>
              </a:rPr>
              <a:t> at 1 - 6 years. </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Area under the receiver operating characteristic curves (AUC-ROC) was used to evaluate algorithm performance. Recurrence-free survival (RFS) was evaluated by Kaplan-Meier analysis, and survival curves were compared using the log-rank test</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For 1-6 years, our model was able to predict </a:t>
            </a:r>
            <a:r>
              <a:rPr lang="en-GB" sz="1800" dirty="0" err="1">
                <a:effectLst/>
                <a:latin typeface="Arial" panose="020B0604020202020204" pitchFamily="34" charset="0"/>
                <a:ea typeface="Calibri" panose="020F0502020204030204" pitchFamily="34" charset="0"/>
              </a:rPr>
              <a:t>tumor</a:t>
            </a:r>
            <a:r>
              <a:rPr lang="en-GB" sz="1800" dirty="0">
                <a:effectLst/>
                <a:latin typeface="Arial" panose="020B0604020202020204" pitchFamily="34" charset="0"/>
                <a:ea typeface="Calibri" panose="020F0502020204030204" pitchFamily="34" charset="0"/>
              </a:rPr>
              <a:t> recurrence with moderate to high accuracy and test-AUCs between 0.71 to 0.85.</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In Kaplan-Meier analysis, predictions allow patients to be stratified into risk groups with significant differences in expected RFS at six recurrence time frames, with greater levels of certainty for the later time points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Our work serves as proof of principle that deep learning-based algorithms can predict recurrence from pre-treatment MR imaging in patients with early-stage HCC.</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Deep Learning-based modelling of imaging features could be used to individualize treatment options with improved prognostications.</a:t>
            </a:r>
            <a:endParaRPr lang="en-CH" sz="1800" dirty="0">
              <a:effectLst/>
              <a:latin typeface="Times New Roman" panose="02020603050405020304" pitchFamily="18" charset="0"/>
              <a:ea typeface="Times New Roman" panose="02020603050405020304" pitchFamily="18" charset="0"/>
            </a:endParaRPr>
          </a:p>
          <a:p>
            <a:pPr algn="just"/>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30</a:t>
            </a:fld>
            <a:endParaRPr lang="en-GB"/>
          </a:p>
        </p:txBody>
      </p:sp>
    </p:spTree>
    <p:extLst>
      <p:ext uri="{BB962C8B-B14F-4D97-AF65-F5344CB8AC3E}">
        <p14:creationId xmlns:p14="http://schemas.microsoft.com/office/powerpoint/2010/main" val="1733463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AUC-ROC, </a:t>
            </a:r>
            <a:r>
              <a:rPr lang="en-GB" sz="1200" b="0" i="1" kern="1200" dirty="0">
                <a:solidFill>
                  <a:schemeClr val="tx1"/>
                </a:solidFill>
                <a:latin typeface="Gotham" panose="02000504050000020004" pitchFamily="2" charset="0"/>
                <a:ea typeface="+mn-ea"/>
                <a:cs typeface="+mn-cs"/>
              </a:rPr>
              <a:t>area under the receiver operating characteristic curves; HCC, hepatocellular carcinoma; MR,</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magnetic</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resonance</a:t>
            </a:r>
            <a:r>
              <a:rPr lang="en-GB" sz="1200" b="0" i="1" kern="1200" dirty="0">
                <a:solidFill>
                  <a:schemeClr val="tx1"/>
                </a:solidFill>
                <a:latin typeface="Gotham" panose="02000504050000020004" pitchFamily="2" charset="0"/>
                <a:ea typeface="+mn-ea"/>
                <a:cs typeface="+mn-cs"/>
              </a:rPr>
              <a:t>; MRI, </a:t>
            </a:r>
            <a:r>
              <a:rPr lang="fr-CH" sz="1200" b="0" i="1" kern="1200" dirty="0" err="1">
                <a:solidFill>
                  <a:schemeClr val="tx1"/>
                </a:solidFill>
                <a:latin typeface="Gotham" panose="02000504050000020004" pitchFamily="2" charset="0"/>
                <a:ea typeface="+mn-ea"/>
                <a:cs typeface="+mn-cs"/>
              </a:rPr>
              <a:t>magnetic</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resonance</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imaging</a:t>
            </a:r>
            <a:r>
              <a:rPr lang="fr-CH" sz="1200" b="0" i="1" kern="1200" dirty="0">
                <a:solidFill>
                  <a:schemeClr val="tx1"/>
                </a:solidFill>
                <a:latin typeface="Gotham" panose="02000504050000020004" pitchFamily="2" charset="0"/>
                <a:ea typeface="+mn-ea"/>
                <a:cs typeface="+mn-cs"/>
              </a:rPr>
              <a:t>; </a:t>
            </a:r>
            <a:r>
              <a:rPr lang="en-GB" sz="1200" b="0" i="1" kern="1200" dirty="0">
                <a:solidFill>
                  <a:schemeClr val="tx1"/>
                </a:solidFill>
                <a:latin typeface="Gotham" panose="02000504050000020004" pitchFamily="2" charset="0"/>
                <a:ea typeface="+mn-ea"/>
                <a:cs typeface="+mn-cs"/>
              </a:rPr>
              <a:t>OLT, </a:t>
            </a:r>
            <a:r>
              <a:rPr lang="fr-CH" sz="1200" b="0" i="1" kern="1200" dirty="0" err="1">
                <a:solidFill>
                  <a:schemeClr val="tx1"/>
                </a:solidFill>
                <a:latin typeface="Gotham" panose="02000504050000020004" pitchFamily="2" charset="0"/>
                <a:ea typeface="+mn-ea"/>
                <a:cs typeface="+mn-cs"/>
              </a:rPr>
              <a:t>orthotopic</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liver</a:t>
            </a:r>
            <a:r>
              <a:rPr lang="fr-CH" sz="1200" b="0" i="1" kern="1200" dirty="0">
                <a:solidFill>
                  <a:schemeClr val="tx1"/>
                </a:solidFill>
                <a:latin typeface="Gotham" panose="02000504050000020004" pitchFamily="2" charset="0"/>
                <a:ea typeface="+mn-ea"/>
                <a:cs typeface="+mn-cs"/>
              </a:rPr>
              <a:t> transplantation; RFS, </a:t>
            </a:r>
            <a:r>
              <a:rPr lang="en-GB" sz="1200" b="0" i="1" kern="1200" dirty="0">
                <a:solidFill>
                  <a:schemeClr val="tx1"/>
                </a:solidFill>
                <a:latin typeface="Gotham" panose="02000504050000020004" pitchFamily="2" charset="0"/>
                <a:ea typeface="+mn-ea"/>
                <a:cs typeface="+mn-cs"/>
              </a:rPr>
              <a:t>recurrence-free survival; SD, standard deviation</a:t>
            </a:r>
            <a:r>
              <a:rPr lang="fr-CH" sz="1200" b="0" i="1" kern="1200" dirty="0">
                <a:solidFill>
                  <a:schemeClr val="tx1"/>
                </a:solidFill>
                <a:latin typeface="Gotham" panose="02000504050000020004" pitchFamily="2" charset="0"/>
                <a:ea typeface="+mn-ea"/>
                <a:cs typeface="+mn-cs"/>
              </a:rPr>
              <a:t>.</a:t>
            </a:r>
            <a:endParaRPr lang="en-GB" sz="1200" b="0" i="1" kern="1200" dirty="0">
              <a:solidFill>
                <a:schemeClr val="tx1"/>
              </a:solidFill>
              <a:latin typeface="Gotham" panose="02000504050000020004" pitchFamily="2" charset="0"/>
              <a:ea typeface="+mn-ea"/>
              <a:cs typeface="+mn-cs"/>
            </a:endParaRPr>
          </a:p>
          <a:p>
            <a:endParaRPr lang="en-GB" sz="1200" b="0" i="1" kern="1200" dirty="0">
              <a:solidFill>
                <a:schemeClr val="tx1"/>
              </a:solidFill>
              <a:latin typeface="Gotham" panose="02000504050000020004" pitchFamily="2" charset="0"/>
              <a:ea typeface="+mn-ea"/>
              <a:cs typeface="+mn-cs"/>
            </a:endParaRPr>
          </a:p>
          <a:p>
            <a:pPr algn="just"/>
            <a:r>
              <a:rPr lang="en-US" sz="1800" b="1" dirty="0">
                <a:effectLst/>
                <a:latin typeface="Arial" panose="020B0604020202020204" pitchFamily="34" charset="0"/>
                <a:ea typeface="Times New Roman" panose="02020603050405020304" pitchFamily="18" charset="0"/>
              </a:rPr>
              <a:t>OS14_5</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PREDICTING POST-TREATMENT (SURGICAL, ABLATIVE, LIVER TRANSPLANT) RECURRENCE IN EARLY-STAGE HEPATOCELLULAR CARCINOMA USING DEEP MACHINE LEARNING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Ramesh Batra*</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Yale University, New Haven, United States</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Early-stage HCC patients are treated with curative intention, but the recurrence burden remains high affecting patient outcomes and compromising liver transplant utility</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Our study aims to build, validate, and test a deep learning approach to predict the post-treatment (surgical, ablative, or OLT) recurrence risk in early-stage HCC patients from pre-treatment MR imaging.</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Retrospective study with 120 patients who underwent either thermal ablation, surgical resection or OLT as first-line, stand-alone treatment for HCC between 2005 and 2018. Multiparametric contrast-enhanced MRI was </a:t>
            </a:r>
            <a:r>
              <a:rPr lang="en-GB" sz="1800" dirty="0" err="1">
                <a:effectLst/>
                <a:latin typeface="Arial" panose="020B0604020202020204" pitchFamily="34" charset="0"/>
                <a:ea typeface="Calibri" panose="020F0502020204030204" pitchFamily="34" charset="0"/>
              </a:rPr>
              <a:t>analyzed</a:t>
            </a:r>
            <a:r>
              <a:rPr lang="en-GB" sz="1800" dirty="0">
                <a:effectLst/>
                <a:latin typeface="Arial" panose="020B0604020202020204" pitchFamily="34" charset="0"/>
                <a:ea typeface="Calibri" panose="020F0502020204030204" pitchFamily="34" charset="0"/>
              </a:rPr>
              <a:t> by our machine learning model. The imaging dataset was labelled in six categories, with time-to-recurrence </a:t>
            </a:r>
            <a:r>
              <a:rPr lang="en-GB" sz="1800" dirty="0" err="1">
                <a:effectLst/>
                <a:latin typeface="Arial" panose="020B0604020202020204" pitchFamily="34" charset="0"/>
                <a:ea typeface="Calibri" panose="020F0502020204030204" pitchFamily="34" charset="0"/>
              </a:rPr>
              <a:t>cutoffs</a:t>
            </a:r>
            <a:r>
              <a:rPr lang="en-GB" sz="1800" dirty="0">
                <a:effectLst/>
                <a:latin typeface="Arial" panose="020B0604020202020204" pitchFamily="34" charset="0"/>
                <a:ea typeface="Calibri" panose="020F0502020204030204" pitchFamily="34" charset="0"/>
              </a:rPr>
              <a:t> at 1 - 6 years. </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Area under the receiver operating characteristic curves (AUC-ROC) was used to evaluate algorithm performance. Recurrence-free survival (RFS) was evaluated by Kaplan-Meier analysis, and survival curves were compared using the log-rank test</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For 1-6 years, our model was able to predict </a:t>
            </a:r>
            <a:r>
              <a:rPr lang="en-GB" sz="1800" dirty="0" err="1">
                <a:effectLst/>
                <a:latin typeface="Arial" panose="020B0604020202020204" pitchFamily="34" charset="0"/>
                <a:ea typeface="Calibri" panose="020F0502020204030204" pitchFamily="34" charset="0"/>
              </a:rPr>
              <a:t>tumor</a:t>
            </a:r>
            <a:r>
              <a:rPr lang="en-GB" sz="1800" dirty="0">
                <a:effectLst/>
                <a:latin typeface="Arial" panose="020B0604020202020204" pitchFamily="34" charset="0"/>
                <a:ea typeface="Calibri" panose="020F0502020204030204" pitchFamily="34" charset="0"/>
              </a:rPr>
              <a:t> recurrence with moderate to high accuracy and test-AUCs between 0.71 to 0.85.</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In Kaplan-Meier analysis, predictions allow patients to be stratified into risk groups with significant differences in expected RFS at six recurrence time frames, with greater levels of certainty for the later time points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Our work serves as proof of principle that deep learning-based algorithms can predict recurrence from pre-treatment MR imaging in patients with early-stage HCC.</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Deep Learning-based modelling of imaging features could be used to individualize treatment options with improved prognostications.</a:t>
            </a:r>
            <a:endParaRPr lang="en-CH" sz="1800" dirty="0">
              <a:effectLst/>
              <a:latin typeface="Times New Roman" panose="02020603050405020304" pitchFamily="18" charset="0"/>
              <a:ea typeface="Times New Roman" panose="02020603050405020304" pitchFamily="18" charset="0"/>
            </a:endParaRPr>
          </a:p>
          <a:p>
            <a:pPr algn="just"/>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31</a:t>
            </a:fld>
            <a:endParaRPr lang="en-GB"/>
          </a:p>
        </p:txBody>
      </p:sp>
    </p:spTree>
    <p:extLst>
      <p:ext uri="{BB962C8B-B14F-4D97-AF65-F5344CB8AC3E}">
        <p14:creationId xmlns:p14="http://schemas.microsoft.com/office/powerpoint/2010/main" val="552170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EGTI, </a:t>
            </a:r>
            <a:r>
              <a:rPr lang="en-GB" b="0" i="1" dirty="0">
                <a:solidFill>
                  <a:srgbClr val="4D5156"/>
                </a:solidFill>
                <a:effectLst/>
                <a:latin typeface="Gotham" panose="02000504050000020004" pitchFamily="2" charset="0"/>
              </a:rPr>
              <a:t>endothelial, glomerular, tubular, and interstitial; </a:t>
            </a:r>
            <a:r>
              <a:rPr lang="en-GB" b="0" i="1" dirty="0">
                <a:latin typeface="Gotham" panose="02000504050000020004" pitchFamily="2" charset="0"/>
              </a:rPr>
              <a:t>h, hour; IRI, </a:t>
            </a:r>
            <a:r>
              <a:rPr lang="en-GB" sz="1200" b="0" i="1" dirty="0">
                <a:solidFill>
                  <a:srgbClr val="A5A5A5"/>
                </a:solidFill>
                <a:latin typeface="Gotham" panose="02000504050000020004" pitchFamily="2" charset="0"/>
              </a:rPr>
              <a:t>i</a:t>
            </a:r>
            <a:r>
              <a:rPr lang="en-GB" sz="1200" i="1" dirty="0">
                <a:solidFill>
                  <a:srgbClr val="A5A5A5"/>
                </a:solidFill>
                <a:latin typeface="Gotham" panose="02000504050000020004" pitchFamily="2" charset="0"/>
              </a:rPr>
              <a:t>schaemia reperfusion injury; </a:t>
            </a:r>
            <a:r>
              <a:rPr lang="en-GB" sz="1200" i="1" dirty="0" err="1">
                <a:solidFill>
                  <a:srgbClr val="A5A5A5"/>
                </a:solidFill>
                <a:latin typeface="Gotham" panose="02000504050000020004" pitchFamily="2" charset="0"/>
              </a:rPr>
              <a:t>mAb</a:t>
            </a:r>
            <a:r>
              <a:rPr lang="en-GB" sz="1200" i="1" dirty="0">
                <a:solidFill>
                  <a:srgbClr val="A5A5A5"/>
                </a:solidFill>
                <a:latin typeface="Gotham" panose="02000504050000020004" pitchFamily="2" charset="0"/>
              </a:rPr>
              <a:t>, monoclonal antibody; MAC, membrane attack complex; mins, minutes; TCC, </a:t>
            </a:r>
            <a:r>
              <a:rPr lang="en-GB" i="1" dirty="0">
                <a:solidFill>
                  <a:srgbClr val="A5A5A5"/>
                </a:solidFill>
                <a:latin typeface="Gotham" panose="02000504050000020004" pitchFamily="2" charset="0"/>
              </a:rPr>
              <a:t>terminal complement components.</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Arial" panose="020B0604020202020204" pitchFamily="34" charset="0"/>
                <a:ea typeface="Times New Roman" panose="02020603050405020304" pitchFamily="18" charset="0"/>
              </a:rPr>
              <a:t>P486</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NOVEL ANTIBODIES TO TARGET THE MEMBRANE ATTACK COMPLEX IN TREATING KIDNEY ISCHAEMIA REPERFUSION INJURY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err="1">
                <a:effectLst/>
                <a:latin typeface="Arial" panose="020B0604020202020204" pitchFamily="34" charset="0"/>
                <a:ea typeface="Times New Roman" panose="02020603050405020304" pitchFamily="18" charset="0"/>
              </a:rPr>
              <a:t>Aeliya</a:t>
            </a:r>
            <a:r>
              <a:rPr lang="en-US" sz="1800" b="1" dirty="0">
                <a:effectLst/>
                <a:latin typeface="Arial" panose="020B0604020202020204" pitchFamily="34" charset="0"/>
                <a:ea typeface="Times New Roman" panose="02020603050405020304" pitchFamily="18" charset="0"/>
              </a:rPr>
              <a:t> Zaidi*</a:t>
            </a:r>
            <a:r>
              <a:rPr lang="en-US" sz="1800" b="1" baseline="30000" dirty="0">
                <a:effectLst/>
                <a:latin typeface="Arial" panose="020B0604020202020204" pitchFamily="34" charset="0"/>
                <a:ea typeface="Times New Roman" panose="02020603050405020304" pitchFamily="18" charset="0"/>
              </a:rPr>
              <a:t>1;2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Gilda Pino-Chavez</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Yueh-An Lu</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Lucy Newbury</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Rafael Chavez</a:t>
            </a:r>
            <a:r>
              <a:rPr lang="en-US" sz="1800" b="1" baseline="30000" dirty="0">
                <a:effectLst/>
                <a:latin typeface="Arial" panose="020B0604020202020204" pitchFamily="34" charset="0"/>
                <a:ea typeface="Times New Roman" panose="02020603050405020304" pitchFamily="18" charset="0"/>
              </a:rPr>
              <a:t>1;3</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Paul Morgan</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err="1">
                <a:effectLst/>
                <a:latin typeface="Arial" panose="020B0604020202020204" pitchFamily="34" charset="0"/>
                <a:ea typeface="Times New Roman" panose="02020603050405020304" pitchFamily="18" charset="0"/>
              </a:rPr>
              <a:t>Wioleta</a:t>
            </a:r>
            <a:r>
              <a:rPr lang="en-US" sz="1800" b="1" dirty="0">
                <a:effectLst/>
                <a:latin typeface="Arial" panose="020B0604020202020204" pitchFamily="34" charset="0"/>
                <a:ea typeface="Times New Roman" panose="02020603050405020304" pitchFamily="18" charset="0"/>
              </a:rPr>
              <a:t> Zelek</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Usman Khalid</a:t>
            </a:r>
            <a:r>
              <a:rPr lang="en-US" sz="1800" b="1" baseline="30000" dirty="0">
                <a:effectLst/>
                <a:latin typeface="Arial" panose="020B0604020202020204" pitchFamily="34" charset="0"/>
                <a:ea typeface="Times New Roman" panose="02020603050405020304" pitchFamily="18" charset="0"/>
              </a:rPr>
              <a:t>1;2</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Hospital of Wales, Cardiff Transplant Unit, Cardiff, United Kingdom</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Cardiff University, Wales Kidney Research Unit, School of Medicine, Cardiff, United Kingdom</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Cardiff University, School of medicine, Division of Infection and Immunity and Dementia Research Institute, Cardiff, United Kingdom</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Times New Roman" panose="02020603050405020304" pitchFamily="18" charset="0"/>
              </a:rPr>
              <a:t>Complement is a potent driver of inflammation in many disease processes including </a:t>
            </a:r>
            <a:r>
              <a:rPr lang="en-US" sz="1800" dirty="0" err="1">
                <a:solidFill>
                  <a:srgbClr val="000000"/>
                </a:solidFill>
                <a:effectLst/>
                <a:latin typeface="Arial" panose="020B0604020202020204" pitchFamily="34" charset="0"/>
                <a:ea typeface="Times New Roman" panose="02020603050405020304" pitchFamily="18" charset="0"/>
              </a:rPr>
              <a:t>Ischaemia</a:t>
            </a:r>
            <a:r>
              <a:rPr lang="en-US" sz="1800" dirty="0">
                <a:solidFill>
                  <a:srgbClr val="000000"/>
                </a:solidFill>
                <a:effectLst/>
                <a:latin typeface="Arial" panose="020B0604020202020204" pitchFamily="34" charset="0"/>
                <a:ea typeface="Times New Roman" panose="02020603050405020304" pitchFamily="18" charset="0"/>
              </a:rPr>
              <a:t> Reperfusion Injury (IRI). The cytotoxic and pro-inflammatory membrane attack complex (MAC) is the major pathological effector of the complement cascade. This direct pathological role of MAC makes it an attractive therapeutic target. Eculizumab, an anti-C5 monoclonal antibody (</a:t>
            </a:r>
            <a:r>
              <a:rPr lang="en-US" sz="1800" dirty="0" err="1">
                <a:solidFill>
                  <a:srgbClr val="000000"/>
                </a:solidFill>
                <a:effectLst/>
                <a:latin typeface="Arial" panose="020B0604020202020204" pitchFamily="34" charset="0"/>
                <a:ea typeface="Times New Roman" panose="02020603050405020304" pitchFamily="18" charset="0"/>
              </a:rPr>
              <a:t>mAb</a:t>
            </a:r>
            <a:r>
              <a:rPr lang="en-US" sz="1800" dirty="0">
                <a:solidFill>
                  <a:srgbClr val="000000"/>
                </a:solidFill>
                <a:effectLst/>
                <a:latin typeface="Arial" panose="020B0604020202020204" pitchFamily="34" charset="0"/>
                <a:ea typeface="Times New Roman" panose="02020603050405020304" pitchFamily="18" charset="0"/>
              </a:rPr>
              <a:t>), is one drug that has transformed patient outcome in renal diseases, but its considerable cost makes it untenable for common use. We have developed and patented a novel </a:t>
            </a:r>
            <a:r>
              <a:rPr lang="en-US" sz="1800" dirty="0" err="1">
                <a:solidFill>
                  <a:srgbClr val="000000"/>
                </a:solidFill>
                <a:effectLst/>
                <a:latin typeface="Arial" panose="020B0604020202020204" pitchFamily="34" charset="0"/>
                <a:ea typeface="Times New Roman" panose="02020603050405020304" pitchFamily="18" charset="0"/>
              </a:rPr>
              <a:t>mAb</a:t>
            </a:r>
            <a:r>
              <a:rPr lang="en-US" sz="1800" dirty="0">
                <a:solidFill>
                  <a:srgbClr val="000000"/>
                </a:solidFill>
                <a:effectLst/>
                <a:latin typeface="Arial" panose="020B0604020202020204" pitchFamily="34" charset="0"/>
                <a:ea typeface="Times New Roman" panose="02020603050405020304" pitchFamily="18" charset="0"/>
              </a:rPr>
              <a:t> (anti-C7) that targets MAC downstream of C5, and have shown it to be efficient in reducing inflammation in rodent models of myasthenia gravis. The aim of this study was to test whether this novel anti-C7 </a:t>
            </a:r>
            <a:r>
              <a:rPr lang="en-US" sz="1800" dirty="0" err="1">
                <a:solidFill>
                  <a:srgbClr val="000000"/>
                </a:solidFill>
                <a:effectLst/>
                <a:latin typeface="Arial" panose="020B0604020202020204" pitchFamily="34" charset="0"/>
                <a:ea typeface="Times New Roman" panose="02020603050405020304" pitchFamily="18" charset="0"/>
              </a:rPr>
              <a:t>mAb</a:t>
            </a:r>
            <a:r>
              <a:rPr lang="en-US" sz="1800" dirty="0">
                <a:solidFill>
                  <a:srgbClr val="000000"/>
                </a:solidFill>
                <a:effectLst/>
                <a:latin typeface="Arial" panose="020B0604020202020204" pitchFamily="34" charset="0"/>
                <a:ea typeface="Times New Roman" panose="02020603050405020304" pitchFamily="18" charset="0"/>
              </a:rPr>
              <a:t> could reduce injury in a rat Kidney IRI model.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Times New Roman" panose="02020603050405020304" pitchFamily="18" charset="0"/>
              </a:rPr>
              <a:t>Adult male Lewis rats were injected with anti-C7 </a:t>
            </a:r>
            <a:r>
              <a:rPr lang="en-US" sz="1800" dirty="0" err="1">
                <a:solidFill>
                  <a:srgbClr val="000000"/>
                </a:solidFill>
                <a:effectLst/>
                <a:latin typeface="Arial" panose="020B0604020202020204" pitchFamily="34" charset="0"/>
                <a:ea typeface="Times New Roman" panose="02020603050405020304" pitchFamily="18" charset="0"/>
              </a:rPr>
              <a:t>mAb</a:t>
            </a:r>
            <a:r>
              <a:rPr lang="en-US" sz="1800" dirty="0">
                <a:solidFill>
                  <a:srgbClr val="000000"/>
                </a:solidFill>
                <a:effectLst/>
                <a:latin typeface="Arial" panose="020B0604020202020204" pitchFamily="34" charset="0"/>
                <a:ea typeface="Times New Roman" panose="02020603050405020304" pitchFamily="18" charset="0"/>
              </a:rPr>
              <a:t> 2H2 or D1.3 isotype IgG control (n=6 each). A midline laparotomy was performed; pedicles of both kidneys were clamped for 45mins; Kidney tissue was retrieved at 48h. Paraffin sections were made and sectioned for H&amp;E and immunohistochemistry. Blood was taken for measurement of serum creatinine and complement lytic activity pre-op and at 48h.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 </a:t>
            </a:r>
            <a:r>
              <a:rPr lang="en-GB" sz="1800" dirty="0">
                <a:solidFill>
                  <a:srgbClr val="000000"/>
                </a:solidFill>
                <a:effectLst/>
                <a:latin typeface="Arial" panose="020B0604020202020204" pitchFamily="34" charset="0"/>
                <a:ea typeface="Calibri" panose="020F0502020204030204" pitchFamily="34" charset="0"/>
              </a:rPr>
              <a:t>Anti-C7 </a:t>
            </a:r>
            <a:r>
              <a:rPr lang="en-GB" sz="1800" dirty="0" err="1">
                <a:solidFill>
                  <a:srgbClr val="000000"/>
                </a:solidFill>
                <a:effectLst/>
                <a:latin typeface="Arial" panose="020B0604020202020204" pitchFamily="34" charset="0"/>
                <a:ea typeface="Calibri" panose="020F0502020204030204" pitchFamily="34" charset="0"/>
              </a:rPr>
              <a:t>mAb</a:t>
            </a:r>
            <a:r>
              <a:rPr lang="en-GB" sz="1800" dirty="0">
                <a:solidFill>
                  <a:srgbClr val="000000"/>
                </a:solidFill>
                <a:effectLst/>
                <a:latin typeface="Arial" panose="020B0604020202020204" pitchFamily="34" charset="0"/>
                <a:ea typeface="Calibri" panose="020F0502020204030204" pitchFamily="34" charset="0"/>
              </a:rPr>
              <a:t> treated kidneys showed (</a:t>
            </a:r>
            <a:r>
              <a:rPr lang="en-GB" sz="1800" dirty="0" err="1">
                <a:solidFill>
                  <a:srgbClr val="000000"/>
                </a:solidFill>
                <a:effectLst/>
                <a:latin typeface="Arial" panose="020B0604020202020204" pitchFamily="34" charset="0"/>
                <a:ea typeface="Calibri" panose="020F0502020204030204" pitchFamily="34" charset="0"/>
              </a:rPr>
              <a:t>i</a:t>
            </a:r>
            <a:r>
              <a:rPr lang="en-GB" sz="1800" dirty="0">
                <a:solidFill>
                  <a:srgbClr val="000000"/>
                </a:solidFill>
                <a:effectLst/>
                <a:latin typeface="Arial" panose="020B0604020202020204" pitchFamily="34" charset="0"/>
                <a:ea typeface="Calibri" panose="020F0502020204030204" pitchFamily="34" charset="0"/>
              </a:rPr>
              <a:t>) Less histological damage (reduced EGTI score; assessing the architecture of the endothelium, tubules, glomeruli and </a:t>
            </a:r>
            <a:r>
              <a:rPr lang="en-GB" sz="1800" dirty="0" err="1">
                <a:solidFill>
                  <a:srgbClr val="000000"/>
                </a:solidFill>
                <a:effectLst/>
                <a:latin typeface="Arial" panose="020B0604020202020204" pitchFamily="34" charset="0"/>
                <a:ea typeface="Calibri" panose="020F0502020204030204" pitchFamily="34" charset="0"/>
              </a:rPr>
              <a:t>interstitium</a:t>
            </a:r>
            <a:r>
              <a:rPr lang="en-GB" sz="1800" dirty="0">
                <a:solidFill>
                  <a:srgbClr val="000000"/>
                </a:solidFill>
                <a:effectLst/>
                <a:latin typeface="Arial" panose="020B0604020202020204" pitchFamily="34" charset="0"/>
                <a:ea typeface="Calibri" panose="020F0502020204030204" pitchFamily="34" charset="0"/>
              </a:rPr>
              <a:t> within the renal cortex); (ii) Reduced serum creatinine at 48h; (iii) Complete inhibition of complement haemolytic Activity and reduced terminal complement components (TCC) in serum at 48h; and (iv) Markedly reduced TCC deposition on immunohistochemistry analysis.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MAC can be successfully targeted downstream of C5 (through inhibition of the C7/C5b-7 complex) by this novel anti-C7 </a:t>
            </a:r>
            <a:r>
              <a:rPr lang="en-GB" sz="1800" dirty="0" err="1">
                <a:solidFill>
                  <a:srgbClr val="000000"/>
                </a:solidFill>
                <a:effectLst/>
                <a:latin typeface="Arial" panose="020B0604020202020204" pitchFamily="34" charset="0"/>
                <a:ea typeface="Calibri" panose="020F0502020204030204" pitchFamily="34" charset="0"/>
              </a:rPr>
              <a:t>mAb</a:t>
            </a:r>
            <a:r>
              <a:rPr lang="en-GB" sz="1800" dirty="0">
                <a:solidFill>
                  <a:srgbClr val="000000"/>
                </a:solidFill>
                <a:effectLst/>
                <a:latin typeface="Arial" panose="020B0604020202020204" pitchFamily="34" charset="0"/>
                <a:ea typeface="Calibri" panose="020F0502020204030204" pitchFamily="34" charset="0"/>
              </a:rPr>
              <a:t>. Targeting MAC-intermediates has potential as an innovative therapeutic approach in treating kidney IRI and improving transplant outcomes. Moreover, this approach is potentially more cost effective than other anti-MAC therapeutics such as eculizumab</a:t>
            </a:r>
            <a:r>
              <a:rPr lang="fr-CH" sz="1800" dirty="0">
                <a:solidFill>
                  <a:srgbClr val="000000"/>
                </a:solidFill>
                <a:effectLst/>
                <a:latin typeface="Times New Roman" panose="02020603050405020304" pitchFamily="18" charset="0"/>
                <a:ea typeface="Calibri" panose="020F0502020204030204" pitchFamily="34" charset="0"/>
              </a:rPr>
              <a:t>.</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32</a:t>
            </a:fld>
            <a:endParaRPr lang="en-GB"/>
          </a:p>
        </p:txBody>
      </p:sp>
    </p:spTree>
    <p:extLst>
      <p:ext uri="{BB962C8B-B14F-4D97-AF65-F5344CB8AC3E}">
        <p14:creationId xmlns:p14="http://schemas.microsoft.com/office/powerpoint/2010/main" val="1489257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EGTI, </a:t>
            </a:r>
            <a:r>
              <a:rPr lang="en-GB" b="0" i="1" dirty="0">
                <a:solidFill>
                  <a:srgbClr val="4D5156"/>
                </a:solidFill>
                <a:effectLst/>
                <a:latin typeface="Gotham" panose="02000504050000020004" pitchFamily="2" charset="0"/>
              </a:rPr>
              <a:t>endothelial, glomerular, tubular, and interstitial; </a:t>
            </a:r>
            <a:r>
              <a:rPr lang="en-GB" b="0" i="1" dirty="0">
                <a:latin typeface="Gotham" panose="02000504050000020004" pitchFamily="2" charset="0"/>
              </a:rPr>
              <a:t>h, hour; IRI, </a:t>
            </a:r>
            <a:r>
              <a:rPr lang="en-GB" sz="1200" b="0" i="1" dirty="0">
                <a:solidFill>
                  <a:srgbClr val="A5A5A5"/>
                </a:solidFill>
                <a:latin typeface="Gotham" panose="02000504050000020004" pitchFamily="2" charset="0"/>
              </a:rPr>
              <a:t>i</a:t>
            </a:r>
            <a:r>
              <a:rPr lang="en-GB" sz="1200" i="1" dirty="0">
                <a:solidFill>
                  <a:srgbClr val="A5A5A5"/>
                </a:solidFill>
                <a:latin typeface="Gotham" panose="02000504050000020004" pitchFamily="2" charset="0"/>
              </a:rPr>
              <a:t>schaemia reperfusion injury; </a:t>
            </a:r>
            <a:r>
              <a:rPr lang="en-GB" sz="1200" i="1" dirty="0" err="1">
                <a:solidFill>
                  <a:srgbClr val="A5A5A5"/>
                </a:solidFill>
                <a:latin typeface="Gotham" panose="02000504050000020004" pitchFamily="2" charset="0"/>
              </a:rPr>
              <a:t>mAb</a:t>
            </a:r>
            <a:r>
              <a:rPr lang="en-GB" sz="1200" i="1" dirty="0">
                <a:solidFill>
                  <a:srgbClr val="A5A5A5"/>
                </a:solidFill>
                <a:latin typeface="Gotham" panose="02000504050000020004" pitchFamily="2" charset="0"/>
              </a:rPr>
              <a:t>, monoclonal antibody; MAC, membrane attack complex; mins, minutes; TCC, </a:t>
            </a:r>
            <a:r>
              <a:rPr lang="en-GB" i="1" dirty="0">
                <a:solidFill>
                  <a:srgbClr val="A5A5A5"/>
                </a:solidFill>
                <a:latin typeface="Gotham" panose="02000504050000020004" pitchFamily="2" charset="0"/>
              </a:rPr>
              <a:t>terminal complement components.</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Arial" panose="020B0604020202020204" pitchFamily="34" charset="0"/>
                <a:ea typeface="Times New Roman" panose="02020603050405020304" pitchFamily="18" charset="0"/>
              </a:rPr>
              <a:t>P486</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NOVEL ANTIBODIES TO TARGET THE MEMBRANE ATTACK COMPLEX IN TREATING KIDNEY ISCHAEMIA REPERFUSION INJURY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err="1">
                <a:effectLst/>
                <a:latin typeface="Arial" panose="020B0604020202020204" pitchFamily="34" charset="0"/>
                <a:ea typeface="Times New Roman" panose="02020603050405020304" pitchFamily="18" charset="0"/>
              </a:rPr>
              <a:t>Aeliya</a:t>
            </a:r>
            <a:r>
              <a:rPr lang="en-US" sz="1800" b="1" dirty="0">
                <a:effectLst/>
                <a:latin typeface="Arial" panose="020B0604020202020204" pitchFamily="34" charset="0"/>
                <a:ea typeface="Times New Roman" panose="02020603050405020304" pitchFamily="18" charset="0"/>
              </a:rPr>
              <a:t> Zaidi*</a:t>
            </a:r>
            <a:r>
              <a:rPr lang="en-US" sz="1800" b="1" baseline="30000" dirty="0">
                <a:effectLst/>
                <a:latin typeface="Arial" panose="020B0604020202020204" pitchFamily="34" charset="0"/>
                <a:ea typeface="Times New Roman" panose="02020603050405020304" pitchFamily="18" charset="0"/>
              </a:rPr>
              <a:t>1;2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Gilda Pino-Chavez</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Yueh-An Lu</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Lucy Newbury</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Rafael Chavez</a:t>
            </a:r>
            <a:r>
              <a:rPr lang="en-US" sz="1800" b="1" baseline="30000" dirty="0">
                <a:effectLst/>
                <a:latin typeface="Arial" panose="020B0604020202020204" pitchFamily="34" charset="0"/>
                <a:ea typeface="Times New Roman" panose="02020603050405020304" pitchFamily="18" charset="0"/>
              </a:rPr>
              <a:t>1;3</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Paul Morgan</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err="1">
                <a:effectLst/>
                <a:latin typeface="Arial" panose="020B0604020202020204" pitchFamily="34" charset="0"/>
                <a:ea typeface="Times New Roman" panose="02020603050405020304" pitchFamily="18" charset="0"/>
              </a:rPr>
              <a:t>Wioleta</a:t>
            </a:r>
            <a:r>
              <a:rPr lang="en-US" sz="1800" b="1" dirty="0">
                <a:effectLst/>
                <a:latin typeface="Arial" panose="020B0604020202020204" pitchFamily="34" charset="0"/>
                <a:ea typeface="Times New Roman" panose="02020603050405020304" pitchFamily="18" charset="0"/>
              </a:rPr>
              <a:t> Zelek</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Usman Khalid</a:t>
            </a:r>
            <a:r>
              <a:rPr lang="en-US" sz="1800" b="1" baseline="30000" dirty="0">
                <a:effectLst/>
                <a:latin typeface="Arial" panose="020B0604020202020204" pitchFamily="34" charset="0"/>
                <a:ea typeface="Times New Roman" panose="02020603050405020304" pitchFamily="18" charset="0"/>
              </a:rPr>
              <a:t>1;2</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Hospital of Wales, Cardiff Transplant Unit, Cardiff, United Kingdom</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Cardiff University, Wales Kidney Research Unit, School of Medicine, Cardiff, United Kingdom</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Cardiff University, School of medicine, Division of Infection and Immunity and Dementia Research Institute, Cardiff, United Kingdom</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Times New Roman" panose="02020603050405020304" pitchFamily="18" charset="0"/>
              </a:rPr>
              <a:t>Complement is a potent driver of inflammation in many disease processes including </a:t>
            </a:r>
            <a:r>
              <a:rPr lang="en-US" sz="1800" dirty="0" err="1">
                <a:solidFill>
                  <a:srgbClr val="000000"/>
                </a:solidFill>
                <a:effectLst/>
                <a:latin typeface="Arial" panose="020B0604020202020204" pitchFamily="34" charset="0"/>
                <a:ea typeface="Times New Roman" panose="02020603050405020304" pitchFamily="18" charset="0"/>
              </a:rPr>
              <a:t>Ischaemia</a:t>
            </a:r>
            <a:r>
              <a:rPr lang="en-US" sz="1800" dirty="0">
                <a:solidFill>
                  <a:srgbClr val="000000"/>
                </a:solidFill>
                <a:effectLst/>
                <a:latin typeface="Arial" panose="020B0604020202020204" pitchFamily="34" charset="0"/>
                <a:ea typeface="Times New Roman" panose="02020603050405020304" pitchFamily="18" charset="0"/>
              </a:rPr>
              <a:t> Reperfusion Injury (IRI). The cytotoxic and pro-inflammatory membrane attack complex (MAC) is the major pathological effector of the complement cascade. This direct pathological role of MAC makes it an attractive therapeutic target. Eculizumab, an anti-C5 monoclonal antibody (</a:t>
            </a:r>
            <a:r>
              <a:rPr lang="en-US" sz="1800" dirty="0" err="1">
                <a:solidFill>
                  <a:srgbClr val="000000"/>
                </a:solidFill>
                <a:effectLst/>
                <a:latin typeface="Arial" panose="020B0604020202020204" pitchFamily="34" charset="0"/>
                <a:ea typeface="Times New Roman" panose="02020603050405020304" pitchFamily="18" charset="0"/>
              </a:rPr>
              <a:t>mAb</a:t>
            </a:r>
            <a:r>
              <a:rPr lang="en-US" sz="1800" dirty="0">
                <a:solidFill>
                  <a:srgbClr val="000000"/>
                </a:solidFill>
                <a:effectLst/>
                <a:latin typeface="Arial" panose="020B0604020202020204" pitchFamily="34" charset="0"/>
                <a:ea typeface="Times New Roman" panose="02020603050405020304" pitchFamily="18" charset="0"/>
              </a:rPr>
              <a:t>), is one drug that has transformed patient outcome in renal diseases, but its considerable cost makes it untenable for common use. We have developed and patented a novel </a:t>
            </a:r>
            <a:r>
              <a:rPr lang="en-US" sz="1800" dirty="0" err="1">
                <a:solidFill>
                  <a:srgbClr val="000000"/>
                </a:solidFill>
                <a:effectLst/>
                <a:latin typeface="Arial" panose="020B0604020202020204" pitchFamily="34" charset="0"/>
                <a:ea typeface="Times New Roman" panose="02020603050405020304" pitchFamily="18" charset="0"/>
              </a:rPr>
              <a:t>mAb</a:t>
            </a:r>
            <a:r>
              <a:rPr lang="en-US" sz="1800" dirty="0">
                <a:solidFill>
                  <a:srgbClr val="000000"/>
                </a:solidFill>
                <a:effectLst/>
                <a:latin typeface="Arial" panose="020B0604020202020204" pitchFamily="34" charset="0"/>
                <a:ea typeface="Times New Roman" panose="02020603050405020304" pitchFamily="18" charset="0"/>
              </a:rPr>
              <a:t> (anti-C7) that targets MAC downstream of C5, and have shown it to be efficient in reducing inflammation in rodent models of myasthenia gravis. The aim of this study was to test whether this novel anti-C7 </a:t>
            </a:r>
            <a:r>
              <a:rPr lang="en-US" sz="1800" dirty="0" err="1">
                <a:solidFill>
                  <a:srgbClr val="000000"/>
                </a:solidFill>
                <a:effectLst/>
                <a:latin typeface="Arial" panose="020B0604020202020204" pitchFamily="34" charset="0"/>
                <a:ea typeface="Times New Roman" panose="02020603050405020304" pitchFamily="18" charset="0"/>
              </a:rPr>
              <a:t>mAb</a:t>
            </a:r>
            <a:r>
              <a:rPr lang="en-US" sz="1800" dirty="0">
                <a:solidFill>
                  <a:srgbClr val="000000"/>
                </a:solidFill>
                <a:effectLst/>
                <a:latin typeface="Arial" panose="020B0604020202020204" pitchFamily="34" charset="0"/>
                <a:ea typeface="Times New Roman" panose="02020603050405020304" pitchFamily="18" charset="0"/>
              </a:rPr>
              <a:t> could reduce injury in a rat Kidney IRI model.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Times New Roman" panose="02020603050405020304" pitchFamily="18" charset="0"/>
              </a:rPr>
              <a:t>Adult male Lewis rats were injected with anti-C7 </a:t>
            </a:r>
            <a:r>
              <a:rPr lang="en-US" sz="1800" dirty="0" err="1">
                <a:solidFill>
                  <a:srgbClr val="000000"/>
                </a:solidFill>
                <a:effectLst/>
                <a:latin typeface="Arial" panose="020B0604020202020204" pitchFamily="34" charset="0"/>
                <a:ea typeface="Times New Roman" panose="02020603050405020304" pitchFamily="18" charset="0"/>
              </a:rPr>
              <a:t>mAb</a:t>
            </a:r>
            <a:r>
              <a:rPr lang="en-US" sz="1800" dirty="0">
                <a:solidFill>
                  <a:srgbClr val="000000"/>
                </a:solidFill>
                <a:effectLst/>
                <a:latin typeface="Arial" panose="020B0604020202020204" pitchFamily="34" charset="0"/>
                <a:ea typeface="Times New Roman" panose="02020603050405020304" pitchFamily="18" charset="0"/>
              </a:rPr>
              <a:t> 2H2 or D1.3 isotype IgG control (n=6 each). A midline laparotomy was performed; pedicles of both kidneys were clamped for 45mins; Kidney tissue was retrieved at 48h. Paraffin sections were made and sectioned for H&amp;E and immunohistochemistry. Blood was taken for measurement of serum creatinine and complement lytic activity pre-op and at 48h.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 </a:t>
            </a:r>
            <a:r>
              <a:rPr lang="en-GB" sz="1800" dirty="0">
                <a:solidFill>
                  <a:srgbClr val="000000"/>
                </a:solidFill>
                <a:effectLst/>
                <a:latin typeface="Arial" panose="020B0604020202020204" pitchFamily="34" charset="0"/>
                <a:ea typeface="Calibri" panose="020F0502020204030204" pitchFamily="34" charset="0"/>
              </a:rPr>
              <a:t>Anti-C7 </a:t>
            </a:r>
            <a:r>
              <a:rPr lang="en-GB" sz="1800" dirty="0" err="1">
                <a:solidFill>
                  <a:srgbClr val="000000"/>
                </a:solidFill>
                <a:effectLst/>
                <a:latin typeface="Arial" panose="020B0604020202020204" pitchFamily="34" charset="0"/>
                <a:ea typeface="Calibri" panose="020F0502020204030204" pitchFamily="34" charset="0"/>
              </a:rPr>
              <a:t>mAb</a:t>
            </a:r>
            <a:r>
              <a:rPr lang="en-GB" sz="1800" dirty="0">
                <a:solidFill>
                  <a:srgbClr val="000000"/>
                </a:solidFill>
                <a:effectLst/>
                <a:latin typeface="Arial" panose="020B0604020202020204" pitchFamily="34" charset="0"/>
                <a:ea typeface="Calibri" panose="020F0502020204030204" pitchFamily="34" charset="0"/>
              </a:rPr>
              <a:t> treated kidneys showed (</a:t>
            </a:r>
            <a:r>
              <a:rPr lang="en-GB" sz="1800" dirty="0" err="1">
                <a:solidFill>
                  <a:srgbClr val="000000"/>
                </a:solidFill>
                <a:effectLst/>
                <a:latin typeface="Arial" panose="020B0604020202020204" pitchFamily="34" charset="0"/>
                <a:ea typeface="Calibri" panose="020F0502020204030204" pitchFamily="34" charset="0"/>
              </a:rPr>
              <a:t>i</a:t>
            </a:r>
            <a:r>
              <a:rPr lang="en-GB" sz="1800" dirty="0">
                <a:solidFill>
                  <a:srgbClr val="000000"/>
                </a:solidFill>
                <a:effectLst/>
                <a:latin typeface="Arial" panose="020B0604020202020204" pitchFamily="34" charset="0"/>
                <a:ea typeface="Calibri" panose="020F0502020204030204" pitchFamily="34" charset="0"/>
              </a:rPr>
              <a:t>) Less histological damage (reduced EGTI score; assessing the architecture of the endothelium, tubules, glomeruli and </a:t>
            </a:r>
            <a:r>
              <a:rPr lang="en-GB" sz="1800" dirty="0" err="1">
                <a:solidFill>
                  <a:srgbClr val="000000"/>
                </a:solidFill>
                <a:effectLst/>
                <a:latin typeface="Arial" panose="020B0604020202020204" pitchFamily="34" charset="0"/>
                <a:ea typeface="Calibri" panose="020F0502020204030204" pitchFamily="34" charset="0"/>
              </a:rPr>
              <a:t>interstitium</a:t>
            </a:r>
            <a:r>
              <a:rPr lang="en-GB" sz="1800" dirty="0">
                <a:solidFill>
                  <a:srgbClr val="000000"/>
                </a:solidFill>
                <a:effectLst/>
                <a:latin typeface="Arial" panose="020B0604020202020204" pitchFamily="34" charset="0"/>
                <a:ea typeface="Calibri" panose="020F0502020204030204" pitchFamily="34" charset="0"/>
              </a:rPr>
              <a:t> within the renal cortex); (ii) Reduced serum creatinine at 48h; (iii) Complete inhibition of complement haemolytic Activity and reduced terminal complement components (TCC) in serum at 48h; and (iv) Markedly reduced TCC deposition on immunohistochemistry analysis.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MAC can be successfully targeted downstream of C5 (through inhibition of the C7/C5b-7 complex) by this novel anti-C7 </a:t>
            </a:r>
            <a:r>
              <a:rPr lang="en-GB" sz="1800" dirty="0" err="1">
                <a:solidFill>
                  <a:srgbClr val="000000"/>
                </a:solidFill>
                <a:effectLst/>
                <a:latin typeface="Arial" panose="020B0604020202020204" pitchFamily="34" charset="0"/>
                <a:ea typeface="Calibri" panose="020F0502020204030204" pitchFamily="34" charset="0"/>
              </a:rPr>
              <a:t>mAb</a:t>
            </a:r>
            <a:r>
              <a:rPr lang="en-GB" sz="1800" dirty="0">
                <a:solidFill>
                  <a:srgbClr val="000000"/>
                </a:solidFill>
                <a:effectLst/>
                <a:latin typeface="Arial" panose="020B0604020202020204" pitchFamily="34" charset="0"/>
                <a:ea typeface="Calibri" panose="020F0502020204030204" pitchFamily="34" charset="0"/>
              </a:rPr>
              <a:t>. Targeting MAC-intermediates has potential as an innovative therapeutic approach in treating kidney IRI and improving transplant outcomes. Moreover, this approach is potentially more cost effective than other anti-MAC therapeutics such as eculizumab</a:t>
            </a:r>
            <a:r>
              <a:rPr lang="fr-CH" sz="1800" dirty="0">
                <a:solidFill>
                  <a:srgbClr val="000000"/>
                </a:solidFill>
                <a:effectLst/>
                <a:latin typeface="Times New Roman" panose="02020603050405020304" pitchFamily="18" charset="0"/>
                <a:ea typeface="Calibri" panose="020F0502020204030204" pitchFamily="34" charset="0"/>
              </a:rPr>
              <a:t>.</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33</a:t>
            </a:fld>
            <a:endParaRPr lang="en-GB"/>
          </a:p>
        </p:txBody>
      </p:sp>
    </p:spTree>
    <p:extLst>
      <p:ext uri="{BB962C8B-B14F-4D97-AF65-F5344CB8AC3E}">
        <p14:creationId xmlns:p14="http://schemas.microsoft.com/office/powerpoint/2010/main" val="187900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en-GB" sz="1200" b="0" i="1" dirty="0">
                <a:solidFill>
                  <a:srgbClr val="A5A5A5"/>
                </a:solidFill>
                <a:latin typeface="Gotham" panose="02000504050000020004" pitchFamily="2" charset="0"/>
              </a:rPr>
              <a:t>DSA,</a:t>
            </a:r>
            <a:r>
              <a:rPr lang="en-GB" sz="1200" i="1" dirty="0">
                <a:solidFill>
                  <a:srgbClr val="A5A5A5"/>
                </a:solidFill>
                <a:latin typeface="Gotham" panose="02000504050000020004" pitchFamily="2" charset="0"/>
              </a:rPr>
              <a:t> donor-specific antibodies; HLA, human leukocyte antigen; IQR, interquartile range; </a:t>
            </a:r>
            <a:r>
              <a:rPr lang="en-GB" b="0" i="1" dirty="0">
                <a:latin typeface="Gotham" panose="02000504050000020004" pitchFamily="2" charset="0"/>
              </a:rPr>
              <a:t>LT, </a:t>
            </a:r>
            <a:r>
              <a:rPr lang="en-GB" sz="1200" i="1" dirty="0">
                <a:solidFill>
                  <a:srgbClr val="A5A5A5"/>
                </a:solidFill>
                <a:latin typeface="Gotham" panose="02000504050000020004" pitchFamily="2" charset="0"/>
              </a:rPr>
              <a:t>liver transplant.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BOS12_2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IDENTIFICATION OF NOVEL LIVER TRANSPLANT BIOPSIES PHENOTYPES ASSOCIATED WITH DISTINCT BIOLOGICAL PROFILES AND ALLOGRAFT SURVIVAL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Zeynep Demir*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Aubert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Mylene</a:t>
            </a:r>
            <a:r>
              <a:rPr lang="fr-FR" sz="1800" b="1" dirty="0">
                <a:effectLst/>
                <a:latin typeface="Gotham" panose="02000504050000020004" pitchFamily="2" charset="0"/>
                <a:ea typeface="Times New Roman" panose="02020603050405020304" pitchFamily="18" charset="0"/>
              </a:rPr>
              <a:t> Sebagh</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Jean-Paul Duong van Huyen</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Dominique Debray</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Valerie Paradis</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Cyrille Feray</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Francois</a:t>
            </a:r>
            <a:r>
              <a:rPr lang="fr-FR" sz="1800" b="1" dirty="0">
                <a:effectLst/>
                <a:latin typeface="Gotham" panose="02000504050000020004" pitchFamily="2" charset="0"/>
                <a:ea typeface="Times New Roman" panose="02020603050405020304" pitchFamily="18" charset="0"/>
              </a:rPr>
              <a:t> Durand</a:t>
            </a:r>
            <a:r>
              <a:rPr lang="fr-FR"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Eric Vibert</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Christophe Chardot</a:t>
            </a:r>
            <a:r>
              <a:rPr lang="fr-FR"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Claire Francoz</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Carmen Lefaucheur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Alexandre Loupy</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b="1" i="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Paris Institute for Transplantation and </a:t>
            </a:r>
            <a:r>
              <a:rPr lang="fr-FR" sz="1800" i="1" dirty="0" err="1">
                <a:effectLst/>
                <a:latin typeface="Gotham" panose="02000504050000020004" pitchFamily="2" charset="0"/>
                <a:ea typeface="Times New Roman" panose="02020603050405020304" pitchFamily="18" charset="0"/>
              </a:rPr>
              <a:t>Organ</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Regeneration</a:t>
            </a:r>
            <a:r>
              <a:rPr lang="fr-FR" sz="1800" i="1" dirty="0">
                <a:effectLst/>
                <a:latin typeface="Gotham" panose="02000504050000020004" pitchFamily="2" charset="0"/>
                <a:ea typeface="Times New Roman" panose="02020603050405020304" pitchFamily="18" charset="0"/>
              </a:rPr>
              <a:t>, Université Paris Cité, Inserm U-970, AP-HP,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Hepatobiliary</a:t>
            </a:r>
            <a:r>
              <a:rPr lang="fr-FR" sz="1800" i="1" dirty="0">
                <a:effectLst/>
                <a:latin typeface="Gotham" panose="02000504050000020004" pitchFamily="2" charset="0"/>
                <a:ea typeface="Times New Roman" panose="02020603050405020304" pitchFamily="18" charset="0"/>
              </a:rPr>
              <a:t> center, Paul Brousse Hospital, Villejuif,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Pathology</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Department</a:t>
            </a:r>
            <a:r>
              <a:rPr lang="fr-FR" sz="1800" i="1" dirty="0">
                <a:effectLst/>
                <a:latin typeface="Gotham" panose="02000504050000020004" pitchFamily="2" charset="0"/>
                <a:ea typeface="Times New Roman" panose="02020603050405020304" pitchFamily="18" charset="0"/>
              </a:rPr>
              <a:t>, Necker Enfants Malades Hospital,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Pediatric</a:t>
            </a:r>
            <a:r>
              <a:rPr lang="fr-FR" sz="1800" i="1" dirty="0">
                <a:effectLst/>
                <a:latin typeface="Gotham" panose="02000504050000020004" pitchFamily="2" charset="0"/>
                <a:ea typeface="Times New Roman" panose="02020603050405020304" pitchFamily="18" charset="0"/>
              </a:rPr>
              <a:t> Hepatology and Liver Transplantation Unit, Necker Enfants Malades Hospital,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Pathology</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Department</a:t>
            </a:r>
            <a:r>
              <a:rPr lang="fr-FR" sz="1800" i="1" dirty="0">
                <a:effectLst/>
                <a:latin typeface="Gotham" panose="02000504050000020004" pitchFamily="2" charset="0"/>
                <a:ea typeface="Times New Roman" panose="02020603050405020304" pitchFamily="18" charset="0"/>
              </a:rPr>
              <a:t>, Beaujon Hospital, Clichy,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6</a:t>
            </a:r>
            <a:r>
              <a:rPr lang="fr-FR" sz="1800" i="1" dirty="0">
                <a:effectLst/>
                <a:latin typeface="Gotham" panose="02000504050000020004" pitchFamily="2" charset="0"/>
                <a:ea typeface="Times New Roman" panose="02020603050405020304" pitchFamily="18" charset="0"/>
              </a:rPr>
              <a:t>AP-HP, Hepatology &amp; Liver Intensive Care, Beaujon Hospital, Clichy,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7</a:t>
            </a:r>
            <a:r>
              <a:rPr lang="fr-FR" sz="1800" i="1" dirty="0">
                <a:effectLst/>
                <a:latin typeface="Gotham" panose="02000504050000020004" pitchFamily="2" charset="0"/>
                <a:ea typeface="Times New Roman" panose="02020603050405020304" pitchFamily="18" charset="0"/>
              </a:rPr>
              <a:t>AP-HP, </a:t>
            </a:r>
            <a:r>
              <a:rPr lang="fr-FR" sz="1800" i="1" dirty="0" err="1">
                <a:effectLst/>
                <a:latin typeface="Gotham" panose="02000504050000020004" pitchFamily="2" charset="0"/>
                <a:ea typeface="Times New Roman" panose="02020603050405020304" pitchFamily="18" charset="0"/>
              </a:rPr>
              <a:t>Pediatric</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Surgery</a:t>
            </a:r>
            <a:r>
              <a:rPr lang="fr-FR" sz="1800" i="1" dirty="0">
                <a:effectLst/>
                <a:latin typeface="Gotham" panose="02000504050000020004" pitchFamily="2" charset="0"/>
                <a:ea typeface="Times New Roman" panose="02020603050405020304" pitchFamily="18" charset="0"/>
              </a:rPr>
              <a:t>, Necker Enfants Malades Hospital,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heterogeneity of histological lesions in liver transplant (LT) biopsies has not been precisely characterized nor classified so far; especially those associated with circulating anti-HLA DSA. We hypothesized that a probabilistic unsupervised approach applied in a large comprehensive and well annotated prospective LT cohort could bring new insights of liver allograft phenotypes.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evaluated LT biopsies with concomitant investigation of anti-HLA DSA from pediatric and adult recipients transplanted between 2010 and 2020 in 3 French centers. Using a comprehensive cohort of LT including clinical, immuno-histological and outcome data, unsupervised archetypical analysis was done integrating the 27 clinical, histological and immunological parameters assessed for each biopsy. The association between the archetypes identified and liver function tests and allograft survival were investigated. The primary outcome was liver allograft failure while the secondary outcome was the occurrence of biliary strictures.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US" sz="1800" dirty="0">
                <a:effectLst/>
                <a:latin typeface="Gotham" panose="02000504050000020004" pitchFamily="2" charset="0"/>
                <a:ea typeface="Calibri" panose="020F0502020204030204" pitchFamily="34" charset="0"/>
              </a:rPr>
              <a:t>A total of 490 LT biopsies provided by 325 patients were evaluated. The median time from LT to biopsy was 426.5 days (IQR:137-871). Liver allograft survival rates after biopsy were 89.1% and 80.2% at 5 and, 10 years, respectively. The unsupervised archetypical analysis identified 7 archetypes characterized by distinct clinical, immunological and pathological features (Figure). The characteristics defining the archetypes were similar and conserved across pediatric and adult cohorts. The 7 archetypes displayed distinct biological profiles and allograft outcomes: 1) with allograft survival rates ranging from 92.8% to 50% between archetypes 3 years after biopsy (log rank p value&lt;0.001); 2) and biliary strictures free rates: 100% to 66.7% at 3 years after biopsy (log rank p value=0.002). The allograft outcomes were mainly determined by the severity of histological bile duct lesions and/or presence of circulating anti-HLA DSA.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Based on an unsupervised analysis, we identified clinically meaningful phenotypes with distinct biological profiles and outcomes, allowing to quantify and refine the currently unclassified liver-graft histological lesions.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7</a:t>
            </a:fld>
            <a:endParaRPr lang="en-GB"/>
          </a:p>
        </p:txBody>
      </p:sp>
    </p:spTree>
    <p:extLst>
      <p:ext uri="{BB962C8B-B14F-4D97-AF65-F5344CB8AC3E}">
        <p14:creationId xmlns:p14="http://schemas.microsoft.com/office/powerpoint/2010/main" val="3699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CI, confidence interval; EAD, </a:t>
            </a:r>
            <a:r>
              <a:rPr lang="en-GB" sz="1200" i="1" dirty="0">
                <a:solidFill>
                  <a:srgbClr val="000000"/>
                </a:solidFill>
                <a:effectLst/>
                <a:latin typeface="Gotham" panose="02000504050000020004" pitchFamily="2" charset="0"/>
                <a:ea typeface="Calibri" panose="020F0502020204030204" pitchFamily="34" charset="0"/>
              </a:rPr>
              <a:t>early allograft dysfunction; HOPE, </a:t>
            </a:r>
            <a:r>
              <a:rPr lang="en-GB" sz="1200" i="1" dirty="0">
                <a:solidFill>
                  <a:srgbClr val="A5A5A5"/>
                </a:solidFill>
                <a:latin typeface="Gotham" panose="02000504050000020004" pitchFamily="2" charset="0"/>
              </a:rPr>
              <a:t>hypothermic oxygenated; </a:t>
            </a:r>
            <a:r>
              <a:rPr lang="en-GB" sz="1200" i="1" dirty="0">
                <a:solidFill>
                  <a:srgbClr val="000000"/>
                </a:solidFill>
                <a:effectLst/>
                <a:latin typeface="Gotham" panose="02000504050000020004" pitchFamily="2" charset="0"/>
                <a:ea typeface="Calibri" panose="020F0502020204030204" pitchFamily="34" charset="0"/>
              </a:rPr>
              <a:t>I</a:t>
            </a:r>
            <a:r>
              <a:rPr lang="en-GB" sz="1200" i="1" baseline="30000" dirty="0">
                <a:solidFill>
                  <a:srgbClr val="000000"/>
                </a:solidFill>
                <a:effectLst/>
                <a:latin typeface="Gotham" panose="02000504050000020004" pitchFamily="2" charset="0"/>
                <a:ea typeface="Calibri" panose="020F0502020204030204" pitchFamily="34" charset="0"/>
              </a:rPr>
              <a:t>2</a:t>
            </a:r>
            <a:r>
              <a:rPr lang="en-GB" sz="1200" i="1" dirty="0">
                <a:solidFill>
                  <a:srgbClr val="000000"/>
                </a:solidFill>
                <a:effectLst/>
                <a:latin typeface="Gotham" panose="02000504050000020004" pitchFamily="2" charset="0"/>
                <a:ea typeface="Calibri" panose="020F0502020204030204" pitchFamily="34" charset="0"/>
              </a:rPr>
              <a:t>, </a:t>
            </a:r>
            <a:r>
              <a:rPr lang="en-GB" b="0" i="1" dirty="0">
                <a:solidFill>
                  <a:srgbClr val="4D5156"/>
                </a:solidFill>
                <a:effectLst/>
                <a:latin typeface="Gotham" panose="02000504050000020004" pitchFamily="2" charset="0"/>
              </a:rPr>
              <a:t>percentage of variation across studies that is due to heterogeneity; </a:t>
            </a:r>
            <a:r>
              <a:rPr lang="en-GB" sz="1200" i="1" dirty="0">
                <a:solidFill>
                  <a:srgbClr val="A5A5A5"/>
                </a:solidFill>
                <a:latin typeface="Gotham" panose="02000504050000020004" pitchFamily="2" charset="0"/>
              </a:rPr>
              <a:t>NMP, normothermic machine perfusion; </a:t>
            </a:r>
            <a:r>
              <a:rPr lang="en-GB" b="0" i="1" dirty="0">
                <a:latin typeface="Gotham" panose="02000504050000020004" pitchFamily="2" charset="0"/>
              </a:rPr>
              <a:t>RCTs, </a:t>
            </a:r>
            <a:r>
              <a:rPr lang="en-GB" sz="1200" i="1" dirty="0">
                <a:solidFill>
                  <a:srgbClr val="000000"/>
                </a:solidFill>
                <a:effectLst/>
                <a:latin typeface="Gotham" panose="02000504050000020004" pitchFamily="2" charset="0"/>
                <a:ea typeface="Calibri" panose="020F0502020204030204" pitchFamily="34" charset="0"/>
              </a:rPr>
              <a:t>randomized controlled trials; RR, risk ratios; </a:t>
            </a:r>
            <a:r>
              <a:rPr lang="en-GB" b="0" i="1" dirty="0">
                <a:latin typeface="Gotham" panose="02000504050000020004" pitchFamily="2" charset="0"/>
              </a:rPr>
              <a:t>SCS, </a:t>
            </a:r>
            <a:r>
              <a:rPr lang="en-GB" sz="1200" i="1" dirty="0">
                <a:solidFill>
                  <a:srgbClr val="A5A5A5"/>
                </a:solidFill>
                <a:latin typeface="Gotham" panose="02000504050000020004" pitchFamily="2" charset="0"/>
              </a:rPr>
              <a:t>static cold storage.</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BOS12_3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MACHINE PERFUSION TECHNIQUES FOR LIVER TRANSPLANTATION - A META-ANALYSIS OF THE FIRST SEVEN RANDOMIZED CONTROLLED TRIALS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Janina Eden*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Alessandro Parente</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Fabio Tirotta</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Alessia Pini</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Daniele Dondossola</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Tommaso Manzia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Philipp Dutkowski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Schlegel</a:t>
            </a:r>
            <a:r>
              <a:rPr lang="en-US" sz="1800" b="1" baseline="30000" dirty="0">
                <a:effectLst/>
                <a:latin typeface="Gotham" panose="02000504050000020004" pitchFamily="2" charset="0"/>
                <a:ea typeface="Times New Roman" panose="02020603050405020304" pitchFamily="18" charset="0"/>
              </a:rPr>
              <a:t>1;5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Swiss HPB Centre, University Hospital Zurich, Switzerland, Surgery and Transplantation, Zurich,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HPB and Transplant Unit, Department of Surgical Science, University of Rome Tor </a:t>
            </a:r>
            <a:r>
              <a:rPr lang="en-US" sz="1800" i="1" dirty="0" err="1">
                <a:effectLst/>
                <a:latin typeface="Gotham" panose="02000504050000020004" pitchFamily="2" charset="0"/>
                <a:ea typeface="Times New Roman" panose="02020603050405020304" pitchFamily="18" charset="0"/>
              </a:rPr>
              <a:t>Vergata</a:t>
            </a:r>
            <a:r>
              <a:rPr lang="en-US" sz="1800" i="1" dirty="0">
                <a:effectLst/>
                <a:latin typeface="Gotham" panose="02000504050000020004" pitchFamily="2" charset="0"/>
                <a:ea typeface="Times New Roman" panose="02020603050405020304" pitchFamily="18" charset="0"/>
              </a:rPr>
              <a:t>, Rome, Italy, Surgery, Rome,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Queen Elizabeth Hospital Birmingham, University Hospital Birmingham NHS Trust, Birmingham, United Kingdom, Surgery, Birmingham,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Università Cattolica del Sacro </a:t>
            </a:r>
            <a:r>
              <a:rPr lang="en-US" sz="1800" i="1" dirty="0" err="1">
                <a:effectLst/>
                <a:latin typeface="Gotham" panose="02000504050000020004" pitchFamily="2" charset="0"/>
                <a:ea typeface="Times New Roman" panose="02020603050405020304" pitchFamily="18" charset="0"/>
              </a:rPr>
              <a:t>Cuore</a:t>
            </a:r>
            <a:r>
              <a:rPr lang="en-US" sz="1800" i="1" dirty="0">
                <a:effectLst/>
                <a:latin typeface="Gotham" panose="02000504050000020004" pitchFamily="2" charset="0"/>
                <a:ea typeface="Times New Roman" panose="02020603050405020304" pitchFamily="18" charset="0"/>
              </a:rPr>
              <a:t>, Milan, Italy, Statistical Sciences,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Fondazione IRCCS Ca’ </a:t>
            </a:r>
            <a:r>
              <a:rPr lang="en-US" sz="1800" i="1" dirty="0" err="1">
                <a:effectLst/>
                <a:latin typeface="Gotham" panose="02000504050000020004" pitchFamily="2" charset="0"/>
                <a:ea typeface="Times New Roman" panose="02020603050405020304" pitchFamily="18" charset="0"/>
              </a:rPr>
              <a:t>Granda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Ospedale</a:t>
            </a:r>
            <a:r>
              <a:rPr lang="en-US" sz="1800" i="1" dirty="0">
                <a:effectLst/>
                <a:latin typeface="Gotham" panose="02000504050000020004" pitchFamily="2" charset="0"/>
                <a:ea typeface="Times New Roman" panose="02020603050405020304" pitchFamily="18" charset="0"/>
              </a:rPr>
              <a:t> Maggiore </a:t>
            </a:r>
            <a:r>
              <a:rPr lang="en-US" sz="1800" i="1" dirty="0" err="1">
                <a:effectLst/>
                <a:latin typeface="Gotham" panose="02000504050000020004" pitchFamily="2" charset="0"/>
                <a:ea typeface="Times New Roman" panose="02020603050405020304" pitchFamily="18" charset="0"/>
              </a:rPr>
              <a:t>Policlinico</a:t>
            </a:r>
            <a:r>
              <a:rPr lang="en-US" sz="1800" i="1" dirty="0">
                <a:effectLst/>
                <a:latin typeface="Gotham" panose="02000504050000020004" pitchFamily="2" charset="0"/>
                <a:ea typeface="Times New Roman" panose="02020603050405020304" pitchFamily="18" charset="0"/>
              </a:rPr>
              <a:t>, General and Liver Transplant Surgery Unit, Milan 20122, Italy, Milan,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To assess the role of machine perfusion on outcomes after liver transplantation compared to static cold storage (SCS).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 MEDLINE and EMBASE database search was performed to identify randomized controlled trials (RCTs) reporting the outcomes after transplantation of machine perfused livers compared to SCS. Data were pooled using random effect models. Risk ratios (RR) were calculated for clinically relevant outcomes including early allograft dysfunction (EAD), complications, graft loss and </a:t>
            </a:r>
            <a:r>
              <a:rPr lang="en-GB" sz="1800" dirty="0" err="1">
                <a:solidFill>
                  <a:srgbClr val="000000"/>
                </a:solidFill>
                <a:effectLst/>
                <a:latin typeface="Gotham" panose="02000504050000020004" pitchFamily="2" charset="0"/>
                <a:ea typeface="Calibri" panose="020F0502020204030204" pitchFamily="34" charset="0"/>
              </a:rPr>
              <a:t>retransplantation</a:t>
            </a:r>
            <a:r>
              <a:rPr lang="en-GB" sz="1800" dirty="0">
                <a:solidFill>
                  <a:srgbClr val="000000"/>
                </a:solidFill>
                <a:effectLst/>
                <a:latin typeface="Gotham" panose="02000504050000020004" pitchFamily="2" charset="0"/>
                <a:ea typeface="Calibri" panose="020F0502020204030204" pitchFamily="34" charset="0"/>
              </a:rPr>
              <a:t> within the first year after liver transplantation.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Seven RCTs were identified for </a:t>
            </a:r>
            <a:r>
              <a:rPr lang="en-GB" sz="1800" dirty="0" err="1">
                <a:solidFill>
                  <a:srgbClr val="000000"/>
                </a:solidFill>
                <a:effectLst/>
                <a:latin typeface="Gotham" panose="02000504050000020004" pitchFamily="2" charset="0"/>
                <a:ea typeface="Calibri" panose="020F0502020204030204" pitchFamily="34" charset="0"/>
              </a:rPr>
              <a:t>endischemic</a:t>
            </a:r>
            <a:r>
              <a:rPr lang="en-GB" sz="1800" dirty="0">
                <a:solidFill>
                  <a:srgbClr val="000000"/>
                </a:solidFill>
                <a:effectLst/>
                <a:latin typeface="Gotham" panose="02000504050000020004" pitchFamily="2" charset="0"/>
                <a:ea typeface="Calibri" panose="020F0502020204030204" pitchFamily="34" charset="0"/>
              </a:rPr>
              <a:t> hypothermic oxygenated (HOPE, n=4) and upfront normothermic machine perfusion (NMP, n=3), including a total number of 1017 patients (241 HOPE vs. 241 SCS; 282 NMP vs. 253 SCS). While both NMP and HOPE were associated with significantly lower EAD rates (NMP: RR: 0.50,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0.30-0.86, p=0.01,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39%; HOPE: RR: 0.48,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0.35-0.65, p&lt;0.00001,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5%) compared to SCS, only the HOPE-approach, despite performed after cold storage, showed impact on other clinically relevant outcomes. The duration of hospital stay was shortened (Mean Difference: -4.26,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-7.98-0.55, p=0.02,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95%), and the number of patients with major complications (</a:t>
            </a:r>
            <a:r>
              <a:rPr lang="en-GB" sz="1800" dirty="0" err="1">
                <a:solidFill>
                  <a:srgbClr val="000000"/>
                </a:solidFill>
                <a:effectLst/>
                <a:latin typeface="Gotham" panose="02000504050000020004" pitchFamily="2" charset="0"/>
                <a:ea typeface="Calibri" panose="020F0502020204030204" pitchFamily="34" charset="0"/>
              </a:rPr>
              <a:t>Clavien</a:t>
            </a:r>
            <a:r>
              <a:rPr lang="en-GB" sz="1800" dirty="0">
                <a:solidFill>
                  <a:srgbClr val="000000"/>
                </a:solidFill>
                <a:effectLst/>
                <a:latin typeface="Gotham" panose="02000504050000020004" pitchFamily="2" charset="0"/>
                <a:ea typeface="Calibri" panose="020F0502020204030204" pitchFamily="34" charset="0"/>
              </a:rPr>
              <a:t> Grade ≥</a:t>
            </a:r>
            <a:r>
              <a:rPr lang="en-GB" sz="1800" dirty="0" err="1">
                <a:solidFill>
                  <a:srgbClr val="000000"/>
                </a:solidFill>
                <a:effectLst/>
                <a:latin typeface="Gotham" panose="02000504050000020004" pitchFamily="2" charset="0"/>
                <a:ea typeface="Calibri" panose="020F0502020204030204" pitchFamily="34" charset="0"/>
              </a:rPr>
              <a:t>IIIb</a:t>
            </a:r>
            <a:r>
              <a:rPr lang="en-GB" sz="1800" dirty="0">
                <a:solidFill>
                  <a:srgbClr val="000000"/>
                </a:solidFill>
                <a:effectLst/>
                <a:latin typeface="Gotham" panose="02000504050000020004" pitchFamily="2" charset="0"/>
                <a:ea typeface="Calibri" panose="020F0502020204030204" pitchFamily="34" charset="0"/>
              </a:rPr>
              <a:t>) was reduced by HOPE (RR: 0.79,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0.62-0.99, p=0.04,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0%), together with lower rates of non-anastomotic biliary strictures (RR: 0.43,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0.20-0.93, p=0.03;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0%) and re-transplantation (RR: 0.21,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0.04-0.96, p=0.04;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0%) with subsequently significantly better graft survival rates (RR: 0.40,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0.17-0.95, p=0.04;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0%).</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This study provides the highest (level 1) evidence on the role of machine perfusion in liver transplantation. The HOPE-technique was found to best protect liver recipients from clinically relevant posttransplant complications and should therefore be routinely considered in clinical practice.</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8</a:t>
            </a:fld>
            <a:endParaRPr lang="en-GB"/>
          </a:p>
        </p:txBody>
      </p:sp>
    </p:spTree>
    <p:extLst>
      <p:ext uri="{BB962C8B-B14F-4D97-AF65-F5344CB8AC3E}">
        <p14:creationId xmlns:p14="http://schemas.microsoft.com/office/powerpoint/2010/main" val="203028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CI, confidence interval; EAD, </a:t>
            </a:r>
            <a:r>
              <a:rPr lang="en-GB" sz="1200" i="1" dirty="0">
                <a:solidFill>
                  <a:srgbClr val="000000"/>
                </a:solidFill>
                <a:effectLst/>
                <a:latin typeface="Gotham" panose="02000504050000020004" pitchFamily="2" charset="0"/>
                <a:ea typeface="Calibri" panose="020F0502020204030204" pitchFamily="34" charset="0"/>
              </a:rPr>
              <a:t>early allograft dysfunction; HOPE, </a:t>
            </a:r>
            <a:r>
              <a:rPr lang="en-GB" sz="1200" i="1" dirty="0">
                <a:solidFill>
                  <a:srgbClr val="A5A5A5"/>
                </a:solidFill>
                <a:latin typeface="Gotham" panose="02000504050000020004" pitchFamily="2" charset="0"/>
              </a:rPr>
              <a:t>hypothermic oxygenated; </a:t>
            </a:r>
            <a:r>
              <a:rPr lang="en-GB" sz="1200" i="1" dirty="0">
                <a:solidFill>
                  <a:srgbClr val="000000"/>
                </a:solidFill>
                <a:effectLst/>
                <a:latin typeface="Gotham" panose="02000504050000020004" pitchFamily="2" charset="0"/>
                <a:ea typeface="Calibri" panose="020F0502020204030204" pitchFamily="34" charset="0"/>
              </a:rPr>
              <a:t>I</a:t>
            </a:r>
            <a:r>
              <a:rPr lang="en-GB" sz="1200" i="1" baseline="30000" dirty="0">
                <a:solidFill>
                  <a:srgbClr val="000000"/>
                </a:solidFill>
                <a:effectLst/>
                <a:latin typeface="Gotham" panose="02000504050000020004" pitchFamily="2" charset="0"/>
                <a:ea typeface="Calibri" panose="020F0502020204030204" pitchFamily="34" charset="0"/>
              </a:rPr>
              <a:t>2</a:t>
            </a:r>
            <a:r>
              <a:rPr lang="en-GB" sz="1200" i="1" dirty="0">
                <a:solidFill>
                  <a:srgbClr val="000000"/>
                </a:solidFill>
                <a:effectLst/>
                <a:latin typeface="Gotham" panose="02000504050000020004" pitchFamily="2" charset="0"/>
                <a:ea typeface="Calibri" panose="020F0502020204030204" pitchFamily="34" charset="0"/>
              </a:rPr>
              <a:t>, </a:t>
            </a:r>
            <a:r>
              <a:rPr lang="en-GB" b="0" i="1" dirty="0">
                <a:solidFill>
                  <a:srgbClr val="4D5156"/>
                </a:solidFill>
                <a:effectLst/>
                <a:latin typeface="Gotham" panose="02000504050000020004" pitchFamily="2" charset="0"/>
              </a:rPr>
              <a:t>percentage of variation across studies that is due to heterogeneity; </a:t>
            </a:r>
            <a:r>
              <a:rPr lang="en-GB" sz="1200" i="1" dirty="0">
                <a:solidFill>
                  <a:srgbClr val="A5A5A5"/>
                </a:solidFill>
                <a:latin typeface="Gotham" panose="02000504050000020004" pitchFamily="2" charset="0"/>
              </a:rPr>
              <a:t>NMP, normothermic machine perfusion; </a:t>
            </a:r>
            <a:r>
              <a:rPr lang="en-GB" b="0" i="1" dirty="0">
                <a:latin typeface="Gotham" panose="02000504050000020004" pitchFamily="2" charset="0"/>
              </a:rPr>
              <a:t>RCTs, </a:t>
            </a:r>
            <a:r>
              <a:rPr lang="en-GB" sz="1200" i="1" dirty="0">
                <a:solidFill>
                  <a:srgbClr val="000000"/>
                </a:solidFill>
                <a:effectLst/>
                <a:latin typeface="Gotham" panose="02000504050000020004" pitchFamily="2" charset="0"/>
                <a:ea typeface="Calibri" panose="020F0502020204030204" pitchFamily="34" charset="0"/>
              </a:rPr>
              <a:t>randomized controlled trials; RR, risk ratios; </a:t>
            </a:r>
            <a:r>
              <a:rPr lang="en-GB" b="0" i="1" dirty="0">
                <a:latin typeface="Gotham" panose="02000504050000020004" pitchFamily="2" charset="0"/>
              </a:rPr>
              <a:t>SCS, </a:t>
            </a:r>
            <a:r>
              <a:rPr lang="en-GB" sz="1200" i="1" dirty="0">
                <a:solidFill>
                  <a:srgbClr val="A5A5A5"/>
                </a:solidFill>
                <a:latin typeface="Gotham" panose="02000504050000020004" pitchFamily="2" charset="0"/>
              </a:rPr>
              <a:t>static cold storage.</a:t>
            </a: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BOS12_3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MACHINE PERFUSION TECHNIQUES FOR LIVER TRANSPLANTATION - A META-ANALYSIS OF THE FIRST SEVEN RANDOMIZED CONTROLLED TRIALS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Janina Eden*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Alessandro Parente</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Fabio Tirotta</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Alessia Pini</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Daniele Dondossola</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Tommaso Manzia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Philipp Dutkowski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Schlegel</a:t>
            </a:r>
            <a:r>
              <a:rPr lang="en-US" sz="1800" b="1" baseline="30000" dirty="0">
                <a:effectLst/>
                <a:latin typeface="Gotham" panose="02000504050000020004" pitchFamily="2" charset="0"/>
                <a:ea typeface="Times New Roman" panose="02020603050405020304" pitchFamily="18" charset="0"/>
              </a:rPr>
              <a:t>1;5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Swiss HPB Centre, University Hospital Zurich, Switzerland, Surgery and Transplantation, Zurich,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HPB and Transplant Unit, Department of Surgical Science, University of Rome Tor </a:t>
            </a:r>
            <a:r>
              <a:rPr lang="en-US" sz="1800" i="1" dirty="0" err="1">
                <a:effectLst/>
                <a:latin typeface="Gotham" panose="02000504050000020004" pitchFamily="2" charset="0"/>
                <a:ea typeface="Times New Roman" panose="02020603050405020304" pitchFamily="18" charset="0"/>
              </a:rPr>
              <a:t>Vergata</a:t>
            </a:r>
            <a:r>
              <a:rPr lang="en-US" sz="1800" i="1" dirty="0">
                <a:effectLst/>
                <a:latin typeface="Gotham" panose="02000504050000020004" pitchFamily="2" charset="0"/>
                <a:ea typeface="Times New Roman" panose="02020603050405020304" pitchFamily="18" charset="0"/>
              </a:rPr>
              <a:t>, Rome, Italy, Surgery, Rome,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Queen Elizabeth Hospital Birmingham, University Hospital Birmingham NHS Trust, Birmingham, United Kingdom, Surgery, Birmingham,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Università Cattolica del Sacro </a:t>
            </a:r>
            <a:r>
              <a:rPr lang="en-US" sz="1800" i="1" dirty="0" err="1">
                <a:effectLst/>
                <a:latin typeface="Gotham" panose="02000504050000020004" pitchFamily="2" charset="0"/>
                <a:ea typeface="Times New Roman" panose="02020603050405020304" pitchFamily="18" charset="0"/>
              </a:rPr>
              <a:t>Cuore</a:t>
            </a:r>
            <a:r>
              <a:rPr lang="en-US" sz="1800" i="1" dirty="0">
                <a:effectLst/>
                <a:latin typeface="Gotham" panose="02000504050000020004" pitchFamily="2" charset="0"/>
                <a:ea typeface="Times New Roman" panose="02020603050405020304" pitchFamily="18" charset="0"/>
              </a:rPr>
              <a:t>, Milan, Italy, Statistical Sciences,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Fondazione IRCCS Ca’ </a:t>
            </a:r>
            <a:r>
              <a:rPr lang="en-US" sz="1800" i="1" dirty="0" err="1">
                <a:effectLst/>
                <a:latin typeface="Gotham" panose="02000504050000020004" pitchFamily="2" charset="0"/>
                <a:ea typeface="Times New Roman" panose="02020603050405020304" pitchFamily="18" charset="0"/>
              </a:rPr>
              <a:t>Granda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Ospedale</a:t>
            </a:r>
            <a:r>
              <a:rPr lang="en-US" sz="1800" i="1" dirty="0">
                <a:effectLst/>
                <a:latin typeface="Gotham" panose="02000504050000020004" pitchFamily="2" charset="0"/>
                <a:ea typeface="Times New Roman" panose="02020603050405020304" pitchFamily="18" charset="0"/>
              </a:rPr>
              <a:t> Maggiore </a:t>
            </a:r>
            <a:r>
              <a:rPr lang="en-US" sz="1800" i="1" dirty="0" err="1">
                <a:effectLst/>
                <a:latin typeface="Gotham" panose="02000504050000020004" pitchFamily="2" charset="0"/>
                <a:ea typeface="Times New Roman" panose="02020603050405020304" pitchFamily="18" charset="0"/>
              </a:rPr>
              <a:t>Policlinico</a:t>
            </a:r>
            <a:r>
              <a:rPr lang="en-US" sz="1800" i="1" dirty="0">
                <a:effectLst/>
                <a:latin typeface="Gotham" panose="02000504050000020004" pitchFamily="2" charset="0"/>
                <a:ea typeface="Times New Roman" panose="02020603050405020304" pitchFamily="18" charset="0"/>
              </a:rPr>
              <a:t>, General and Liver Transplant Surgery Unit, Milan 20122, Italy, Milan,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To assess the role of machine perfusion on outcomes after liver transplantation compared to static cold storage (SCS).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 MEDLINE and EMBASE database search was performed to identify randomized controlled trials (RCTs) reporting the outcomes after transplantation of machine perfused livers compared to SCS. Data were pooled using random effect models. Risk ratios (RR) were calculated for clinically relevant outcomes including early allograft dysfunction (EAD), complications, graft loss and </a:t>
            </a:r>
            <a:r>
              <a:rPr lang="en-GB" sz="1800" dirty="0" err="1">
                <a:solidFill>
                  <a:srgbClr val="000000"/>
                </a:solidFill>
                <a:effectLst/>
                <a:latin typeface="Gotham" panose="02000504050000020004" pitchFamily="2" charset="0"/>
                <a:ea typeface="Calibri" panose="020F0502020204030204" pitchFamily="34" charset="0"/>
              </a:rPr>
              <a:t>retransplantation</a:t>
            </a:r>
            <a:r>
              <a:rPr lang="en-GB" sz="1800" dirty="0">
                <a:solidFill>
                  <a:srgbClr val="000000"/>
                </a:solidFill>
                <a:effectLst/>
                <a:latin typeface="Gotham" panose="02000504050000020004" pitchFamily="2" charset="0"/>
                <a:ea typeface="Calibri" panose="020F0502020204030204" pitchFamily="34" charset="0"/>
              </a:rPr>
              <a:t> within the first year after liver transplantation.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Seven RCTs were identified for </a:t>
            </a:r>
            <a:r>
              <a:rPr lang="en-GB" sz="1800" dirty="0" err="1">
                <a:solidFill>
                  <a:srgbClr val="000000"/>
                </a:solidFill>
                <a:effectLst/>
                <a:latin typeface="Gotham" panose="02000504050000020004" pitchFamily="2" charset="0"/>
                <a:ea typeface="Calibri" panose="020F0502020204030204" pitchFamily="34" charset="0"/>
              </a:rPr>
              <a:t>endischemic</a:t>
            </a:r>
            <a:r>
              <a:rPr lang="en-GB" sz="1800" dirty="0">
                <a:solidFill>
                  <a:srgbClr val="000000"/>
                </a:solidFill>
                <a:effectLst/>
                <a:latin typeface="Gotham" panose="02000504050000020004" pitchFamily="2" charset="0"/>
                <a:ea typeface="Calibri" panose="020F0502020204030204" pitchFamily="34" charset="0"/>
              </a:rPr>
              <a:t> hypothermic oxygenated (HOPE, n=4) and upfront normothermic machine perfusion (NMP, n=3), including a total number of 1017 patients (241 HOPE vs. 241 SCS; 282 NMP vs. 253 SCS). While both NMP and HOPE were associated with significantly lower EAD rates (NMP: RR: 0.50,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0.30-0.86, p=0.01,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39%; HOPE: RR: 0.48,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0.35-0.65, p&lt;0.00001,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5%) compared to SCS, only the HOPE-approach, despite performed after cold storage, showed impact on other clinically relevant outcomes. The duration of hospital stay was shortened (Mean Difference: -4.26,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-7.98-0.55, p=0.02,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95%), and the number of patients with major complications (</a:t>
            </a:r>
            <a:r>
              <a:rPr lang="en-GB" sz="1800" dirty="0" err="1">
                <a:solidFill>
                  <a:srgbClr val="000000"/>
                </a:solidFill>
                <a:effectLst/>
                <a:latin typeface="Gotham" panose="02000504050000020004" pitchFamily="2" charset="0"/>
                <a:ea typeface="Calibri" panose="020F0502020204030204" pitchFamily="34" charset="0"/>
              </a:rPr>
              <a:t>Clavien</a:t>
            </a:r>
            <a:r>
              <a:rPr lang="en-GB" sz="1800" dirty="0">
                <a:solidFill>
                  <a:srgbClr val="000000"/>
                </a:solidFill>
                <a:effectLst/>
                <a:latin typeface="Gotham" panose="02000504050000020004" pitchFamily="2" charset="0"/>
                <a:ea typeface="Calibri" panose="020F0502020204030204" pitchFamily="34" charset="0"/>
              </a:rPr>
              <a:t> Grade ≥</a:t>
            </a:r>
            <a:r>
              <a:rPr lang="en-GB" sz="1800" dirty="0" err="1">
                <a:solidFill>
                  <a:srgbClr val="000000"/>
                </a:solidFill>
                <a:effectLst/>
                <a:latin typeface="Gotham" panose="02000504050000020004" pitchFamily="2" charset="0"/>
                <a:ea typeface="Calibri" panose="020F0502020204030204" pitchFamily="34" charset="0"/>
              </a:rPr>
              <a:t>IIIb</a:t>
            </a:r>
            <a:r>
              <a:rPr lang="en-GB" sz="1800" dirty="0">
                <a:solidFill>
                  <a:srgbClr val="000000"/>
                </a:solidFill>
                <a:effectLst/>
                <a:latin typeface="Gotham" panose="02000504050000020004" pitchFamily="2" charset="0"/>
                <a:ea typeface="Calibri" panose="020F0502020204030204" pitchFamily="34" charset="0"/>
              </a:rPr>
              <a:t>) was reduced by HOPE (RR: 0.79,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0.62-0.99, p=0.04,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0%), together with lower rates of non-anastomotic biliary strictures (RR: 0.43,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0.20-0.93, p=0.03;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0%) and re-transplantation (RR: 0.21,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0.04-0.96, p=0.04;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0%) with subsequently significantly better graft survival rates (RR: 0.40, CI</a:t>
            </a:r>
            <a:r>
              <a:rPr lang="en-GB" sz="1800" baseline="-25000" dirty="0">
                <a:solidFill>
                  <a:srgbClr val="000000"/>
                </a:solidFill>
                <a:effectLst/>
                <a:latin typeface="Gotham" panose="02000504050000020004" pitchFamily="2" charset="0"/>
                <a:ea typeface="Calibri" panose="020F0502020204030204" pitchFamily="34" charset="0"/>
              </a:rPr>
              <a:t>95%</a:t>
            </a:r>
            <a:r>
              <a:rPr lang="en-GB" sz="1800" dirty="0">
                <a:solidFill>
                  <a:srgbClr val="000000"/>
                </a:solidFill>
                <a:effectLst/>
                <a:latin typeface="Gotham" panose="02000504050000020004" pitchFamily="2" charset="0"/>
                <a:ea typeface="Calibri" panose="020F0502020204030204" pitchFamily="34" charset="0"/>
              </a:rPr>
              <a:t>: 0.17-0.95, p=0.04; I</a:t>
            </a:r>
            <a:r>
              <a:rPr lang="en-GB" sz="1800" baseline="30000" dirty="0">
                <a:solidFill>
                  <a:srgbClr val="000000"/>
                </a:solidFill>
                <a:effectLst/>
                <a:latin typeface="Gotham" panose="02000504050000020004" pitchFamily="2" charset="0"/>
                <a:ea typeface="Calibri" panose="020F0502020204030204" pitchFamily="34" charset="0"/>
              </a:rPr>
              <a:t>2</a:t>
            </a:r>
            <a:r>
              <a:rPr lang="en-GB" sz="1800" dirty="0">
                <a:solidFill>
                  <a:srgbClr val="000000"/>
                </a:solidFill>
                <a:effectLst/>
                <a:latin typeface="Gotham" panose="02000504050000020004" pitchFamily="2" charset="0"/>
                <a:ea typeface="Calibri" panose="020F0502020204030204" pitchFamily="34" charset="0"/>
              </a:rPr>
              <a:t>: 0%).</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This study provides the highest (level 1) evidence on the role of machine perfusion in liver transplantation. The HOPE-technique was found to best protect liver recipients from clinically relevant posttransplant complications and should therefore be routinely considered in clinical practice.</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9</a:t>
            </a:fld>
            <a:endParaRPr lang="en-GB"/>
          </a:p>
        </p:txBody>
      </p:sp>
    </p:spTree>
    <p:extLst>
      <p:ext uri="{BB962C8B-B14F-4D97-AF65-F5344CB8AC3E}">
        <p14:creationId xmlns:p14="http://schemas.microsoft.com/office/powerpoint/2010/main" val="370143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LT, </a:t>
            </a:r>
            <a:r>
              <a:rPr lang="en-GB" i="1" dirty="0">
                <a:solidFill>
                  <a:srgbClr val="A5A5A5"/>
                </a:solidFill>
                <a:latin typeface="Gotham" panose="02000504050000020004" pitchFamily="2" charset="0"/>
              </a:rPr>
              <a:t>liver transplant. </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Arial" panose="020B0604020202020204" pitchFamily="34" charset="0"/>
                <a:ea typeface="Times New Roman" panose="02020603050405020304" pitchFamily="18" charset="0"/>
              </a:rPr>
              <a:t>BOS12_4</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ABSORBABLE SELF-EXPANDABLE BILIARY STENT AS APREVENTIVE TREATMENT OF BILIARY COMPLICATIONS IN LIVER TRANSPLANT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Victor López-López*</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Christoph Kuemmerli</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Alberto Hiciano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Pedro </a:t>
            </a:r>
            <a:r>
              <a:rPr lang="en-US" sz="1800" b="1" dirty="0" err="1">
                <a:effectLst/>
                <a:latin typeface="Arial" panose="020B0604020202020204" pitchFamily="34" charset="0"/>
                <a:ea typeface="Times New Roman" panose="02020603050405020304" pitchFamily="18" charset="0"/>
              </a:rPr>
              <a:t>Cascales</a:t>
            </a:r>
            <a:r>
              <a:rPr lang="en-US" sz="1800" b="1" dirty="0">
                <a:effectLst/>
                <a:latin typeface="Arial" panose="020B0604020202020204" pitchFamily="34" charset="0"/>
                <a:ea typeface="Times New Roman" panose="02020603050405020304" pitchFamily="18" charset="0"/>
              </a:rPr>
              <a:t> Campos</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Alberto Baroja-Mazo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Kohei Miura</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José Antonio Pons</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Laura Martínez-Alarcón</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Francisco Sanchez-Bueno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Pablo Ramírez Romero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Ricardo Robles-Campos</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fr-FR" sz="1800" i="1" baseline="30000" dirty="0">
                <a:effectLst/>
                <a:latin typeface="Arial" panose="020B0604020202020204" pitchFamily="34" charset="0"/>
                <a:ea typeface="Times New Roman" panose="02020603050405020304" pitchFamily="18" charset="0"/>
              </a:rPr>
              <a:t>1</a:t>
            </a:r>
            <a:r>
              <a:rPr lang="fr-FR" sz="1800" i="1" dirty="0">
                <a:effectLst/>
                <a:latin typeface="Arial" panose="020B0604020202020204" pitchFamily="34" charset="0"/>
                <a:ea typeface="Times New Roman" panose="02020603050405020304" pitchFamily="18" charset="0"/>
              </a:rPr>
              <a:t>Hospital </a:t>
            </a:r>
            <a:r>
              <a:rPr lang="fr-FR" sz="1800" i="1" dirty="0" err="1">
                <a:effectLst/>
                <a:latin typeface="Arial" panose="020B0604020202020204" pitchFamily="34" charset="0"/>
                <a:ea typeface="Times New Roman" panose="02020603050405020304" pitchFamily="18" charset="0"/>
              </a:rPr>
              <a:t>Clínico</a:t>
            </a:r>
            <a:r>
              <a:rPr lang="fr-FR" sz="1800" i="1" dirty="0">
                <a:effectLst/>
                <a:latin typeface="Arial" panose="020B0604020202020204" pitchFamily="34" charset="0"/>
                <a:ea typeface="Times New Roman" panose="02020603050405020304" pitchFamily="18" charset="0"/>
              </a:rPr>
              <a:t> </a:t>
            </a:r>
            <a:r>
              <a:rPr lang="fr-FR" sz="1800" i="1" dirty="0" err="1">
                <a:effectLst/>
                <a:latin typeface="Arial" panose="020B0604020202020204" pitchFamily="34" charset="0"/>
                <a:ea typeface="Times New Roman" panose="02020603050405020304" pitchFamily="18" charset="0"/>
              </a:rPr>
              <a:t>Universitario</a:t>
            </a:r>
            <a:r>
              <a:rPr lang="fr-FR" sz="1800" i="1" dirty="0">
                <a:effectLst/>
                <a:latin typeface="Arial" panose="020B0604020202020204" pitchFamily="34" charset="0"/>
                <a:ea typeface="Times New Roman" panose="02020603050405020304" pitchFamily="18" charset="0"/>
              </a:rPr>
              <a:t> </a:t>
            </a:r>
            <a:r>
              <a:rPr lang="fr-FR" sz="1800" i="1" dirty="0" err="1">
                <a:effectLst/>
                <a:latin typeface="Arial" panose="020B0604020202020204" pitchFamily="34" charset="0"/>
                <a:ea typeface="Times New Roman" panose="02020603050405020304" pitchFamily="18" charset="0"/>
              </a:rPr>
              <a:t>Virgen</a:t>
            </a:r>
            <a:r>
              <a:rPr lang="fr-FR" sz="1800" i="1" dirty="0">
                <a:effectLst/>
                <a:latin typeface="Arial" panose="020B0604020202020204" pitchFamily="34" charset="0"/>
                <a:ea typeface="Times New Roman" panose="02020603050405020304" pitchFamily="18" charset="0"/>
              </a:rPr>
              <a:t> de la </a:t>
            </a:r>
            <a:r>
              <a:rPr lang="fr-FR" sz="1800" i="1" dirty="0" err="1">
                <a:effectLst/>
                <a:latin typeface="Arial" panose="020B0604020202020204" pitchFamily="34" charset="0"/>
                <a:ea typeface="Times New Roman" panose="02020603050405020304" pitchFamily="18" charset="0"/>
              </a:rPr>
              <a:t>Arrixaca</a:t>
            </a:r>
            <a:r>
              <a:rPr lang="fr-FR" sz="1800" i="1"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IMIB-ARRIXACA, El Palmar, Spain</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Clarunis </a:t>
            </a:r>
            <a:r>
              <a:rPr lang="en-US" sz="1800" i="1" dirty="0" err="1">
                <a:effectLst/>
                <a:latin typeface="Arial" panose="020B0604020202020204" pitchFamily="34" charset="0"/>
                <a:ea typeface="Times New Roman" panose="02020603050405020304" pitchFamily="18" charset="0"/>
              </a:rPr>
              <a:t>Universitäres</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Bauchzentrum</a:t>
            </a:r>
            <a:r>
              <a:rPr lang="en-US" sz="1800" i="1" dirty="0">
                <a:effectLst/>
                <a:latin typeface="Arial" panose="020B0604020202020204" pitchFamily="34" charset="0"/>
                <a:ea typeface="Times New Roman" panose="02020603050405020304" pitchFamily="18" charset="0"/>
              </a:rPr>
              <a:t> Basel </a:t>
            </a:r>
            <a:r>
              <a:rPr lang="en-US" sz="1800" i="1" dirty="0" err="1">
                <a:effectLst/>
                <a:latin typeface="Arial" panose="020B0604020202020204" pitchFamily="34" charset="0"/>
                <a:ea typeface="Times New Roman" panose="02020603050405020304" pitchFamily="18" charset="0"/>
              </a:rPr>
              <a:t>Standort</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Universitätsspital</a:t>
            </a:r>
            <a:r>
              <a:rPr lang="en-US" sz="1800" i="1" dirty="0">
                <a:effectLst/>
                <a:latin typeface="Arial" panose="020B0604020202020204" pitchFamily="34" charset="0"/>
                <a:ea typeface="Times New Roman" panose="02020603050405020304" pitchFamily="18" charset="0"/>
              </a:rPr>
              <a:t>, Basel, Switzerland</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Niigata University Graduate School of Medica l and Dental Sciences, Niigata, Japan</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Complications related to the biliary anastomosis in liver transplant (LT) have been reduced in recent years but remain a weak spot of the procedure. In this study, we analysed the use of a self-expandable absorbable stent to support the biliary anastomosis in LT.</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Between July 2019 and September 2022,patients who had LT with duct-to-duct biliary anastomoses were </a:t>
            </a:r>
            <a:r>
              <a:rPr lang="en-GB" sz="1800" dirty="0" err="1">
                <a:effectLst/>
                <a:latin typeface="Arial" panose="020B0604020202020204" pitchFamily="34" charset="0"/>
                <a:ea typeface="Calibri" panose="020F0502020204030204" pitchFamily="34" charset="0"/>
              </a:rPr>
              <a:t>analyzed</a:t>
            </a:r>
            <a:r>
              <a:rPr lang="en-GB" sz="1800" dirty="0">
                <a:effectLst/>
                <a:latin typeface="Arial" panose="020B0604020202020204" pitchFamily="34" charset="0"/>
                <a:ea typeface="Calibri" panose="020F0502020204030204" pitchFamily="34" charset="0"/>
              </a:rPr>
              <a:t>. The primary endpoint was to assess the technical details and complications of a self-expandable absorbable biliary stent. We also compared biliary complications associated in patients with absorbable stent, T-tube, and no stent. A cost analysis was also performed.</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A total of120 patients were included(47withoutstent, 54withabsorbablestent, and 19withT-tube).Overall biliary complications were significantly lower in the absorbable stent group compared to T-tube and no stent groups(p&lt;0.001).Ninety-days biliary complications were significantly lower in the absorbable stent group (1.9%)compared to the T-tube (21.1%, p=0.020) and no stent (29.8%,p&lt;0.001) groups. Hospital stay related to biliary complications after LT was significantly shorter in the absorbable stent group(16[12-21]) compared to no-stent(19[15-24]) and T-tube(22[18-31])groups. In the absorbable stent group, the mean cost and the excess cost calculated according to the cost prediction calculator and the hospital stay related to biliary complications, were significantly lower compared to non-absorbable stent groups(p=0.004and p=0.006, respectively).</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Placement of a self-expandable absorbable biliary stent during biliary anastomosis in LT is a feasible and safe technique. Our study suggests that its use may reduce the rate of early and late biliary complications with a reduction in the costs associated with its management.</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10</a:t>
            </a:fld>
            <a:endParaRPr lang="en-GB"/>
          </a:p>
        </p:txBody>
      </p:sp>
    </p:spTree>
    <p:extLst>
      <p:ext uri="{BB962C8B-B14F-4D97-AF65-F5344CB8AC3E}">
        <p14:creationId xmlns:p14="http://schemas.microsoft.com/office/powerpoint/2010/main" val="156364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LT, </a:t>
            </a:r>
            <a:r>
              <a:rPr lang="en-GB" i="1" dirty="0">
                <a:solidFill>
                  <a:srgbClr val="A5A5A5"/>
                </a:solidFill>
                <a:latin typeface="Gotham" panose="02000504050000020004" pitchFamily="2" charset="0"/>
              </a:rPr>
              <a:t>liver transplant. </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Arial" panose="020B0604020202020204" pitchFamily="34" charset="0"/>
                <a:ea typeface="Times New Roman" panose="02020603050405020304" pitchFamily="18" charset="0"/>
              </a:rPr>
              <a:t>BOS12_4</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ABSORBABLE SELF-EXPANDABLE BILIARY STENT AS APREVENTIVE TREATMENT OF BILIARY COMPLICATIONS IN LIVER TRANSPLANT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Victor López-López*</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Christoph Kuemmerli</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Alberto Hiciano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Pedro </a:t>
            </a:r>
            <a:r>
              <a:rPr lang="en-US" sz="1800" b="1" dirty="0" err="1">
                <a:effectLst/>
                <a:latin typeface="Arial" panose="020B0604020202020204" pitchFamily="34" charset="0"/>
                <a:ea typeface="Times New Roman" panose="02020603050405020304" pitchFamily="18" charset="0"/>
              </a:rPr>
              <a:t>Cascales</a:t>
            </a:r>
            <a:r>
              <a:rPr lang="en-US" sz="1800" b="1" dirty="0">
                <a:effectLst/>
                <a:latin typeface="Arial" panose="020B0604020202020204" pitchFamily="34" charset="0"/>
                <a:ea typeface="Times New Roman" panose="02020603050405020304" pitchFamily="18" charset="0"/>
              </a:rPr>
              <a:t> Campos</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Alberto Baroja-Mazo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Kohei Miura</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José Antonio Pons</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Laura Martínez-Alarcón</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Francisco Sanchez-Bueno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Pablo Ramírez Romero</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Ricardo Robles-Campos</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fr-FR" sz="1800" i="1" baseline="30000" dirty="0">
                <a:effectLst/>
                <a:latin typeface="Arial" panose="020B0604020202020204" pitchFamily="34" charset="0"/>
                <a:ea typeface="Times New Roman" panose="02020603050405020304" pitchFamily="18" charset="0"/>
              </a:rPr>
              <a:t>1</a:t>
            </a:r>
            <a:r>
              <a:rPr lang="fr-FR" sz="1800" i="1" dirty="0">
                <a:effectLst/>
                <a:latin typeface="Arial" panose="020B0604020202020204" pitchFamily="34" charset="0"/>
                <a:ea typeface="Times New Roman" panose="02020603050405020304" pitchFamily="18" charset="0"/>
              </a:rPr>
              <a:t>Hospital </a:t>
            </a:r>
            <a:r>
              <a:rPr lang="fr-FR" sz="1800" i="1" dirty="0" err="1">
                <a:effectLst/>
                <a:latin typeface="Arial" panose="020B0604020202020204" pitchFamily="34" charset="0"/>
                <a:ea typeface="Times New Roman" panose="02020603050405020304" pitchFamily="18" charset="0"/>
              </a:rPr>
              <a:t>Clínico</a:t>
            </a:r>
            <a:r>
              <a:rPr lang="fr-FR" sz="1800" i="1" dirty="0">
                <a:effectLst/>
                <a:latin typeface="Arial" panose="020B0604020202020204" pitchFamily="34" charset="0"/>
                <a:ea typeface="Times New Roman" panose="02020603050405020304" pitchFamily="18" charset="0"/>
              </a:rPr>
              <a:t> </a:t>
            </a:r>
            <a:r>
              <a:rPr lang="fr-FR" sz="1800" i="1" dirty="0" err="1">
                <a:effectLst/>
                <a:latin typeface="Arial" panose="020B0604020202020204" pitchFamily="34" charset="0"/>
                <a:ea typeface="Times New Roman" panose="02020603050405020304" pitchFamily="18" charset="0"/>
              </a:rPr>
              <a:t>Universitario</a:t>
            </a:r>
            <a:r>
              <a:rPr lang="fr-FR" sz="1800" i="1" dirty="0">
                <a:effectLst/>
                <a:latin typeface="Arial" panose="020B0604020202020204" pitchFamily="34" charset="0"/>
                <a:ea typeface="Times New Roman" panose="02020603050405020304" pitchFamily="18" charset="0"/>
              </a:rPr>
              <a:t> </a:t>
            </a:r>
            <a:r>
              <a:rPr lang="fr-FR" sz="1800" i="1" dirty="0" err="1">
                <a:effectLst/>
                <a:latin typeface="Arial" panose="020B0604020202020204" pitchFamily="34" charset="0"/>
                <a:ea typeface="Times New Roman" panose="02020603050405020304" pitchFamily="18" charset="0"/>
              </a:rPr>
              <a:t>Virgen</a:t>
            </a:r>
            <a:r>
              <a:rPr lang="fr-FR" sz="1800" i="1" dirty="0">
                <a:effectLst/>
                <a:latin typeface="Arial" panose="020B0604020202020204" pitchFamily="34" charset="0"/>
                <a:ea typeface="Times New Roman" panose="02020603050405020304" pitchFamily="18" charset="0"/>
              </a:rPr>
              <a:t> de la </a:t>
            </a:r>
            <a:r>
              <a:rPr lang="fr-FR" sz="1800" i="1" dirty="0" err="1">
                <a:effectLst/>
                <a:latin typeface="Arial" panose="020B0604020202020204" pitchFamily="34" charset="0"/>
                <a:ea typeface="Times New Roman" panose="02020603050405020304" pitchFamily="18" charset="0"/>
              </a:rPr>
              <a:t>Arrixaca</a:t>
            </a:r>
            <a:r>
              <a:rPr lang="fr-FR" sz="1800" i="1"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IMIB-ARRIXACA, El Palmar, Spain</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Clarunis </a:t>
            </a:r>
            <a:r>
              <a:rPr lang="en-US" sz="1800" i="1" dirty="0" err="1">
                <a:effectLst/>
                <a:latin typeface="Arial" panose="020B0604020202020204" pitchFamily="34" charset="0"/>
                <a:ea typeface="Times New Roman" panose="02020603050405020304" pitchFamily="18" charset="0"/>
              </a:rPr>
              <a:t>Universitäres</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Bauchzentrum</a:t>
            </a:r>
            <a:r>
              <a:rPr lang="en-US" sz="1800" i="1" dirty="0">
                <a:effectLst/>
                <a:latin typeface="Arial" panose="020B0604020202020204" pitchFamily="34" charset="0"/>
                <a:ea typeface="Times New Roman" panose="02020603050405020304" pitchFamily="18" charset="0"/>
              </a:rPr>
              <a:t> Basel </a:t>
            </a:r>
            <a:r>
              <a:rPr lang="en-US" sz="1800" i="1" dirty="0" err="1">
                <a:effectLst/>
                <a:latin typeface="Arial" panose="020B0604020202020204" pitchFamily="34" charset="0"/>
                <a:ea typeface="Times New Roman" panose="02020603050405020304" pitchFamily="18" charset="0"/>
              </a:rPr>
              <a:t>Standort</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Universitätsspital</a:t>
            </a:r>
            <a:r>
              <a:rPr lang="en-US" sz="1800" i="1" dirty="0">
                <a:effectLst/>
                <a:latin typeface="Arial" panose="020B0604020202020204" pitchFamily="34" charset="0"/>
                <a:ea typeface="Times New Roman" panose="02020603050405020304" pitchFamily="18" charset="0"/>
              </a:rPr>
              <a:t>, Basel, Switzerland</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Niigata University Graduate School of Medica l and Dental Sciences, Niigata, Japan</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Complications related to the biliary anastomosis in liver transplant (LT) have been reduced in recent years but remain a weak spot of the procedure. In this study, we analysed the use of a self-expandable absorbable stent to support the biliary anastomosis in LT.</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Between July 2019 and September 2022,patients who had LT with duct-to-duct biliary anastomoses were </a:t>
            </a:r>
            <a:r>
              <a:rPr lang="en-GB" sz="1800" dirty="0" err="1">
                <a:effectLst/>
                <a:latin typeface="Arial" panose="020B0604020202020204" pitchFamily="34" charset="0"/>
                <a:ea typeface="Calibri" panose="020F0502020204030204" pitchFamily="34" charset="0"/>
              </a:rPr>
              <a:t>analyzed</a:t>
            </a:r>
            <a:r>
              <a:rPr lang="en-GB" sz="1800" dirty="0">
                <a:effectLst/>
                <a:latin typeface="Arial" panose="020B0604020202020204" pitchFamily="34" charset="0"/>
                <a:ea typeface="Calibri" panose="020F0502020204030204" pitchFamily="34" charset="0"/>
              </a:rPr>
              <a:t>. The primary endpoint was to assess the technical details and complications of a self-expandable absorbable biliary stent. We also compared biliary complications associated in patients with absorbable stent, T-tube, and no stent. A cost analysis was also performed.</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A total of120 patients were included(47withoutstent, 54withabsorbablestent, and 19withT-tube).Overall biliary complications were significantly lower in the absorbable stent group compared to T-tube and no stent groups(p&lt;0.001).Ninety-days biliary complications were significantly lower in the absorbable stent group (1.9%)compared to the T-tube (21.1%, p=0.020) and no stent (29.8%,p&lt;0.001) groups. Hospital stay related to biliary complications after LT was significantly shorter in the absorbable stent group(16[12-21]) compared to no-stent(19[15-24]) and T-tube(22[18-31])groups. In the absorbable stent group, the mean cost and the excess cost calculated according to the cost prediction calculator and the hospital stay related to biliary complications, were significantly lower compared to non-absorbable stent groups(p=0.004and p=0.006, respectively).</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Placement of a self-expandable absorbable biliary stent during biliary anastomosis in LT is a feasible and safe technique. Our study suggests that its use may reduce the rate of early and late biliary complications with a reduction in the costs associated with its management.</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11</a:t>
            </a:fld>
            <a:endParaRPr lang="en-GB"/>
          </a:p>
        </p:txBody>
      </p:sp>
    </p:spTree>
    <p:extLst>
      <p:ext uri="{BB962C8B-B14F-4D97-AF65-F5344CB8AC3E}">
        <p14:creationId xmlns:p14="http://schemas.microsoft.com/office/powerpoint/2010/main" val="197393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fr-CH" b="0" i="1" dirty="0">
                <a:solidFill>
                  <a:srgbClr val="4D5156"/>
                </a:solidFill>
                <a:effectLst/>
                <a:latin typeface="Gotham" panose="02000504050000020004" pitchFamily="2" charset="0"/>
              </a:rPr>
              <a:t>CD, </a:t>
            </a:r>
            <a:r>
              <a:rPr lang="en-US" sz="1200" i="1" dirty="0">
                <a:effectLst/>
                <a:latin typeface="Gotham" panose="02000504050000020004" pitchFamily="2" charset="0"/>
                <a:ea typeface="Calibri" panose="020F0502020204030204" pitchFamily="34" charset="0"/>
              </a:rPr>
              <a:t>confluence dominant; </a:t>
            </a:r>
            <a:r>
              <a:rPr lang="en-GB" b="0" i="1" dirty="0">
                <a:solidFill>
                  <a:srgbClr val="A5A5A5"/>
                </a:solidFill>
                <a:latin typeface="Gotham" panose="02000504050000020004" pitchFamily="2" charset="0"/>
              </a:rPr>
              <a:t>DBD, </a:t>
            </a:r>
            <a:r>
              <a:rPr lang="fr-CH" b="0" i="1" dirty="0">
                <a:solidFill>
                  <a:srgbClr val="4D5156"/>
                </a:solidFill>
                <a:effectLst/>
                <a:latin typeface="Gotham" panose="02000504050000020004" pitchFamily="2" charset="0"/>
              </a:rPr>
              <a:t>donation </a:t>
            </a:r>
            <a:r>
              <a:rPr lang="fr-CH" b="0" i="1" dirty="0" err="1">
                <a:solidFill>
                  <a:srgbClr val="4D5156"/>
                </a:solidFill>
                <a:effectLst/>
                <a:latin typeface="Gotham" panose="02000504050000020004" pitchFamily="2" charset="0"/>
              </a:rPr>
              <a:t>after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brain</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death</a:t>
            </a:r>
            <a:r>
              <a:rPr lang="en-GB" b="0" i="1" dirty="0">
                <a:solidFill>
                  <a:srgbClr val="A5A5A5"/>
                </a:solidFill>
                <a:latin typeface="Gotham" panose="02000504050000020004" pitchFamily="2" charset="0"/>
              </a:rPr>
              <a:t>; DCD, d</a:t>
            </a:r>
            <a:r>
              <a:rPr lang="fr-CH" b="0" i="1" dirty="0" err="1">
                <a:solidFill>
                  <a:srgbClr val="4D5156"/>
                </a:solidFill>
                <a:effectLst/>
                <a:latin typeface="Gotham" panose="02000504050000020004" pitchFamily="2" charset="0"/>
              </a:rPr>
              <a:t>onor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after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cardiac</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death</a:t>
            </a:r>
            <a:r>
              <a:rPr lang="fr-CH" b="0" i="1" dirty="0">
                <a:solidFill>
                  <a:srgbClr val="4D5156"/>
                </a:solidFill>
                <a:effectLst/>
                <a:latin typeface="Gotham" panose="02000504050000020004" pitchFamily="2" charset="0"/>
              </a:rPr>
              <a:t>;</a:t>
            </a:r>
            <a:r>
              <a:rPr lang="en-GB" b="0" i="1" baseline="0" dirty="0">
                <a:solidFill>
                  <a:srgbClr val="A5A5A5"/>
                </a:solidFill>
                <a:effectLst/>
                <a:latin typeface="Gotham" panose="02000504050000020004" pitchFamily="2" charset="0"/>
              </a:rPr>
              <a:t> </a:t>
            </a:r>
            <a:r>
              <a:rPr lang="fr-CH" b="0" i="1" dirty="0">
                <a:solidFill>
                  <a:srgbClr val="4D5156"/>
                </a:solidFill>
                <a:effectLst/>
                <a:latin typeface="Gotham" panose="02000504050000020004" pitchFamily="2" charset="0"/>
              </a:rPr>
              <a:t>DN, diffuse </a:t>
            </a:r>
            <a:r>
              <a:rPr lang="fr-CH" b="0" i="1" dirty="0" err="1">
                <a:solidFill>
                  <a:srgbClr val="4D5156"/>
                </a:solidFill>
                <a:effectLst/>
                <a:latin typeface="Gotham" panose="02000504050000020004" pitchFamily="2" charset="0"/>
              </a:rPr>
              <a:t>necrosis</a:t>
            </a:r>
            <a:r>
              <a:rPr lang="fr-CH" b="0" i="1" dirty="0">
                <a:solidFill>
                  <a:srgbClr val="4D5156"/>
                </a:solidFill>
                <a:effectLst/>
                <a:latin typeface="Gotham" panose="02000504050000020004" pitchFamily="2" charset="0"/>
              </a:rPr>
              <a:t>; </a:t>
            </a:r>
            <a:r>
              <a:rPr lang="en-GB" b="0" i="1" dirty="0">
                <a:latin typeface="Gotham" panose="02000504050000020004" pitchFamily="2" charset="0"/>
              </a:rPr>
              <a:t>IC, </a:t>
            </a:r>
            <a:r>
              <a:rPr lang="en-GB" b="0" i="1" dirty="0">
                <a:solidFill>
                  <a:srgbClr val="A5A5A5"/>
                </a:solidFill>
                <a:latin typeface="Gotham" panose="02000504050000020004" pitchFamily="2" charset="0"/>
              </a:rPr>
              <a:t>ischemic cholangiopathy; LT, liver transplantation; MF, </a:t>
            </a:r>
            <a:r>
              <a:rPr lang="en-US" sz="1200" i="1" dirty="0">
                <a:effectLst/>
                <a:latin typeface="Gotham" panose="02000504050000020004" pitchFamily="2" charset="0"/>
                <a:ea typeface="Calibri" panose="020F0502020204030204" pitchFamily="34" charset="0"/>
              </a:rPr>
              <a:t>minor form;</a:t>
            </a:r>
            <a:r>
              <a:rPr lang="en-US" sz="1200" i="1" baseline="0" dirty="0">
                <a:effectLst/>
                <a:latin typeface="Gotham" panose="02000504050000020004" pitchFamily="2" charset="0"/>
                <a:ea typeface="Calibri" panose="020F0502020204030204" pitchFamily="34" charset="0"/>
              </a:rPr>
              <a:t> </a:t>
            </a:r>
            <a:r>
              <a:rPr lang="en-GB" b="0" i="1" dirty="0">
                <a:solidFill>
                  <a:srgbClr val="A5A5A5"/>
                </a:solidFill>
                <a:latin typeface="Gotham" panose="02000504050000020004" pitchFamily="2" charset="0"/>
              </a:rPr>
              <a:t>MP, </a:t>
            </a:r>
            <a:r>
              <a:rPr lang="en-US" sz="1200" i="1" dirty="0">
                <a:effectLst/>
                <a:latin typeface="Gotham" panose="02000504050000020004" pitchFamily="2" charset="0"/>
                <a:ea typeface="Calibri" panose="020F0502020204030204" pitchFamily="34" charset="0"/>
              </a:rPr>
              <a:t>multifocal progressive; </a:t>
            </a:r>
            <a:r>
              <a:rPr lang="en-GB" sz="1200" i="1" dirty="0">
                <a:solidFill>
                  <a:srgbClr val="A5A5A5"/>
                </a:solidFill>
                <a:latin typeface="Gotham" panose="02000504050000020004" pitchFamily="2" charset="0"/>
              </a:rPr>
              <a:t>MRCP, </a:t>
            </a:r>
            <a:r>
              <a:rPr lang="fr-CH" sz="1200" b="0" i="1" dirty="0" err="1">
                <a:solidFill>
                  <a:srgbClr val="5F6368"/>
                </a:solidFill>
                <a:effectLst/>
                <a:latin typeface="Gotham" panose="02000504050000020004" pitchFamily="2" charset="0"/>
              </a:rPr>
              <a:t>m</a:t>
            </a:r>
            <a:r>
              <a:rPr lang="fr-CH" b="0" i="1" dirty="0" err="1">
                <a:solidFill>
                  <a:srgbClr val="5F6368"/>
                </a:solidFill>
                <a:effectLst/>
                <a:latin typeface="Gotham" panose="02000504050000020004" pitchFamily="2" charset="0"/>
              </a:rPr>
              <a:t>agnetic</a:t>
            </a:r>
            <a:r>
              <a:rPr lang="fr-CH" b="0" i="1" dirty="0">
                <a:solidFill>
                  <a:srgbClr val="5F6368"/>
                </a:solidFill>
                <a:effectLst/>
                <a:latin typeface="Gotham" panose="02000504050000020004" pitchFamily="2" charset="0"/>
              </a:rPr>
              <a:t> </a:t>
            </a:r>
            <a:r>
              <a:rPr lang="fr-CH" b="0" i="1" dirty="0" err="1">
                <a:solidFill>
                  <a:srgbClr val="5F6368"/>
                </a:solidFill>
                <a:effectLst/>
                <a:latin typeface="Gotham" panose="02000504050000020004" pitchFamily="2" charset="0"/>
              </a:rPr>
              <a:t>resonance</a:t>
            </a:r>
            <a:r>
              <a:rPr lang="fr-CH" b="0" i="1" dirty="0">
                <a:solidFill>
                  <a:srgbClr val="5F6368"/>
                </a:solidFill>
                <a:effectLst/>
                <a:latin typeface="Gotham" panose="02000504050000020004" pitchFamily="2" charset="0"/>
              </a:rPr>
              <a:t> </a:t>
            </a:r>
            <a:r>
              <a:rPr lang="fr-CH" b="0" i="1" dirty="0" err="1">
                <a:solidFill>
                  <a:srgbClr val="5F6368"/>
                </a:solidFill>
                <a:effectLst/>
                <a:latin typeface="Gotham" panose="02000504050000020004" pitchFamily="2" charset="0"/>
              </a:rPr>
              <a:t>cholangiopancreatography</a:t>
            </a:r>
            <a:r>
              <a:rPr lang="fr-CH" b="0" i="1" dirty="0">
                <a:solidFill>
                  <a:srgbClr val="4D5156"/>
                </a:solidFill>
                <a:effectLst/>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BOS12_8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RADIOLOGICAL CLASSIFICATION OF ISCHEMIC CHOLANGIOPATHY AFTER DECEASED-DONOR LIVER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Midas van den Tweel*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Francois Willemssen</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Sarwa</a:t>
            </a:r>
            <a:r>
              <a:rPr lang="en-US" sz="1800" b="1" dirty="0">
                <a:effectLst/>
                <a:latin typeface="Gotham" panose="02000504050000020004" pitchFamily="2" charset="0"/>
                <a:ea typeface="Times New Roman" panose="02020603050405020304" pitchFamily="18" charset="0"/>
              </a:rPr>
              <a:t> Darwish Murad</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Femke</a:t>
            </a:r>
            <a:r>
              <a:rPr lang="en-US" sz="1800" b="1" dirty="0">
                <a:effectLst/>
                <a:latin typeface="Gotham" panose="02000504050000020004" pitchFamily="2" charset="0"/>
                <a:ea typeface="Times New Roman" panose="02020603050405020304" pitchFamily="18" charset="0"/>
              </a:rPr>
              <a:t> de Goeij</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Jeroen de Jonge</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Wojciech Polak</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Caroline den Hoed</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Erasmus University Medical Center, Erasmus MC Transplant Institute, Department of Gastroenterology and Hepatology,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Erasmus University Medical Center, Department of Radiology and Nuclear Medicine,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Erasmus University Medical Center, Erasmus MC Transplant Institute, Department of Surgery, Division of HPB and Transplant Surgery, Rotterdam, Netherlands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Ischemic cholangiopathy (IC) is a feared complication after liver transplantation (LT). There is growing evidence that, rather than being a single entity, IC represents a spectrum with distinct radiological patterns and clinical courses. This study aimed to investigate whether IC classified by these radiological patterns can predict the clinical outcomes, in both DCD and DBD-LT.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All adult patients with symptomatic IC after first-time deceased-donor LT between 2011 and 2020 were included. Symptomatic IC was defined as any narrowing of the donor bile ducts documented by MRCP, accompanied by clinical signs or laboratory findings suggestive of cholestasis, in the presence of a patent hepatic artery. An expert radiologist created 4 groups according to a recently described classification of IC after DCD-LT by </a:t>
            </a:r>
            <a:r>
              <a:rPr lang="en-US" sz="1800" dirty="0" err="1">
                <a:effectLst/>
                <a:latin typeface="Gotham" panose="02000504050000020004" pitchFamily="2" charset="0"/>
                <a:ea typeface="Calibri" panose="020F0502020204030204" pitchFamily="34" charset="0"/>
              </a:rPr>
              <a:t>Croome</a:t>
            </a:r>
            <a:r>
              <a:rPr lang="en-US" sz="1800" dirty="0">
                <a:effectLst/>
                <a:latin typeface="Gotham" panose="02000504050000020004" pitchFamily="2" charset="0"/>
                <a:ea typeface="Calibri" panose="020F0502020204030204" pitchFamily="34" charset="0"/>
              </a:rPr>
              <a:t> et al.: diffuse necrosis (DN), multifocal progressive (MP), confluence dominant (CD) and minor form (MF). Graft survival (primary outcome) was assessed by Kaplan-Meier analysis and compared between groups by the Log-rank test. Secondary outcomes were related to the clinical course of IC.</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US" sz="1800" dirty="0">
                <a:effectLst/>
                <a:latin typeface="Gotham" panose="02000504050000020004" pitchFamily="2" charset="0"/>
                <a:ea typeface="Calibri" panose="020F0502020204030204" pitchFamily="34" charset="0"/>
              </a:rPr>
              <a:t>90 patients (16.8% of total LT) developed symptomatic IC (48 DCD [23.9% of total DCD] and 42 DBD patients [12.6% of total DBD]), of whom DN in 2, MP in 17, CD in 40 and MF in 31 patients. Due to the low number of DN, DN and MP patients were analyzed together (n=19). Graft survival was significantly different between DN/MP and CD patients (P=0.032, figure). Graft survival at 1 and 5 years was 94.7% and 59.8% for DN/MP; 94.9% and 82.3% for CD and 90.2% and 76.5% for MF patients. Graft survival was also significantly different per IC class in DCD (P=0.013) but not in DBD patients. In total, 17 patients (18.9%) were relisted and 12 (13.3%) were retransplanted (26.3% of DN/MP, 7.5% of CD and 12.9% of MF patients). After DCD-LT, MF patients had the shortest cumulative in-hospital length of stay and CD patients had the longest duration of stent therapy. After DBD-LT however, clinical courses of IC classes were less distinct.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IC after DCD-LT can be classified into subtypes with distinct clinical outcomes. Severity and location of IC after DCD-LT are indicative of the risk of graft loss and the need for hospitalization and stent therapy. However in DBD patients, this classification does not have prognostic value.</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85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1" dirty="0">
                <a:latin typeface="Gotham" panose="02000504050000020004" pitchFamily="2" charset="0"/>
              </a:rPr>
              <a:t>Abbreviations: </a:t>
            </a:r>
            <a:r>
              <a:rPr lang="fr-CH" sz="1800" b="0" i="1" dirty="0">
                <a:solidFill>
                  <a:srgbClr val="4D5156"/>
                </a:solidFill>
                <a:effectLst/>
                <a:latin typeface="Gotham" panose="02000504050000020004" pitchFamily="2" charset="0"/>
              </a:rPr>
              <a:t>CD, </a:t>
            </a:r>
            <a:r>
              <a:rPr lang="en-US" sz="1800" i="1" dirty="0">
                <a:effectLst/>
                <a:latin typeface="Gotham" panose="02000504050000020004" pitchFamily="2" charset="0"/>
                <a:ea typeface="Calibri" panose="020F0502020204030204" pitchFamily="34" charset="0"/>
              </a:rPr>
              <a:t>confluence dominant; </a:t>
            </a:r>
            <a:r>
              <a:rPr lang="en-GB" sz="1800" b="0" i="1" dirty="0">
                <a:solidFill>
                  <a:srgbClr val="A5A5A5"/>
                </a:solidFill>
                <a:latin typeface="Gotham" panose="02000504050000020004" pitchFamily="2" charset="0"/>
              </a:rPr>
              <a:t>DBD, </a:t>
            </a:r>
            <a:r>
              <a:rPr lang="fr-CH" sz="1800" b="0" i="1" dirty="0">
                <a:solidFill>
                  <a:srgbClr val="4D5156"/>
                </a:solidFill>
                <a:effectLst/>
                <a:latin typeface="Gotham" panose="02000504050000020004" pitchFamily="2" charset="0"/>
              </a:rPr>
              <a:t>donation </a:t>
            </a:r>
            <a:r>
              <a:rPr lang="fr-CH" sz="1800" b="0" i="1" dirty="0" err="1">
                <a:solidFill>
                  <a:srgbClr val="4D5156"/>
                </a:solidFill>
                <a:effectLst/>
                <a:latin typeface="Gotham" panose="02000504050000020004" pitchFamily="2" charset="0"/>
              </a:rPr>
              <a:t>after</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brain</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death</a:t>
            </a:r>
            <a:r>
              <a:rPr lang="en-GB" sz="1800" b="0" i="1" dirty="0">
                <a:solidFill>
                  <a:srgbClr val="A5A5A5"/>
                </a:solidFill>
                <a:latin typeface="Gotham" panose="02000504050000020004" pitchFamily="2" charset="0"/>
              </a:rPr>
              <a:t>; DCD, d</a:t>
            </a:r>
            <a:r>
              <a:rPr lang="fr-CH" sz="1800" b="0" i="1" dirty="0" err="1">
                <a:solidFill>
                  <a:srgbClr val="4D5156"/>
                </a:solidFill>
                <a:effectLst/>
                <a:latin typeface="Gotham" panose="02000504050000020004" pitchFamily="2" charset="0"/>
              </a:rPr>
              <a:t>onor</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after</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cardiac</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death</a:t>
            </a:r>
            <a:r>
              <a:rPr lang="fr-CH" sz="1800" b="0" i="1" dirty="0">
                <a:solidFill>
                  <a:srgbClr val="4D5156"/>
                </a:solidFill>
                <a:effectLst/>
                <a:latin typeface="Gotham" panose="02000504050000020004" pitchFamily="2" charset="0"/>
              </a:rPr>
              <a:t>;</a:t>
            </a:r>
            <a:r>
              <a:rPr lang="en-GB" sz="1800" b="0" i="1" baseline="0" dirty="0">
                <a:solidFill>
                  <a:srgbClr val="A5A5A5"/>
                </a:solidFill>
                <a:effectLst/>
                <a:latin typeface="Gotham" panose="02000504050000020004" pitchFamily="2" charset="0"/>
              </a:rPr>
              <a:t> </a:t>
            </a:r>
            <a:r>
              <a:rPr lang="fr-CH" sz="1800" b="0" i="1" dirty="0">
                <a:solidFill>
                  <a:srgbClr val="4D5156"/>
                </a:solidFill>
                <a:effectLst/>
                <a:latin typeface="Gotham" panose="02000504050000020004" pitchFamily="2" charset="0"/>
              </a:rPr>
              <a:t>DN, diffuse </a:t>
            </a:r>
            <a:r>
              <a:rPr lang="fr-CH" sz="1800" b="0" i="1" dirty="0" err="1">
                <a:solidFill>
                  <a:srgbClr val="4D5156"/>
                </a:solidFill>
                <a:effectLst/>
                <a:latin typeface="Gotham" panose="02000504050000020004" pitchFamily="2" charset="0"/>
              </a:rPr>
              <a:t>necrosis</a:t>
            </a:r>
            <a:r>
              <a:rPr lang="fr-CH" sz="1800" b="0" i="1" dirty="0">
                <a:solidFill>
                  <a:srgbClr val="4D5156"/>
                </a:solidFill>
                <a:effectLst/>
                <a:latin typeface="Gotham" panose="02000504050000020004" pitchFamily="2" charset="0"/>
              </a:rPr>
              <a:t>; </a:t>
            </a:r>
            <a:r>
              <a:rPr lang="en-GB" sz="1800" b="0" i="1" dirty="0">
                <a:latin typeface="Gotham" panose="02000504050000020004" pitchFamily="2" charset="0"/>
              </a:rPr>
              <a:t>IC, </a:t>
            </a:r>
            <a:r>
              <a:rPr lang="en-GB" sz="1800" b="0" i="1" dirty="0">
                <a:solidFill>
                  <a:srgbClr val="A5A5A5"/>
                </a:solidFill>
                <a:latin typeface="Gotham" panose="02000504050000020004" pitchFamily="2" charset="0"/>
              </a:rPr>
              <a:t>ischemic cholangiopathy; LT, liver transplantation; MF, </a:t>
            </a:r>
            <a:r>
              <a:rPr lang="en-US" sz="1800" i="1" dirty="0">
                <a:effectLst/>
                <a:latin typeface="Gotham" panose="02000504050000020004" pitchFamily="2" charset="0"/>
                <a:ea typeface="Calibri" panose="020F0502020204030204" pitchFamily="34" charset="0"/>
              </a:rPr>
              <a:t>minor form;</a:t>
            </a:r>
            <a:r>
              <a:rPr lang="en-US" sz="1800" i="1" baseline="0" dirty="0">
                <a:effectLst/>
                <a:latin typeface="Gotham" panose="02000504050000020004" pitchFamily="2" charset="0"/>
                <a:ea typeface="Calibri" panose="020F0502020204030204" pitchFamily="34" charset="0"/>
              </a:rPr>
              <a:t> </a:t>
            </a:r>
            <a:r>
              <a:rPr lang="en-GB" sz="1800" b="0" i="1" dirty="0">
                <a:solidFill>
                  <a:srgbClr val="A5A5A5"/>
                </a:solidFill>
                <a:latin typeface="Gotham" panose="02000504050000020004" pitchFamily="2" charset="0"/>
              </a:rPr>
              <a:t>MP, </a:t>
            </a:r>
            <a:r>
              <a:rPr lang="en-US" sz="1800" i="1" dirty="0">
                <a:effectLst/>
                <a:latin typeface="Gotham" panose="02000504050000020004" pitchFamily="2" charset="0"/>
                <a:ea typeface="Calibri" panose="020F0502020204030204" pitchFamily="34" charset="0"/>
              </a:rPr>
              <a:t>multifocal progressive; </a:t>
            </a:r>
            <a:r>
              <a:rPr lang="en-GB" sz="1800" i="1" dirty="0">
                <a:solidFill>
                  <a:srgbClr val="A5A5A5"/>
                </a:solidFill>
                <a:latin typeface="Gotham" panose="02000504050000020004" pitchFamily="2" charset="0"/>
              </a:rPr>
              <a:t>MRCP, </a:t>
            </a:r>
            <a:r>
              <a:rPr lang="fr-CH" sz="1800" b="0" i="1" dirty="0" err="1">
                <a:solidFill>
                  <a:srgbClr val="5F6368"/>
                </a:solidFill>
                <a:effectLst/>
                <a:latin typeface="Gotham" panose="02000504050000020004" pitchFamily="2" charset="0"/>
              </a:rPr>
              <a:t>magnetic</a:t>
            </a:r>
            <a:r>
              <a:rPr lang="fr-CH" sz="1800" b="0" i="1" dirty="0">
                <a:solidFill>
                  <a:srgbClr val="5F6368"/>
                </a:solidFill>
                <a:effectLst/>
                <a:latin typeface="Gotham" panose="02000504050000020004" pitchFamily="2" charset="0"/>
              </a:rPr>
              <a:t> </a:t>
            </a:r>
            <a:r>
              <a:rPr lang="fr-CH" sz="1800" b="0" i="1" dirty="0" err="1">
                <a:solidFill>
                  <a:srgbClr val="5F6368"/>
                </a:solidFill>
                <a:effectLst/>
                <a:latin typeface="Gotham" panose="02000504050000020004" pitchFamily="2" charset="0"/>
              </a:rPr>
              <a:t>resonance</a:t>
            </a:r>
            <a:r>
              <a:rPr lang="fr-CH" sz="1800" b="0" i="1" dirty="0">
                <a:solidFill>
                  <a:srgbClr val="5F6368"/>
                </a:solidFill>
                <a:effectLst/>
                <a:latin typeface="Gotham" panose="02000504050000020004" pitchFamily="2" charset="0"/>
              </a:rPr>
              <a:t> </a:t>
            </a:r>
            <a:r>
              <a:rPr lang="fr-CH" sz="1800" b="0" i="1" dirty="0" err="1">
                <a:solidFill>
                  <a:srgbClr val="5F6368"/>
                </a:solidFill>
                <a:effectLst/>
                <a:latin typeface="Gotham" panose="02000504050000020004" pitchFamily="2" charset="0"/>
              </a:rPr>
              <a:t>cholangiopancreatography</a:t>
            </a:r>
            <a:r>
              <a:rPr lang="fr-CH" sz="1800" b="0" i="1" dirty="0">
                <a:solidFill>
                  <a:srgbClr val="4D5156"/>
                </a:solidFill>
                <a:effectLst/>
                <a:latin typeface="Gotham" panose="02000504050000020004" pitchFamily="2" charset="0"/>
              </a:rPr>
              <a:t>.</a:t>
            </a:r>
            <a:endParaRPr lang="en-GB" sz="1800" b="0" i="1" dirty="0">
              <a:latin typeface="Gotham" panose="02000504050000020004" pitchFamily="2" charset="0"/>
            </a:endParaRPr>
          </a:p>
          <a:p>
            <a:endParaRPr lang="en-GB" sz="1800" b="0" i="1" dirty="0">
              <a:latin typeface="Gotham" panose="02000504050000020004" pitchFamily="2" charset="0"/>
            </a:endParaRPr>
          </a:p>
          <a:p>
            <a:pPr algn="just"/>
            <a:r>
              <a:rPr lang="en-US" sz="2800" b="1" dirty="0">
                <a:effectLst/>
                <a:latin typeface="Gotham" panose="02000504050000020004" pitchFamily="2" charset="0"/>
                <a:ea typeface="Times New Roman" panose="02020603050405020304" pitchFamily="18" charset="0"/>
              </a:rPr>
              <a:t>BOS12_8</a:t>
            </a:r>
            <a:endParaRPr lang="en-CH" sz="2800" dirty="0">
              <a:effectLst/>
              <a:latin typeface="Gotham" panose="02000504050000020004" pitchFamily="2" charset="0"/>
              <a:ea typeface="Times New Roman" panose="02020603050405020304" pitchFamily="18" charset="0"/>
            </a:endParaRPr>
          </a:p>
          <a:p>
            <a:pPr algn="just"/>
            <a:r>
              <a:rPr lang="en-US" sz="2800" b="1" dirty="0">
                <a:effectLst/>
                <a:latin typeface="Gotham" panose="02000504050000020004" pitchFamily="2" charset="0"/>
                <a:ea typeface="Times New Roman" panose="02020603050405020304" pitchFamily="18" charset="0"/>
              </a:rPr>
              <a:t>RADIOLOGICAL CLASSIFICATION OF ISCHEMIC CHOLANGIOPATHY AFTER DECEASED-DONOR LIVER TRANSPLANTATION </a:t>
            </a:r>
            <a:endParaRPr lang="en-CH" sz="2800" dirty="0">
              <a:effectLst/>
              <a:latin typeface="Gotham" panose="02000504050000020004" pitchFamily="2" charset="0"/>
              <a:ea typeface="Times New Roman" panose="02020603050405020304" pitchFamily="18" charset="0"/>
            </a:endParaRPr>
          </a:p>
          <a:p>
            <a:pPr algn="just"/>
            <a:r>
              <a:rPr lang="en-US" sz="2800" b="1" dirty="0">
                <a:effectLst/>
                <a:latin typeface="Gotham" panose="02000504050000020004" pitchFamily="2" charset="0"/>
                <a:ea typeface="Times New Roman" panose="02020603050405020304" pitchFamily="18" charset="0"/>
              </a:rPr>
              <a:t> </a:t>
            </a:r>
            <a:endParaRPr lang="en-CH" sz="2800" dirty="0">
              <a:effectLst/>
              <a:latin typeface="Gotham" panose="02000504050000020004" pitchFamily="2" charset="0"/>
              <a:ea typeface="Times New Roman" panose="02020603050405020304" pitchFamily="18" charset="0"/>
            </a:endParaRPr>
          </a:p>
          <a:p>
            <a:pPr algn="just"/>
            <a:r>
              <a:rPr lang="en-US" sz="2800" b="1" dirty="0">
                <a:effectLst/>
                <a:latin typeface="Gotham" panose="02000504050000020004" pitchFamily="2" charset="0"/>
                <a:ea typeface="Times New Roman" panose="02020603050405020304" pitchFamily="18" charset="0"/>
              </a:rPr>
              <a:t>Midas van den Tweel*</a:t>
            </a:r>
            <a:r>
              <a:rPr lang="en-US" sz="2800" b="1" baseline="30000" dirty="0">
                <a:effectLst/>
                <a:latin typeface="Gotham" panose="02000504050000020004" pitchFamily="2" charset="0"/>
                <a:ea typeface="Times New Roman" panose="02020603050405020304" pitchFamily="18" charset="0"/>
              </a:rPr>
              <a:t>1</a:t>
            </a:r>
            <a:r>
              <a:rPr lang="de-DE" sz="2800" b="1" dirty="0">
                <a:effectLst/>
                <a:latin typeface="Gotham" panose="02000504050000020004" pitchFamily="2" charset="0"/>
                <a:ea typeface="Arial" panose="020B0604020202020204" pitchFamily="34" charset="0"/>
              </a:rPr>
              <a:t>, </a:t>
            </a:r>
            <a:r>
              <a:rPr lang="en-US" sz="2800" b="1" dirty="0">
                <a:effectLst/>
                <a:latin typeface="Gotham" panose="02000504050000020004" pitchFamily="2" charset="0"/>
                <a:ea typeface="Times New Roman" panose="02020603050405020304" pitchFamily="18" charset="0"/>
              </a:rPr>
              <a:t>Francois Willemssen</a:t>
            </a:r>
            <a:r>
              <a:rPr lang="en-US" sz="2800" b="1" baseline="30000" dirty="0">
                <a:effectLst/>
                <a:latin typeface="Gotham" panose="02000504050000020004" pitchFamily="2" charset="0"/>
                <a:ea typeface="Times New Roman" panose="02020603050405020304" pitchFamily="18" charset="0"/>
              </a:rPr>
              <a:t>2</a:t>
            </a:r>
            <a:r>
              <a:rPr lang="de-DE" sz="2800" b="1" dirty="0">
                <a:effectLst/>
                <a:latin typeface="Gotham" panose="02000504050000020004" pitchFamily="2" charset="0"/>
                <a:ea typeface="Arial" panose="020B0604020202020204" pitchFamily="34" charset="0"/>
              </a:rPr>
              <a:t>, </a:t>
            </a:r>
            <a:r>
              <a:rPr lang="en-US" sz="2800" b="1" dirty="0">
                <a:effectLst/>
                <a:latin typeface="Gotham" panose="02000504050000020004" pitchFamily="2" charset="0"/>
                <a:ea typeface="Times New Roman" panose="02020603050405020304" pitchFamily="18" charset="0"/>
              </a:rPr>
              <a:t>Sarwa Darwish Murad</a:t>
            </a:r>
            <a:r>
              <a:rPr lang="en-US" sz="2800" b="1" baseline="30000" dirty="0">
                <a:effectLst/>
                <a:latin typeface="Gotham" panose="02000504050000020004" pitchFamily="2" charset="0"/>
                <a:ea typeface="Times New Roman" panose="02020603050405020304" pitchFamily="18" charset="0"/>
              </a:rPr>
              <a:t>1</a:t>
            </a:r>
            <a:r>
              <a:rPr lang="de-DE" sz="2800" b="1" dirty="0">
                <a:effectLst/>
                <a:latin typeface="Gotham" panose="02000504050000020004" pitchFamily="2" charset="0"/>
                <a:ea typeface="Arial" panose="020B0604020202020204" pitchFamily="34" charset="0"/>
              </a:rPr>
              <a:t>, </a:t>
            </a:r>
            <a:r>
              <a:rPr lang="en-US" sz="2800" b="1" dirty="0">
                <a:effectLst/>
                <a:latin typeface="Gotham" panose="02000504050000020004" pitchFamily="2" charset="0"/>
                <a:ea typeface="Times New Roman" panose="02020603050405020304" pitchFamily="18" charset="0"/>
              </a:rPr>
              <a:t>Femke de Goeij</a:t>
            </a:r>
            <a:r>
              <a:rPr lang="en-US" sz="2800" b="1" baseline="30000" dirty="0">
                <a:effectLst/>
                <a:latin typeface="Gotham" panose="02000504050000020004" pitchFamily="2" charset="0"/>
                <a:ea typeface="Times New Roman" panose="02020603050405020304" pitchFamily="18" charset="0"/>
              </a:rPr>
              <a:t>3</a:t>
            </a:r>
            <a:r>
              <a:rPr lang="de-DE" sz="2800" b="1" dirty="0">
                <a:effectLst/>
                <a:latin typeface="Gotham" panose="02000504050000020004" pitchFamily="2" charset="0"/>
                <a:ea typeface="Arial" panose="020B0604020202020204" pitchFamily="34" charset="0"/>
              </a:rPr>
              <a:t>, </a:t>
            </a:r>
            <a:r>
              <a:rPr lang="en-US" sz="2800" b="1" dirty="0">
                <a:effectLst/>
                <a:latin typeface="Gotham" panose="02000504050000020004" pitchFamily="2" charset="0"/>
                <a:ea typeface="Times New Roman" panose="02020603050405020304" pitchFamily="18" charset="0"/>
              </a:rPr>
              <a:t>Jeroen de Jonge</a:t>
            </a:r>
            <a:r>
              <a:rPr lang="en-US" sz="2800" b="1" baseline="30000" dirty="0">
                <a:effectLst/>
                <a:latin typeface="Gotham" panose="02000504050000020004" pitchFamily="2" charset="0"/>
                <a:ea typeface="Times New Roman" panose="02020603050405020304" pitchFamily="18" charset="0"/>
              </a:rPr>
              <a:t>3</a:t>
            </a:r>
            <a:r>
              <a:rPr lang="de-DE" sz="2800" b="1" dirty="0">
                <a:effectLst/>
                <a:latin typeface="Gotham" panose="02000504050000020004" pitchFamily="2" charset="0"/>
                <a:ea typeface="Arial" panose="020B0604020202020204" pitchFamily="34" charset="0"/>
              </a:rPr>
              <a:t>, </a:t>
            </a:r>
            <a:r>
              <a:rPr lang="en-US" sz="2800" b="1" dirty="0" err="1">
                <a:effectLst/>
                <a:latin typeface="Gotham" panose="02000504050000020004" pitchFamily="2" charset="0"/>
                <a:ea typeface="Times New Roman" panose="02020603050405020304" pitchFamily="18" charset="0"/>
              </a:rPr>
              <a:t>Wojciech</a:t>
            </a:r>
            <a:r>
              <a:rPr lang="en-US" sz="2800" b="1" dirty="0">
                <a:effectLst/>
                <a:latin typeface="Gotham" panose="02000504050000020004" pitchFamily="2" charset="0"/>
                <a:ea typeface="Times New Roman" panose="02020603050405020304" pitchFamily="18" charset="0"/>
              </a:rPr>
              <a:t> Polak</a:t>
            </a:r>
            <a:r>
              <a:rPr lang="en-US" sz="2800" b="1" baseline="30000" dirty="0">
                <a:effectLst/>
                <a:latin typeface="Gotham" panose="02000504050000020004" pitchFamily="2" charset="0"/>
                <a:ea typeface="Times New Roman" panose="02020603050405020304" pitchFamily="18" charset="0"/>
              </a:rPr>
              <a:t>3</a:t>
            </a:r>
            <a:r>
              <a:rPr lang="de-DE" sz="2800" b="1" dirty="0">
                <a:effectLst/>
                <a:latin typeface="Gotham" panose="02000504050000020004" pitchFamily="2" charset="0"/>
                <a:ea typeface="Arial" panose="020B0604020202020204" pitchFamily="34" charset="0"/>
              </a:rPr>
              <a:t>, </a:t>
            </a:r>
            <a:r>
              <a:rPr lang="en-US" sz="2800" b="1" dirty="0">
                <a:effectLst/>
                <a:latin typeface="Gotham" panose="02000504050000020004" pitchFamily="2" charset="0"/>
                <a:ea typeface="Times New Roman" panose="02020603050405020304" pitchFamily="18" charset="0"/>
              </a:rPr>
              <a:t>Caroline den Hoed</a:t>
            </a:r>
            <a:r>
              <a:rPr lang="en-US" sz="2800" b="1" baseline="30000" dirty="0">
                <a:effectLst/>
                <a:latin typeface="Gotham" panose="02000504050000020004" pitchFamily="2" charset="0"/>
                <a:ea typeface="Times New Roman" panose="02020603050405020304" pitchFamily="18" charset="0"/>
              </a:rPr>
              <a:t>1</a:t>
            </a:r>
            <a:endParaRPr lang="en-CH" sz="2800" dirty="0">
              <a:effectLst/>
              <a:latin typeface="Gotham" panose="02000504050000020004" pitchFamily="2" charset="0"/>
              <a:ea typeface="Times New Roman" panose="02020603050405020304" pitchFamily="18" charset="0"/>
            </a:endParaRPr>
          </a:p>
          <a:p>
            <a:pPr algn="just"/>
            <a:r>
              <a:rPr lang="en-US" sz="2800" i="1" baseline="30000" dirty="0">
                <a:effectLst/>
                <a:latin typeface="Gotham" panose="02000504050000020004" pitchFamily="2" charset="0"/>
                <a:ea typeface="Times New Roman" panose="02020603050405020304" pitchFamily="18" charset="0"/>
              </a:rPr>
              <a:t>1</a:t>
            </a:r>
            <a:r>
              <a:rPr lang="en-US" sz="2800" i="1" dirty="0">
                <a:effectLst/>
                <a:latin typeface="Gotham" panose="02000504050000020004" pitchFamily="2" charset="0"/>
                <a:ea typeface="Times New Roman" panose="02020603050405020304" pitchFamily="18" charset="0"/>
              </a:rPr>
              <a:t>Erasmus University Medical Center, Erasmus MC Transplant Institute, Department of Gastroenterology and Hepatology, Rotterdam, Netherlands</a:t>
            </a:r>
            <a:r>
              <a:rPr lang="de-DE" sz="2800" dirty="0">
                <a:effectLst/>
                <a:latin typeface="Gotham" panose="02000504050000020004" pitchFamily="2" charset="0"/>
                <a:ea typeface="Arial" panose="020B0604020202020204" pitchFamily="34" charset="0"/>
              </a:rPr>
              <a:t>, </a:t>
            </a:r>
            <a:r>
              <a:rPr lang="en-US" sz="2800" i="1" baseline="30000" dirty="0">
                <a:effectLst/>
                <a:latin typeface="Gotham" panose="02000504050000020004" pitchFamily="2" charset="0"/>
                <a:ea typeface="Times New Roman" panose="02020603050405020304" pitchFamily="18" charset="0"/>
              </a:rPr>
              <a:t>2</a:t>
            </a:r>
            <a:r>
              <a:rPr lang="en-US" sz="2800" i="1" dirty="0">
                <a:effectLst/>
                <a:latin typeface="Gotham" panose="02000504050000020004" pitchFamily="2" charset="0"/>
                <a:ea typeface="Times New Roman" panose="02020603050405020304" pitchFamily="18" charset="0"/>
              </a:rPr>
              <a:t>Erasmus University Medical Center, Department of Radiology and Nuclear Medicine, Rotterdam, Netherlands</a:t>
            </a:r>
            <a:r>
              <a:rPr lang="de-DE" sz="2800" dirty="0">
                <a:effectLst/>
                <a:latin typeface="Gotham" panose="02000504050000020004" pitchFamily="2" charset="0"/>
                <a:ea typeface="Arial" panose="020B0604020202020204" pitchFamily="34" charset="0"/>
              </a:rPr>
              <a:t>, </a:t>
            </a:r>
            <a:r>
              <a:rPr lang="en-US" sz="2800" i="1" baseline="30000" dirty="0">
                <a:effectLst/>
                <a:latin typeface="Gotham" panose="02000504050000020004" pitchFamily="2" charset="0"/>
                <a:ea typeface="Times New Roman" panose="02020603050405020304" pitchFamily="18" charset="0"/>
              </a:rPr>
              <a:t>3</a:t>
            </a:r>
            <a:r>
              <a:rPr lang="en-US" sz="2800" i="1" dirty="0">
                <a:effectLst/>
                <a:latin typeface="Gotham" panose="02000504050000020004" pitchFamily="2" charset="0"/>
                <a:ea typeface="Times New Roman" panose="02020603050405020304" pitchFamily="18" charset="0"/>
              </a:rPr>
              <a:t>Erasmus University Medical Center, Erasmus MC Transplant Institute, Department of Surgery, Division of HPB and Transplant Surgery, Rotterdam, Netherlands</a:t>
            </a:r>
            <a:endParaRPr lang="en-CH" sz="2800" dirty="0">
              <a:effectLst/>
              <a:latin typeface="Gotham" panose="02000504050000020004" pitchFamily="2" charset="0"/>
              <a:ea typeface="Times New Roman" panose="02020603050405020304" pitchFamily="18" charset="0"/>
            </a:endParaRPr>
          </a:p>
          <a:p>
            <a:pPr algn="just"/>
            <a:r>
              <a:rPr lang="en-US" sz="2800" b="1" dirty="0">
                <a:effectLst/>
                <a:latin typeface="Gotham" panose="02000504050000020004" pitchFamily="2" charset="0"/>
                <a:ea typeface="Times New Roman" panose="02020603050405020304" pitchFamily="18" charset="0"/>
              </a:rPr>
              <a:t> </a:t>
            </a:r>
            <a:endParaRPr lang="en-CH" sz="2800" dirty="0">
              <a:effectLst/>
              <a:latin typeface="Gotham" panose="02000504050000020004" pitchFamily="2" charset="0"/>
              <a:ea typeface="Times New Roman" panose="02020603050405020304" pitchFamily="18" charset="0"/>
            </a:endParaRPr>
          </a:p>
          <a:p>
            <a:pPr algn="just"/>
            <a:r>
              <a:rPr lang="en-GB" sz="2800" b="1" dirty="0">
                <a:solidFill>
                  <a:srgbClr val="000000"/>
                </a:solidFill>
                <a:effectLst/>
                <a:latin typeface="Gotham" panose="02000504050000020004" pitchFamily="2" charset="0"/>
                <a:ea typeface="Calibri" panose="020F0502020204030204" pitchFamily="34" charset="0"/>
              </a:rPr>
              <a:t>Background</a:t>
            </a:r>
            <a:r>
              <a:rPr lang="en-GB" sz="2800" dirty="0">
                <a:solidFill>
                  <a:srgbClr val="000000"/>
                </a:solidFill>
                <a:effectLst/>
                <a:latin typeface="Gotham" panose="02000504050000020004" pitchFamily="2" charset="0"/>
                <a:ea typeface="Calibri" panose="020F0502020204030204" pitchFamily="34" charset="0"/>
              </a:rPr>
              <a:t>: </a:t>
            </a:r>
            <a:r>
              <a:rPr lang="en-US" sz="2800" dirty="0">
                <a:effectLst/>
                <a:latin typeface="Gotham" panose="02000504050000020004" pitchFamily="2" charset="0"/>
                <a:ea typeface="Calibri" panose="020F0502020204030204" pitchFamily="34" charset="0"/>
              </a:rPr>
              <a:t>Ischemic cholangiopathy (IC) is a feared complication after liver transplantation (LT). There is growing evidence that, rather than being a single entity, IC represents a spectrum with distinct radiological patterns and clinical courses. This study aimed to investigate whether IC classified by these radiological patterns can predict the clinical outcomes, in both DCD and DBD-LT.</a:t>
            </a:r>
            <a:endParaRPr lang="en-CH" sz="2800" dirty="0">
              <a:effectLst/>
              <a:latin typeface="Gotham" panose="02000504050000020004" pitchFamily="2" charset="0"/>
              <a:ea typeface="Times New Roman" panose="02020603050405020304" pitchFamily="18" charset="0"/>
            </a:endParaRPr>
          </a:p>
          <a:p>
            <a:pPr algn="just"/>
            <a:r>
              <a:rPr lang="en-GB" sz="2800" b="1" dirty="0">
                <a:solidFill>
                  <a:srgbClr val="000000"/>
                </a:solidFill>
                <a:effectLst/>
                <a:latin typeface="Gotham" panose="02000504050000020004" pitchFamily="2" charset="0"/>
                <a:ea typeface="Calibri" panose="020F0502020204030204" pitchFamily="34" charset="0"/>
              </a:rPr>
              <a:t>Methods</a:t>
            </a:r>
            <a:r>
              <a:rPr lang="en-GB" sz="2800" dirty="0">
                <a:solidFill>
                  <a:srgbClr val="000000"/>
                </a:solidFill>
                <a:effectLst/>
                <a:latin typeface="Gotham" panose="02000504050000020004" pitchFamily="2" charset="0"/>
                <a:ea typeface="Calibri" panose="020F0502020204030204" pitchFamily="34" charset="0"/>
              </a:rPr>
              <a:t>: </a:t>
            </a:r>
            <a:r>
              <a:rPr lang="en-US" sz="2800" dirty="0">
                <a:effectLst/>
                <a:latin typeface="Gotham" panose="02000504050000020004" pitchFamily="2" charset="0"/>
                <a:ea typeface="Calibri" panose="020F0502020204030204" pitchFamily="34" charset="0"/>
              </a:rPr>
              <a:t>All adult patients with symptomatic IC after first-time deceased-donor LT between 2011 and 2020 were included. Symptomatic IC was defined as any narrowing of the donor bile ducts documented by MRCP, accompanied by clinical signs or laboratory findings suggestive of cholestasis, in the presence of a patent hepatic artery. An expert radiologist created 4 groups according to a recently described classification of IC after DCD-LT by Croome et al.: diffuse necrosis (DN), multifocal progressive (MP), confluence dominant (CD) and minor form (MF). Graft survival (primary outcome) was assessed by Kaplan-Meier analysis and compared between groups by the Log-rank test. Secondary outcomes were related to the clinical course of IC.</a:t>
            </a:r>
            <a:endParaRPr lang="en-CH" sz="2800" dirty="0">
              <a:effectLst/>
              <a:latin typeface="Gotham" panose="02000504050000020004" pitchFamily="2" charset="0"/>
              <a:ea typeface="Times New Roman" panose="02020603050405020304" pitchFamily="18" charset="0"/>
            </a:endParaRPr>
          </a:p>
          <a:p>
            <a:pPr algn="just"/>
            <a:r>
              <a:rPr lang="en-GB" sz="2800" b="1" dirty="0">
                <a:solidFill>
                  <a:srgbClr val="000000"/>
                </a:solidFill>
                <a:effectLst/>
                <a:latin typeface="Gotham" panose="02000504050000020004" pitchFamily="2" charset="0"/>
                <a:ea typeface="Calibri" panose="020F0502020204030204" pitchFamily="34" charset="0"/>
              </a:rPr>
              <a:t>Results: </a:t>
            </a:r>
            <a:r>
              <a:rPr lang="en-US" sz="2800" dirty="0">
                <a:effectLst/>
                <a:latin typeface="Gotham" panose="02000504050000020004" pitchFamily="2" charset="0"/>
                <a:ea typeface="Calibri" panose="020F0502020204030204" pitchFamily="34" charset="0"/>
              </a:rPr>
              <a:t>90 patients (16.8% of total LT) developed symptomatic IC (48 DCD [23.9% of total DCD] and 42 DBD patients [12.6% of total DBD]), of whom DN in 2, MP in 17, CD in 40 and MF in 31 patients. Due to the low number of DN, DN and MP patients were analyzed together (n=19). Graft survival was significantly different between DN/MP and CD patients (P=0.032, figure). Graft survival at 1 and 5 years was 94.7% and 59.8% for DN/MP; 94.9% and 82.3% for CD and 90.2% and 76.5% for MF patients. Graft survival was also significantly different per IC class in DCD (P=0.013) but not in DBD patients. In total, 17 patients (18.9%) were relisted and 12 (13.3%) were retransplanted (26.3% of DN/MP, 7.5% of CD and 12.9% of MF patients). After DCD-LT, MF patients had the shortest cumulative in-hospital length of stay and CD patients had the longest duration of stent therapy. After DBD-LT however, clinical courses of IC classes were less distinct.</a:t>
            </a:r>
            <a:endParaRPr lang="en-CH" sz="2800" dirty="0">
              <a:effectLst/>
              <a:latin typeface="Gotham" panose="02000504050000020004" pitchFamily="2" charset="0"/>
              <a:ea typeface="Times New Roman" panose="02020603050405020304" pitchFamily="18" charset="0"/>
            </a:endParaRPr>
          </a:p>
          <a:p>
            <a:pPr algn="just"/>
            <a:r>
              <a:rPr lang="en-GB" sz="2800" b="1" dirty="0">
                <a:solidFill>
                  <a:srgbClr val="000000"/>
                </a:solidFill>
                <a:effectLst/>
                <a:latin typeface="Gotham" panose="02000504050000020004" pitchFamily="2" charset="0"/>
                <a:ea typeface="Calibri" panose="020F0502020204030204" pitchFamily="34" charset="0"/>
              </a:rPr>
              <a:t>Conclusions</a:t>
            </a:r>
            <a:r>
              <a:rPr lang="en-GB" sz="2800" dirty="0">
                <a:solidFill>
                  <a:srgbClr val="000000"/>
                </a:solidFill>
                <a:effectLst/>
                <a:latin typeface="Gotham" panose="02000504050000020004" pitchFamily="2" charset="0"/>
                <a:ea typeface="Calibri" panose="020F0502020204030204" pitchFamily="34" charset="0"/>
              </a:rPr>
              <a:t>: </a:t>
            </a:r>
            <a:r>
              <a:rPr lang="en-US" sz="2800" dirty="0">
                <a:effectLst/>
                <a:latin typeface="Gotham" panose="02000504050000020004" pitchFamily="2" charset="0"/>
                <a:ea typeface="Calibri" panose="020F0502020204030204" pitchFamily="34" charset="0"/>
              </a:rPr>
              <a:t>IC after DCD-LT can be classified into subtypes with distinct clinical outcomes. Severity and location of IC after DCD-LT are indicative of the risk of graft loss and the need for hospitalization and stent therapy. However in DBD patients, this classification does not have prognostic value.</a:t>
            </a:r>
            <a:endParaRPr lang="en-CH" sz="2800" dirty="0">
              <a:effectLst/>
              <a:latin typeface="Gotham" panose="02000504050000020004" pitchFamily="2" charset="0"/>
              <a:ea typeface="Times New Roman" panose="02020603050405020304" pitchFamily="18" charset="0"/>
            </a:endParaRPr>
          </a:p>
          <a:p>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986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3BB7-C3E7-4ED6-BD45-C5EE3A82A9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56C13B-CB60-4B1B-AD03-D5E42D5F7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099A6DB-1673-4DE3-A3E7-99C558904D27}"/>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98C4F28-45B1-4C83-A426-630AE00E4506}"/>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7CBFB6"/>
                </a:solidFill>
                <a:latin typeface="Gotham Thin" pitchFamily="50" charset="0"/>
              </a:rPr>
              <a:t>Basic science</a:t>
            </a:r>
          </a:p>
        </p:txBody>
      </p:sp>
      <p:pic>
        <p:nvPicPr>
          <p:cNvPr id="10" name="Picture 9" descr="A white outline of a microscope&#10;&#10;Description automatically generated">
            <a:extLst>
              <a:ext uri="{FF2B5EF4-FFF2-40B4-BE49-F238E27FC236}">
                <a16:creationId xmlns:a16="http://schemas.microsoft.com/office/drawing/2014/main" id="{5AE3C1E1-ED78-413C-B2AB-F5F98BDC4878}"/>
              </a:ext>
            </a:extLst>
          </p:cNvPr>
          <p:cNvPicPr>
            <a:picLocks noChangeAspect="1"/>
          </p:cNvPicPr>
          <p:nvPr userDrawn="1"/>
        </p:nvPicPr>
        <p:blipFill>
          <a:blip r:embed="rId3">
            <a:duotone>
              <a:prstClr val="black"/>
              <a:srgbClr val="7CBFB6">
                <a:tint val="45000"/>
                <a:satMod val="400000"/>
              </a:srgbClr>
            </a:duotone>
            <a:extLst>
              <a:ext uri="{28A0092B-C50C-407E-A947-70E740481C1C}">
                <a14:useLocalDpi xmlns:a14="http://schemas.microsoft.com/office/drawing/2010/main" val="0"/>
              </a:ext>
            </a:extLst>
          </a:blip>
          <a:stretch>
            <a:fillRect/>
          </a:stretch>
        </p:blipFill>
        <p:spPr>
          <a:xfrm>
            <a:off x="6984090" y="3858403"/>
            <a:ext cx="1072898" cy="1072898"/>
          </a:xfrm>
          <a:prstGeom prst="rect">
            <a:avLst/>
          </a:prstGeom>
        </p:spPr>
      </p:pic>
      <p:pic>
        <p:nvPicPr>
          <p:cNvPr id="11" name="Picture 10" descr="A picture containing text, font, graphics, screenshot&#10;&#10;Description automatically generated">
            <a:extLst>
              <a:ext uri="{FF2B5EF4-FFF2-40B4-BE49-F238E27FC236}">
                <a16:creationId xmlns:a16="http://schemas.microsoft.com/office/drawing/2014/main" id="{41177C12-5706-4024-9E85-1CA6D5B8081E}"/>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296816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v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3736BA9-2FB1-4AC0-9670-0C61FB4F77E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A96164ED-8307-482A-B05B-7AF1699F200E}"/>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28236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v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sp>
        <p:nvSpPr>
          <p:cNvPr id="12" name="Title 1">
            <a:extLst>
              <a:ext uri="{FF2B5EF4-FFF2-40B4-BE49-F238E27FC236}">
                <a16:creationId xmlns:a16="http://schemas.microsoft.com/office/drawing/2014/main" id="{C60F1E21-9A2B-4F43-AE2F-6E2293BC598D}"/>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5001EDA5-53A1-4A6A-A719-FD3C1375A9F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63750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kidn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19F2105-9402-4D06-A7E9-30C3EF6B43E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3FD801D6-BC57-4E0A-BCA4-ED49C023A24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4345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idn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pink house with a white chimney&#10;&#10;Description automatically generated">
            <a:extLst>
              <a:ext uri="{FF2B5EF4-FFF2-40B4-BE49-F238E27FC236}">
                <a16:creationId xmlns:a16="http://schemas.microsoft.com/office/drawing/2014/main" id="{0E12C55E-A913-4516-BA73-7399F11840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
        <p:nvSpPr>
          <p:cNvPr id="11" name="Title 1">
            <a:extLst>
              <a:ext uri="{FF2B5EF4-FFF2-40B4-BE49-F238E27FC236}">
                <a16:creationId xmlns:a16="http://schemas.microsoft.com/office/drawing/2014/main" id="{D816A0C4-6DF7-4D85-9C29-303FD422D77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55E5582E-D5D6-4C7D-9C0A-CE224B7BCF51}"/>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10108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lu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DDF5284-CB3F-4DEF-8A8A-6E5DDCB6AF0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E3695BB0-50D5-4806-B039-5B6C4C2F841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553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u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house with a white roof&#10;&#10;Description automatically generated">
            <a:extLst>
              <a:ext uri="{FF2B5EF4-FFF2-40B4-BE49-F238E27FC236}">
                <a16:creationId xmlns:a16="http://schemas.microsoft.com/office/drawing/2014/main" id="{2A4C5F49-4177-4CB1-93C9-34F5BCC3F1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5507F121-561B-41F5-A3DC-AB6EA5E5AF7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D87E03EE-5868-40E7-9A0B-B85213272FBB}"/>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36261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363795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9753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365416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88666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2E0D9E-E3B7-4CD0-992E-3E247BEA6EFA}"/>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DA20C03-BDC6-448E-92C9-40E64CAC8234}"/>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46465"/>
                </a:solidFill>
                <a:latin typeface="Gotham Thin" pitchFamily="50" charset="0"/>
              </a:rPr>
              <a:t>Heart</a:t>
            </a:r>
          </a:p>
        </p:txBody>
      </p:sp>
      <p:pic>
        <p:nvPicPr>
          <p:cNvPr id="14" name="Picture 13" descr="A white outline of a heart&#10;&#10;Description automatically generated with medium confidence">
            <a:extLst>
              <a:ext uri="{FF2B5EF4-FFF2-40B4-BE49-F238E27FC236}">
                <a16:creationId xmlns:a16="http://schemas.microsoft.com/office/drawing/2014/main" id="{A0A76DC3-3B13-4F7E-90B1-B7D30C1FDB3D}"/>
              </a:ext>
            </a:extLst>
          </p:cNvPr>
          <p:cNvPicPr>
            <a:picLocks noChangeAspect="1"/>
          </p:cNvPicPr>
          <p:nvPr userDrawn="1"/>
        </p:nvPicPr>
        <p:blipFill>
          <a:blip r:embed="rId3">
            <a:duotone>
              <a:prstClr val="black"/>
              <a:srgbClr val="F46465">
                <a:tint val="45000"/>
                <a:satMod val="400000"/>
              </a:srgbClr>
            </a:duotone>
            <a:extLst>
              <a:ext uri="{28A0092B-C50C-407E-A947-70E740481C1C}">
                <a14:useLocalDpi xmlns:a14="http://schemas.microsoft.com/office/drawing/2010/main" val="0"/>
              </a:ext>
            </a:extLst>
          </a:blip>
          <a:stretch>
            <a:fillRect/>
          </a:stretch>
        </p:blipFill>
        <p:spPr>
          <a:xfrm>
            <a:off x="3935742" y="3864135"/>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9A12096E-FD1D-4CD8-836F-33F76D3FD001}"/>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3151187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FB4D-5C03-4A9E-868A-91330B115E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619B2A-A6FF-41AB-9137-1A85C3614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4F7A5F-2130-4F4D-9311-EEDF990DB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763D7-6213-4AEA-BF3B-F1D108B77559}"/>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16773784-7C0A-4D28-9D32-2D6E05FDE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4DE4F-9BF5-4E31-BFF4-DDCD16342B90}"/>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157206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A3BC-90A3-4117-83A2-02AD9FD0B6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508767-5B4E-4793-9CC3-0A79DFABF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94F1B-3C93-424B-81BB-D8F68718C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88F068-954E-46AB-9EDE-22263481D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E70BA-4E7E-4C6E-93B2-8DFB53F47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092703-F44A-4B3A-B9EC-AEABFE6FA8FD}"/>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8" name="Footer Placeholder 7">
            <a:extLst>
              <a:ext uri="{FF2B5EF4-FFF2-40B4-BE49-F238E27FC236}">
                <a16:creationId xmlns:a16="http://schemas.microsoft.com/office/drawing/2014/main" id="{B6547830-EE59-4D12-8E55-3FB0AC5808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D5595B-47B1-400C-94ED-2E886D764057}"/>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737752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5092-D826-4E9B-9D10-EAFBA2196C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A4994D-590D-456D-9F0F-4C1E3C4B9CCA}"/>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4" name="Footer Placeholder 3">
            <a:extLst>
              <a:ext uri="{FF2B5EF4-FFF2-40B4-BE49-F238E27FC236}">
                <a16:creationId xmlns:a16="http://schemas.microsoft.com/office/drawing/2014/main" id="{723E3B7D-120D-4100-A1D3-C2AC35648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4D6709-74D3-4C28-AFCD-71EDBFA4CA05}"/>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98562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42451-E97A-45E3-BEFD-246C61B26E6D}"/>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3" name="Footer Placeholder 2">
            <a:extLst>
              <a:ext uri="{FF2B5EF4-FFF2-40B4-BE49-F238E27FC236}">
                <a16:creationId xmlns:a16="http://schemas.microsoft.com/office/drawing/2014/main" id="{E8B162DA-F99E-486B-B73B-40087E792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BB6B68-677D-4BF3-A2D7-E958DEF94C1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403801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6B12-A27E-4539-8D26-45FA65103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2AF748-76EB-487F-B705-5853F0564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E491C5-7CCA-4081-B2DF-76FF273BF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E6AAD-11C2-4588-97F0-91BC49E250E3}"/>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90BB62A5-8136-4F3F-8266-54A5593E58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01D98-BD63-41A8-816D-E9BDF84CCADC}"/>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4242838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8DA-6897-497A-BC61-A516DEA2E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045AD9-8B5C-47A1-A4E3-5303389F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F09084-9735-4655-9786-B7D2B5F47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6A806-F98F-4010-93E1-4EBD47E6D9B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BC31E6E9-AC94-496B-8C1D-5ACED87439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AC05F-E555-451E-A607-416502C3E06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79173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9232-D9DB-46F8-80A4-C8FF342062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3E52C6-96BD-49FF-844D-5700EC051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83D56-9B77-4BC8-8EB4-404460C7B74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9C86E194-7287-489F-8258-E43D48D87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0CA09-D483-43EA-B614-7FABD3663A05}"/>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180302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AB86-2865-4D99-9E74-941929C8E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0BF1F5-A04A-4B07-8B4C-6BE7E2200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DBDBF-1166-435F-9C5D-0F3026A39BC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165E930E-EE06-4CE2-B0FE-12098B14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D2B7A-ECFF-45C5-A568-442FCEE72FF6}"/>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44568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i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F131EB-E193-4CD8-B091-A38E0E272942}"/>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818EF14-A79E-4F1F-9823-62C640A49EC7}"/>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Arial" panose="020B0604020202020204" pitchFamily="34" charset="0"/>
                <a:cs typeface="Arial" panose="020B0604020202020204" pitchFamily="34" charset="0"/>
              </a:rPr>
              <a:t>Best of</a:t>
            </a:r>
          </a:p>
          <a:p>
            <a:r>
              <a:rPr lang="en-GB" sz="6000" b="1" dirty="0">
                <a:solidFill>
                  <a:schemeClr val="bg1"/>
                </a:solidFill>
                <a:latin typeface="Arial" panose="020B0604020202020204" pitchFamily="34" charset="0"/>
                <a:cs typeface="Arial" panose="020B0604020202020204" pitchFamily="34" charset="0"/>
              </a:rPr>
              <a:t>ESOT Congress 2023</a:t>
            </a:r>
          </a:p>
          <a:p>
            <a:r>
              <a:rPr lang="en-CH" altLang="en-CH" sz="6000" dirty="0">
                <a:solidFill>
                  <a:srgbClr val="BC5441"/>
                </a:solidFill>
                <a:latin typeface="Arial" panose="020B0604020202020204" pitchFamily="34" charset="0"/>
                <a:cs typeface="Arial" panose="020B0604020202020204" pitchFamily="34" charset="0"/>
              </a:rPr>
              <a:t>Liver &amp; Pancreas/Islet</a:t>
            </a:r>
            <a:endParaRPr lang="en-GB" sz="6000" dirty="0">
              <a:solidFill>
                <a:srgbClr val="BC5441"/>
              </a:solidFill>
              <a:latin typeface="Arial" panose="020B0604020202020204" pitchFamily="34" charset="0"/>
              <a:cs typeface="Arial" panose="020B0604020202020204" pitchFamily="34" charset="0"/>
            </a:endParaRPr>
          </a:p>
        </p:txBody>
      </p:sp>
      <p:pic>
        <p:nvPicPr>
          <p:cNvPr id="13" name="Picture 12" descr="A picture containing text, font, graphics, screenshot&#10;&#10;Description automatically generated">
            <a:extLst>
              <a:ext uri="{FF2B5EF4-FFF2-40B4-BE49-F238E27FC236}">
                <a16:creationId xmlns:a16="http://schemas.microsoft.com/office/drawing/2014/main" id="{A7F6FBCB-C529-4FDF-80F0-4BD8350ADC2B}"/>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pic>
        <p:nvPicPr>
          <p:cNvPr id="14" name="Picture 13" descr="A white line drawing of a ball and liver&#10;&#10;Description automatically generated with low confidence">
            <a:extLst>
              <a:ext uri="{FF2B5EF4-FFF2-40B4-BE49-F238E27FC236}">
                <a16:creationId xmlns:a16="http://schemas.microsoft.com/office/drawing/2014/main" id="{6B22A520-0C51-4338-94C1-E46D785050F5}"/>
              </a:ext>
            </a:extLst>
          </p:cNvPr>
          <p:cNvPicPr>
            <a:picLocks noChangeAspect="1"/>
          </p:cNvPicPr>
          <p:nvPr userDrawn="1"/>
        </p:nvPicPr>
        <p:blipFill>
          <a:blip r:embed="rId5">
            <a:duotone>
              <a:prstClr val="black"/>
              <a:srgbClr val="BC5441">
                <a:tint val="45000"/>
                <a:satMod val="400000"/>
              </a:srgbClr>
            </a:duotone>
            <a:extLst>
              <a:ext uri="{28A0092B-C50C-407E-A947-70E740481C1C}">
                <a14:useLocalDpi xmlns:a14="http://schemas.microsoft.com/office/drawing/2010/main" val="0"/>
              </a:ext>
            </a:extLst>
          </a:blip>
          <a:stretch>
            <a:fillRect/>
          </a:stretch>
        </p:blipFill>
        <p:spPr>
          <a:xfrm>
            <a:off x="9763364" y="3701052"/>
            <a:ext cx="1424261" cy="1515702"/>
          </a:xfrm>
          <a:prstGeom prst="rect">
            <a:avLst/>
          </a:prstGeom>
        </p:spPr>
      </p:pic>
    </p:spTree>
    <p:custDataLst>
      <p:tags r:id="rId1"/>
    </p:custDataLst>
    <p:extLst>
      <p:ext uri="{BB962C8B-B14F-4D97-AF65-F5344CB8AC3E}">
        <p14:creationId xmlns:p14="http://schemas.microsoft.com/office/powerpoint/2010/main" val="26656837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kidn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E7DD9C-E4E5-4DD2-9D1F-309651C43E44}"/>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50240AC-EC41-4FB2-8B29-8C9B1BEFBA4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DA9ABD"/>
                </a:solidFill>
                <a:latin typeface="Gotham Thin" pitchFamily="50" charset="0"/>
              </a:rPr>
              <a:t>Kidney</a:t>
            </a:r>
          </a:p>
        </p:txBody>
      </p:sp>
      <p:pic>
        <p:nvPicPr>
          <p:cNvPr id="14" name="Picture 13" descr="A picture containing symbol, font, graphics, logo&#10;&#10;Description automatically generated">
            <a:extLst>
              <a:ext uri="{FF2B5EF4-FFF2-40B4-BE49-F238E27FC236}">
                <a16:creationId xmlns:a16="http://schemas.microsoft.com/office/drawing/2014/main" id="{E8756E5D-15AF-46E7-BCA5-569B826B3978}"/>
              </a:ext>
            </a:extLst>
          </p:cNvPr>
          <p:cNvPicPr>
            <a:picLocks noChangeAspect="1"/>
          </p:cNvPicPr>
          <p:nvPr userDrawn="1"/>
        </p:nvPicPr>
        <p:blipFill>
          <a:blip r:embed="rId3">
            <a:duotone>
              <a:prstClr val="black"/>
              <a:srgbClr val="DA9ABD">
                <a:tint val="45000"/>
                <a:satMod val="400000"/>
              </a:srgbClr>
            </a:duotone>
            <a:extLst>
              <a:ext uri="{28A0092B-C50C-407E-A947-70E740481C1C}">
                <a14:useLocalDpi xmlns:a14="http://schemas.microsoft.com/office/drawing/2010/main" val="0"/>
              </a:ext>
            </a:extLst>
          </a:blip>
          <a:stretch>
            <a:fillRect/>
          </a:stretch>
        </p:blipFill>
        <p:spPr>
          <a:xfrm>
            <a:off x="4375644" y="3858403"/>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B03FFABC-B19B-4758-8687-0B1082E14F3B}"/>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99827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idney lun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31CF4F-2E5F-47A8-8CED-0DEF383D46C9}"/>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0D92DA-F4B3-4E04-841D-FD095EE8D5F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DCE9C"/>
                </a:solidFill>
                <a:latin typeface="Gotham Thin" pitchFamily="50" charset="0"/>
              </a:rPr>
              <a:t>Lung</a:t>
            </a:r>
          </a:p>
        </p:txBody>
      </p:sp>
      <p:pic>
        <p:nvPicPr>
          <p:cNvPr id="14" name="Picture 13" descr="A white line drawing of lungs&#10;&#10;Description automatically generated with low confidence">
            <a:extLst>
              <a:ext uri="{FF2B5EF4-FFF2-40B4-BE49-F238E27FC236}">
                <a16:creationId xmlns:a16="http://schemas.microsoft.com/office/drawing/2014/main" id="{7F4C1019-4765-4214-B5D8-AB87AD20E579}"/>
              </a:ext>
            </a:extLst>
          </p:cNvPr>
          <p:cNvPicPr>
            <a:picLocks noChangeAspect="1"/>
          </p:cNvPicPr>
          <p:nvPr userDrawn="1"/>
        </p:nvPicPr>
        <p:blipFill>
          <a:blip r:embed="rId3">
            <a:duotone>
              <a:prstClr val="black"/>
              <a:srgbClr val="FDCE9C">
                <a:tint val="45000"/>
                <a:satMod val="400000"/>
              </a:srgbClr>
            </a:duotone>
            <a:extLst>
              <a:ext uri="{28A0092B-C50C-407E-A947-70E740481C1C}">
                <a14:useLocalDpi xmlns:a14="http://schemas.microsoft.com/office/drawing/2010/main" val="0"/>
              </a:ext>
            </a:extLst>
          </a:blip>
          <a:stretch>
            <a:fillRect/>
          </a:stretch>
        </p:blipFill>
        <p:spPr>
          <a:xfrm>
            <a:off x="3865505" y="3858403"/>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25110380-9993-46B1-AA47-FBB906825A1A}"/>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12216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bas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ED1E0CA-88AA-494B-937E-E9CA99CAE69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55BFA9E1-F324-4173-9401-B9726929B6FC}"/>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80761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9E90-4FD1-4544-964A-0EEDA7AE1A02}"/>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2" name="Picture 11" descr="A blue and white house&#10;&#10;Description automatically generated">
            <a:extLst>
              <a:ext uri="{FF2B5EF4-FFF2-40B4-BE49-F238E27FC236}">
                <a16:creationId xmlns:a16="http://schemas.microsoft.com/office/drawing/2014/main" id="{EDD65291-E15A-4DA8-AE45-8D4A7F5E69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6898" y="415994"/>
            <a:ext cx="431396" cy="431396"/>
          </a:xfrm>
          <a:prstGeom prst="rect">
            <a:avLst/>
          </a:prstGeom>
        </p:spPr>
      </p:pic>
      <p:sp>
        <p:nvSpPr>
          <p:cNvPr id="17" name="Text Placeholder 16">
            <a:extLst>
              <a:ext uri="{FF2B5EF4-FFF2-40B4-BE49-F238E27FC236}">
                <a16:creationId xmlns:a16="http://schemas.microsoft.com/office/drawing/2014/main" id="{E95F890B-BBB3-4954-A652-C931A810B8E5}"/>
              </a:ext>
            </a:extLst>
          </p:cNvPr>
          <p:cNvSpPr>
            <a:spLocks noGrp="1"/>
          </p:cNvSpPr>
          <p:nvPr>
            <p:ph type="body" sz="quarter" idx="12"/>
          </p:nvPr>
        </p:nvSpPr>
        <p:spPr>
          <a:xfrm>
            <a:off x="285750" y="6500651"/>
            <a:ext cx="7167563" cy="309591"/>
          </a:xfrm>
        </p:spPr>
        <p:txBody>
          <a:bodyPr>
            <a:normAutofit/>
          </a:bodyPr>
          <a:lstStyle>
            <a:lvl1pPr marL="0" indent="0" algn="l">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373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he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4EC9105-E72F-4A46-A910-B5B6CE27FCB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B6640D7A-B859-47DF-806F-8BBE922159A9}"/>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6412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he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red house with a white chimney&#10;&#10;Description automatically generated">
            <a:extLst>
              <a:ext uri="{FF2B5EF4-FFF2-40B4-BE49-F238E27FC236}">
                <a16:creationId xmlns:a16="http://schemas.microsoft.com/office/drawing/2014/main" id="{985C9867-CB86-4D65-B358-C74FC6EAE0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sp>
        <p:nvSpPr>
          <p:cNvPr id="11" name="Title 1">
            <a:extLst>
              <a:ext uri="{FF2B5EF4-FFF2-40B4-BE49-F238E27FC236}">
                <a16:creationId xmlns:a16="http://schemas.microsoft.com/office/drawing/2014/main" id="{2C12DF76-F1E4-40F6-8420-017D3582832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D1E4B0FE-623B-4A2A-9841-22D78B014AAA}"/>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768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A76BF-E18B-4166-99FF-3AAA12282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CA4EC0-601A-4F57-973F-197DB042F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B961F-5F34-4EBC-ABFD-BD892E325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35F14BE8-5CFA-43C9-B67B-08551CBD7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1D3A0D-4FBF-4B01-B2BC-38337BA92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4291-7C69-404B-816B-928B0CB91C7D}" type="slidenum">
              <a:rPr lang="en-GB" smtClean="0"/>
              <a:t>‹N›</a:t>
            </a:fld>
            <a:endParaRPr lang="en-GB"/>
          </a:p>
        </p:txBody>
      </p:sp>
    </p:spTree>
    <p:custDataLst>
      <p:tags r:id="rId29"/>
    </p:custDataLst>
    <p:extLst>
      <p:ext uri="{BB962C8B-B14F-4D97-AF65-F5344CB8AC3E}">
        <p14:creationId xmlns:p14="http://schemas.microsoft.com/office/powerpoint/2010/main" val="30669295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0" r:id="rId6"/>
    <p:sldLayoutId id="2147483650"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51" r:id="rId16"/>
    <p:sldLayoutId id="2147483661" r:id="rId17"/>
    <p:sldLayoutId id="2147483662" r:id="rId18"/>
    <p:sldLayoutId id="2147483663"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31.xml"/><Relationship Id="rId5" Type="http://schemas.openxmlformats.org/officeDocument/2006/relationships/image" Target="../media/image13.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6.t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3.xml"/><Relationship Id="rId5" Type="http://schemas.openxmlformats.org/officeDocument/2006/relationships/image" Target="../media/image13.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34.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5.xml"/><Relationship Id="rId5" Type="http://schemas.openxmlformats.org/officeDocument/2006/relationships/image" Target="../media/image13.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6.xml"/><Relationship Id="rId5" Type="http://schemas.openxmlformats.org/officeDocument/2006/relationships/image" Target="../media/image13.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13.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8.xml"/><Relationship Id="rId5" Type="http://schemas.openxmlformats.org/officeDocument/2006/relationships/image" Target="../media/image13.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40.xml"/><Relationship Id="rId5" Type="http://schemas.openxmlformats.org/officeDocument/2006/relationships/image" Target="../media/image13.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41.xml"/><Relationship Id="rId5" Type="http://schemas.openxmlformats.org/officeDocument/2006/relationships/image" Target="../media/image13.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42.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43.xml"/><Relationship Id="rId5" Type="http://schemas.openxmlformats.org/officeDocument/2006/relationships/image" Target="../media/image13.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44.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9.t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45.xml"/><Relationship Id="rId5" Type="http://schemas.openxmlformats.org/officeDocument/2006/relationships/image" Target="../media/image13.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46.xml"/><Relationship Id="rId5" Type="http://schemas.openxmlformats.org/officeDocument/2006/relationships/image" Target="../media/image13.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47.xml"/><Relationship Id="rId5" Type="http://schemas.openxmlformats.org/officeDocument/2006/relationships/image" Target="../media/image13.png"/><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48.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49.xml"/><Relationship Id="rId5" Type="http://schemas.openxmlformats.org/officeDocument/2006/relationships/image" Target="../media/image13.png"/><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50.xml"/><Relationship Id="rId5" Type="http://schemas.openxmlformats.org/officeDocument/2006/relationships/image" Target="../media/image13.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51.xml"/><Relationship Id="rId5" Type="http://schemas.openxmlformats.org/officeDocument/2006/relationships/image" Target="../media/image13.png"/><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52.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53.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54.xml"/><Relationship Id="rId5" Type="http://schemas.openxmlformats.org/officeDocument/2006/relationships/image" Target="../media/image13.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 Id="rId9" Type="http://schemas.openxmlformats.org/officeDocument/2006/relationships/slide" Target="slide18.xml"/></Relationships>
</file>

<file path=ppt/slides/_rels/slide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0.xml"/><Relationship Id="rId7" Type="http://schemas.openxmlformats.org/officeDocument/2006/relationships/slide" Target="slide28.xml"/><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2.xml"/><Relationship Id="rId9" Type="http://schemas.openxmlformats.org/officeDocument/2006/relationships/slide" Target="slide3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27.xml"/><Relationship Id="rId5" Type="http://schemas.openxmlformats.org/officeDocument/2006/relationships/image" Target="../media/image13.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8.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9.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30.xml"/><Relationship Id="rId5" Type="http://schemas.openxmlformats.org/officeDocument/2006/relationships/image" Target="../media/image13.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634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Absorbable self-expandable biliary stent as a preventive treatment of biliary complications in liver transplant</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López-López </a:t>
            </a:r>
            <a:r>
              <a:rPr lang="en-GB" dirty="0">
                <a:latin typeface="Arial" panose="020B0604020202020204" pitchFamily="34" charset="0"/>
                <a:cs typeface="Arial" panose="020B0604020202020204" pitchFamily="34" charset="0"/>
              </a:rPr>
              <a:t>V. et al., ESOT Congress 2023; BOS12_4</a:t>
            </a:r>
          </a:p>
        </p:txBody>
      </p:sp>
      <p:sp>
        <p:nvSpPr>
          <p:cNvPr id="11" name="TextBox 10">
            <a:extLst>
              <a:ext uri="{FF2B5EF4-FFF2-40B4-BE49-F238E27FC236}">
                <a16:creationId xmlns:a16="http://schemas.microsoft.com/office/drawing/2014/main" id="{5557E78B-89AD-4120-A3D2-6020661FEFA7}"/>
              </a:ext>
            </a:extLst>
          </p:cNvPr>
          <p:cNvSpPr txBox="1"/>
          <p:nvPr/>
        </p:nvSpPr>
        <p:spPr>
          <a:xfrm>
            <a:off x="717436" y="1109150"/>
            <a:ext cx="5221241" cy="289310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Complications related to the biliary anastomosis in LT have been reduced in recent years but remain a weak spot of the procedure</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analyse the use of a self-expandable absorbable stent to support the biliary anastomosis in LT</a:t>
            </a:r>
          </a:p>
          <a:p>
            <a:pPr algn="just"/>
            <a:endParaRPr lang="en-GB" dirty="0">
              <a:solidFill>
                <a:srgbClr val="A5A5A5"/>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F18EEF7-731E-483A-B107-E93D14E8D002}"/>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grpSp>
        <p:nvGrpSpPr>
          <p:cNvPr id="34" name="Group 33">
            <a:extLst>
              <a:ext uri="{FF2B5EF4-FFF2-40B4-BE49-F238E27FC236}">
                <a16:creationId xmlns:a16="http://schemas.microsoft.com/office/drawing/2014/main" id="{58E489B0-D504-4F39-973A-5DDF5D451FC1}"/>
              </a:ext>
            </a:extLst>
          </p:cNvPr>
          <p:cNvGrpSpPr/>
          <p:nvPr/>
        </p:nvGrpSpPr>
        <p:grpSpPr>
          <a:xfrm>
            <a:off x="6856216" y="1628375"/>
            <a:ext cx="3768339" cy="1823051"/>
            <a:chOff x="2223894" y="4064719"/>
            <a:chExt cx="3768339" cy="1823051"/>
          </a:xfrm>
        </p:grpSpPr>
        <p:sp>
          <p:nvSpPr>
            <p:cNvPr id="13" name="Rectangle: Rounded Corners 12">
              <a:extLst>
                <a:ext uri="{FF2B5EF4-FFF2-40B4-BE49-F238E27FC236}">
                  <a16:creationId xmlns:a16="http://schemas.microsoft.com/office/drawing/2014/main" id="{56B5D522-DD1A-4631-8E68-EC976838679A}"/>
                </a:ext>
              </a:extLst>
            </p:cNvPr>
            <p:cNvSpPr/>
            <p:nvPr/>
          </p:nvSpPr>
          <p:spPr>
            <a:xfrm>
              <a:off x="2352881" y="4064719"/>
              <a:ext cx="3510367" cy="76595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Analysis of LT patients </a:t>
              </a:r>
              <a:r>
                <a:rPr lang="en-GB" sz="1400" dirty="0">
                  <a:solidFill>
                    <a:schemeClr val="bg1"/>
                  </a:solidFill>
                  <a:latin typeface="Arial" panose="020B0604020202020204" pitchFamily="34" charset="0"/>
                  <a:cs typeface="Arial" panose="020B0604020202020204" pitchFamily="34" charset="0"/>
                </a:rPr>
                <a:t>with duct-to-duct biliary anastomoses</a:t>
              </a:r>
            </a:p>
            <a:p>
              <a:pPr algn="ctr"/>
              <a:r>
                <a:rPr lang="en-GB" sz="1400" dirty="0">
                  <a:solidFill>
                    <a:schemeClr val="bg1"/>
                  </a:solidFill>
                  <a:latin typeface="Arial" panose="020B0604020202020204" pitchFamily="34" charset="0"/>
                  <a:cs typeface="Arial" panose="020B0604020202020204" pitchFamily="34" charset="0"/>
                </a:rPr>
                <a:t>(July 2019-September 2022)</a:t>
              </a: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2B37FB21-46D5-4FEB-B76D-2B9D4BF827C6}"/>
                </a:ext>
              </a:extLst>
            </p:cNvPr>
            <p:cNvCxnSpPr>
              <a:cxnSpLocks/>
            </p:cNvCxnSpPr>
            <p:nvPr/>
          </p:nvCxnSpPr>
          <p:spPr>
            <a:xfrm>
              <a:off x="4108065" y="4881566"/>
              <a:ext cx="0" cy="23691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2F91914-843D-4CDA-9C1B-6FB5D1E97F6E}"/>
                </a:ext>
              </a:extLst>
            </p:cNvPr>
            <p:cNvSpPr txBox="1"/>
            <p:nvPr/>
          </p:nvSpPr>
          <p:spPr>
            <a:xfrm>
              <a:off x="2223894" y="5149106"/>
              <a:ext cx="3768339" cy="738664"/>
            </a:xfrm>
            <a:prstGeom prst="rect">
              <a:avLst/>
            </a:prstGeom>
            <a:noFill/>
            <a:ln>
              <a:solidFill>
                <a:srgbClr val="BC5441"/>
              </a:solidFill>
            </a:ln>
          </p:spPr>
          <p:txBody>
            <a:bodyPr wrap="square">
              <a:spAutoFit/>
            </a:bodyPr>
            <a:lstStyle/>
            <a:p>
              <a:pPr algn="ctr"/>
              <a:r>
                <a:rPr lang="en-GB" sz="1400" b="1" dirty="0">
                  <a:solidFill>
                    <a:srgbClr val="A5A5A5"/>
                  </a:solidFill>
                  <a:latin typeface="Arial" panose="020B0604020202020204" pitchFamily="34" charset="0"/>
                  <a:cs typeface="Arial" panose="020B0604020202020204" pitchFamily="34" charset="0"/>
                </a:rPr>
                <a:t>Primary endpoint: </a:t>
              </a:r>
              <a:r>
                <a:rPr lang="en-GB" sz="1400" dirty="0">
                  <a:solidFill>
                    <a:srgbClr val="A5A5A5"/>
                  </a:solidFill>
                  <a:latin typeface="Arial" panose="020B0604020202020204" pitchFamily="34" charset="0"/>
                  <a:cs typeface="Arial" panose="020B0604020202020204" pitchFamily="34" charset="0"/>
                </a:rPr>
                <a:t>To assess the technical details and complications of a self-expandable absorbable biliary stent</a:t>
              </a:r>
              <a:endParaRPr lang="en-GB" sz="14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9266C7F3-7E97-4B3E-9323-D26D80C76226}"/>
              </a:ext>
            </a:extLst>
          </p:cNvPr>
          <p:cNvGrpSpPr/>
          <p:nvPr/>
        </p:nvGrpSpPr>
        <p:grpSpPr>
          <a:xfrm>
            <a:off x="6351337" y="3769059"/>
            <a:ext cx="4778095" cy="1317669"/>
            <a:chOff x="5793425" y="5344142"/>
            <a:chExt cx="4778095" cy="1317669"/>
          </a:xfrm>
        </p:grpSpPr>
        <p:sp>
          <p:nvSpPr>
            <p:cNvPr id="23" name="Rectangle: Rounded Corners 22">
              <a:extLst>
                <a:ext uri="{FF2B5EF4-FFF2-40B4-BE49-F238E27FC236}">
                  <a16:creationId xmlns:a16="http://schemas.microsoft.com/office/drawing/2014/main" id="{12936516-925D-4E90-826B-2DF26E5A874B}"/>
                </a:ext>
              </a:extLst>
            </p:cNvPr>
            <p:cNvSpPr/>
            <p:nvPr/>
          </p:nvSpPr>
          <p:spPr>
            <a:xfrm>
              <a:off x="6432718" y="5344142"/>
              <a:ext cx="3510367" cy="46799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Comparison of biliary complications associated in n=120 patients with </a:t>
              </a:r>
              <a:endParaRPr lang="en-GB" sz="1400" dirty="0">
                <a:solidFill>
                  <a:schemeClr val="bg1"/>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3B570FAD-EE13-40B0-A745-0BFA00A4153A}"/>
                </a:ext>
              </a:extLst>
            </p:cNvPr>
            <p:cNvSpPr/>
            <p:nvPr/>
          </p:nvSpPr>
          <p:spPr>
            <a:xfrm>
              <a:off x="5793425" y="6193817"/>
              <a:ext cx="1256870" cy="467994"/>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Absorbable stent, n=54</a:t>
              </a:r>
              <a:endParaRPr lang="en-GB" sz="1400" dirty="0">
                <a:solidFill>
                  <a:schemeClr val="bg1"/>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D1FBADC8-33A2-4229-B390-E241805EE4DB}"/>
                </a:ext>
              </a:extLst>
            </p:cNvPr>
            <p:cNvSpPr/>
            <p:nvPr/>
          </p:nvSpPr>
          <p:spPr>
            <a:xfrm>
              <a:off x="7541661" y="6193817"/>
              <a:ext cx="1256870" cy="467994"/>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T-tube, n=19</a:t>
              </a:r>
              <a:endParaRPr lang="en-GB" sz="1400" dirty="0">
                <a:solidFill>
                  <a:schemeClr val="bg1"/>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2387068B-ABDE-49D2-B197-F0E98D02BADC}"/>
                </a:ext>
              </a:extLst>
            </p:cNvPr>
            <p:cNvSpPr/>
            <p:nvPr/>
          </p:nvSpPr>
          <p:spPr>
            <a:xfrm>
              <a:off x="9314650" y="6193817"/>
              <a:ext cx="1256870" cy="467994"/>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stent, n=47</a:t>
              </a:r>
              <a:endParaRPr lang="en-GB" sz="1400" dirty="0">
                <a:solidFill>
                  <a:schemeClr val="tx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3C23F9B9-8A34-4C7F-BC7E-7CD6A2E57ECD}"/>
                </a:ext>
              </a:extLst>
            </p:cNvPr>
            <p:cNvGrpSpPr/>
            <p:nvPr/>
          </p:nvGrpSpPr>
          <p:grpSpPr>
            <a:xfrm>
              <a:off x="6421861" y="5829578"/>
              <a:ext cx="3525820" cy="376076"/>
              <a:chOff x="6421861" y="5818003"/>
              <a:chExt cx="3525820" cy="376076"/>
            </a:xfrm>
          </p:grpSpPr>
          <p:grpSp>
            <p:nvGrpSpPr>
              <p:cNvPr id="22" name="Group 21">
                <a:extLst>
                  <a:ext uri="{FF2B5EF4-FFF2-40B4-BE49-F238E27FC236}">
                    <a16:creationId xmlns:a16="http://schemas.microsoft.com/office/drawing/2014/main" id="{5869AE1E-B770-4E77-9EB8-3FA37DACF576}"/>
                  </a:ext>
                </a:extLst>
              </p:cNvPr>
              <p:cNvGrpSpPr/>
              <p:nvPr/>
            </p:nvGrpSpPr>
            <p:grpSpPr>
              <a:xfrm>
                <a:off x="6421861" y="5973133"/>
                <a:ext cx="3525820" cy="220946"/>
                <a:chOff x="6421861" y="5973133"/>
                <a:chExt cx="3525820" cy="220946"/>
              </a:xfrm>
            </p:grpSpPr>
            <p:cxnSp>
              <p:nvCxnSpPr>
                <p:cNvPr id="19" name="Connector: Elbow 18">
                  <a:extLst>
                    <a:ext uri="{FF2B5EF4-FFF2-40B4-BE49-F238E27FC236}">
                      <a16:creationId xmlns:a16="http://schemas.microsoft.com/office/drawing/2014/main" id="{4D6B8DAA-D430-4A3D-BE7F-C3789716EA21}"/>
                    </a:ext>
                  </a:extLst>
                </p:cNvPr>
                <p:cNvCxnSpPr>
                  <a:cxnSpLocks/>
                </p:cNvCxnSpPr>
                <p:nvPr/>
              </p:nvCxnSpPr>
              <p:spPr>
                <a:xfrm>
                  <a:off x="8159715" y="5973396"/>
                  <a:ext cx="1787966"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EB6FFF1E-13D3-4458-AC8B-17BA5EE03BCE}"/>
                    </a:ext>
                  </a:extLst>
                </p:cNvPr>
                <p:cNvCxnSpPr>
                  <a:cxnSpLocks/>
                </p:cNvCxnSpPr>
                <p:nvPr/>
              </p:nvCxnSpPr>
              <p:spPr>
                <a:xfrm rot="10800000" flipV="1">
                  <a:off x="6421861" y="5973133"/>
                  <a:ext cx="1748235"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898018E8-A2D1-4701-BA67-52356B80E689}"/>
                  </a:ext>
                </a:extLst>
              </p:cNvPr>
              <p:cNvCxnSpPr>
                <a:cxnSpLocks/>
              </p:cNvCxnSpPr>
              <p:nvPr/>
            </p:nvCxnSpPr>
            <p:spPr>
              <a:xfrm>
                <a:off x="8182652" y="5818003"/>
                <a:ext cx="0" cy="36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3" name="TextBox 32">
            <a:extLst>
              <a:ext uri="{FF2B5EF4-FFF2-40B4-BE49-F238E27FC236}">
                <a16:creationId xmlns:a16="http://schemas.microsoft.com/office/drawing/2014/main" id="{4C1A163A-FCF4-46D2-AFD2-5B1BCE0C1A7F}"/>
              </a:ext>
            </a:extLst>
          </p:cNvPr>
          <p:cNvSpPr txBox="1"/>
          <p:nvPr/>
        </p:nvSpPr>
        <p:spPr>
          <a:xfrm>
            <a:off x="7073630" y="5588508"/>
            <a:ext cx="3333509" cy="307777"/>
          </a:xfrm>
          <a:prstGeom prst="rect">
            <a:avLst/>
          </a:prstGeom>
          <a:noFill/>
          <a:ln>
            <a:solidFill>
              <a:srgbClr val="BC5441"/>
            </a:solidFill>
          </a:ln>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A cost analysis was also performed</a:t>
            </a:r>
            <a:endParaRPr lang="en-GB" sz="1400" dirty="0">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69B78B4A-F6C7-4E28-BD09-1B0512E45A56}"/>
              </a:ext>
            </a:extLst>
          </p:cNvPr>
          <p:cNvSpPr/>
          <p:nvPr/>
        </p:nvSpPr>
        <p:spPr>
          <a:xfrm>
            <a:off x="6351337" y="1628375"/>
            <a:ext cx="360000" cy="360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36" name="Oval 35">
            <a:extLst>
              <a:ext uri="{FF2B5EF4-FFF2-40B4-BE49-F238E27FC236}">
                <a16:creationId xmlns:a16="http://schemas.microsoft.com/office/drawing/2014/main" id="{54947ED0-5472-4FB8-AF29-5D35F1CD5C6C}"/>
              </a:ext>
            </a:extLst>
          </p:cNvPr>
          <p:cNvSpPr/>
          <p:nvPr/>
        </p:nvSpPr>
        <p:spPr>
          <a:xfrm>
            <a:off x="6352589" y="3769059"/>
            <a:ext cx="360000" cy="360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sp>
        <p:nvSpPr>
          <p:cNvPr id="37" name="Oval 36">
            <a:extLst>
              <a:ext uri="{FF2B5EF4-FFF2-40B4-BE49-F238E27FC236}">
                <a16:creationId xmlns:a16="http://schemas.microsoft.com/office/drawing/2014/main" id="{99D6C384-06C1-4907-981D-892CE1F58441}"/>
              </a:ext>
            </a:extLst>
          </p:cNvPr>
          <p:cNvSpPr/>
          <p:nvPr/>
        </p:nvSpPr>
        <p:spPr>
          <a:xfrm>
            <a:off x="6351337" y="5553266"/>
            <a:ext cx="360000" cy="360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3</a:t>
            </a:r>
          </a:p>
        </p:txBody>
      </p:sp>
      <p:pic>
        <p:nvPicPr>
          <p:cNvPr id="24" name="Picture 23" descr="A red house with white trim&#10;&#10;Description automatically generated">
            <a:hlinkClick r:id="rId4" action="ppaction://hlinksldjump"/>
            <a:extLst>
              <a:ext uri="{FF2B5EF4-FFF2-40B4-BE49-F238E27FC236}">
                <a16:creationId xmlns:a16="http://schemas.microsoft.com/office/drawing/2014/main" id="{524A8618-F5B4-46D5-BE3F-CA519DC14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328651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Absorbable self-expandable biliary stent as a preventive treatment of biliary complications in liver transplant</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López-López </a:t>
            </a:r>
            <a:r>
              <a:rPr lang="en-GB" dirty="0">
                <a:latin typeface="Arial" panose="020B0604020202020204" pitchFamily="34" charset="0"/>
                <a:cs typeface="Arial" panose="020B0604020202020204" pitchFamily="34" charset="0"/>
              </a:rPr>
              <a:t>V. et al., ESOT Congress 2023; BOS12_4</a:t>
            </a:r>
          </a:p>
        </p:txBody>
      </p:sp>
      <p:sp>
        <p:nvSpPr>
          <p:cNvPr id="11" name="TextBox 10">
            <a:extLst>
              <a:ext uri="{FF2B5EF4-FFF2-40B4-BE49-F238E27FC236}">
                <a16:creationId xmlns:a16="http://schemas.microsoft.com/office/drawing/2014/main" id="{5557E78B-89AD-4120-A3D2-6020661FEFA7}"/>
              </a:ext>
            </a:extLst>
          </p:cNvPr>
          <p:cNvSpPr txBox="1"/>
          <p:nvPr/>
        </p:nvSpPr>
        <p:spPr>
          <a:xfrm>
            <a:off x="717436" y="1109150"/>
            <a:ext cx="5221241" cy="4832092"/>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Overall biliary complications are significantly lower in the absorbable stent group compared to T-tube and no stent groups (p&lt;0.001)</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Ninety-days biliary complications are significantly lower in the absorbable stent group (1.9%) compared to the T-tube (21.1%, p=0.020) and no stent (29.8%,p&lt;0.001) groups</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Hospital stay related to biliary complications after LT is significantly shorter in the absorbable stent group (16 [12-21]) compared to no stent (19 [15-24]) and T-tube (22 [18-31]) groups</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In the absorbable stent group, the mean cost and the excess cost are significantly lower compared to non-absorbable stent groups (p=0.004 and p=0.006, respectively)</a:t>
            </a:r>
          </a:p>
        </p:txBody>
      </p:sp>
      <p:sp>
        <p:nvSpPr>
          <p:cNvPr id="12" name="TextBox 11">
            <a:extLst>
              <a:ext uri="{FF2B5EF4-FFF2-40B4-BE49-F238E27FC236}">
                <a16:creationId xmlns:a16="http://schemas.microsoft.com/office/drawing/2014/main" id="{6F18EEF7-731E-483A-B107-E93D14E8D002}"/>
              </a:ext>
            </a:extLst>
          </p:cNvPr>
          <p:cNvSpPr txBox="1"/>
          <p:nvPr/>
        </p:nvSpPr>
        <p:spPr>
          <a:xfrm>
            <a:off x="6253323" y="4275944"/>
            <a:ext cx="5221241" cy="2123658"/>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Placement of a self-expandable absorbable biliary stent during biliary anastomosis in LT is a feasible and safe technique</a:t>
            </a:r>
          </a:p>
          <a:p>
            <a:pPr marL="285750" indent="-285750">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Its use may reduce the rate of early and late biliary complications with a reduction in the costs associated with its management</a:t>
            </a:r>
          </a:p>
        </p:txBody>
      </p:sp>
      <p:pic>
        <p:nvPicPr>
          <p:cNvPr id="45" name="Imagen 4" descr="Una captura de pantalla de un celular con texto e imágenes&#10;&#10;Descripción generada automáticamente con confianza baja">
            <a:extLst>
              <a:ext uri="{FF2B5EF4-FFF2-40B4-BE49-F238E27FC236}">
                <a16:creationId xmlns:a16="http://schemas.microsoft.com/office/drawing/2014/main" id="{E6EF1428-9CE6-0FDE-8189-229BAD8931C6}"/>
              </a:ext>
            </a:extLst>
          </p:cNvPr>
          <p:cNvPicPr/>
          <p:nvPr/>
        </p:nvPicPr>
        <p:blipFill>
          <a:blip r:embed="rId4">
            <a:extLst>
              <a:ext uri="{28A0092B-C50C-407E-A947-70E740481C1C}">
                <a14:useLocalDpi xmlns:a14="http://schemas.microsoft.com/office/drawing/2010/main" val="0"/>
              </a:ext>
            </a:extLst>
          </a:blip>
          <a:stretch>
            <a:fillRect/>
          </a:stretch>
        </p:blipFill>
        <p:spPr>
          <a:xfrm>
            <a:off x="6253323" y="1018311"/>
            <a:ext cx="5612130" cy="3156585"/>
          </a:xfrm>
          <a:prstGeom prst="rect">
            <a:avLst/>
          </a:prstGeom>
        </p:spPr>
      </p:pic>
      <p:pic>
        <p:nvPicPr>
          <p:cNvPr id="7" name="Picture 6" descr="A red house with white trim&#10;&#10;Description automatically generated">
            <a:hlinkClick r:id="rId5" action="ppaction://hlinksldjump"/>
            <a:extLst>
              <a:ext uri="{FF2B5EF4-FFF2-40B4-BE49-F238E27FC236}">
                <a16:creationId xmlns:a16="http://schemas.microsoft.com/office/drawing/2014/main" id="{C4400B24-8D98-4988-A583-E21BB581A2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423261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Radiological classification of ischemic cholangiopathy after deceased-donor liver transplantation</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van den Tweel M. </a:t>
            </a:r>
            <a:r>
              <a:rPr lang="en-GB" dirty="0">
                <a:latin typeface="Arial" panose="020B0604020202020204" pitchFamily="34" charset="0"/>
                <a:cs typeface="Arial" panose="020B0604020202020204" pitchFamily="34" charset="0"/>
              </a:rPr>
              <a:t>et al., ESOT Congress 2023; BOS12_8</a:t>
            </a:r>
          </a:p>
        </p:txBody>
      </p:sp>
      <p:sp>
        <p:nvSpPr>
          <p:cNvPr id="5" name="TextBox 4">
            <a:extLst>
              <a:ext uri="{FF2B5EF4-FFF2-40B4-BE49-F238E27FC236}">
                <a16:creationId xmlns:a16="http://schemas.microsoft.com/office/drawing/2014/main" id="{B83D48DE-D044-458B-850F-0422CB85AC49}"/>
              </a:ext>
            </a:extLst>
          </p:cNvPr>
          <p:cNvSpPr txBox="1"/>
          <p:nvPr/>
        </p:nvSpPr>
        <p:spPr>
          <a:xfrm>
            <a:off x="717436" y="1109150"/>
            <a:ext cx="5221241"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Ischemic cholangiopathy</a:t>
            </a:r>
            <a:r>
              <a:rPr kumimoji="0" lang="en-GB" sz="1700" b="0" i="0" u="none" strike="noStrike" kern="1200" cap="none" spc="0" normalizeH="0" noProof="0" dirty="0">
                <a:ln>
                  <a:noFill/>
                </a:ln>
                <a:solidFill>
                  <a:srgbClr val="A5A5A5"/>
                </a:solidFill>
                <a:effectLst/>
                <a:uLnTx/>
                <a:uFillTx/>
                <a:latin typeface="Arial" panose="020B0604020202020204" pitchFamily="34" charset="0"/>
                <a:cs typeface="Arial" panose="020B0604020202020204" pitchFamily="34" charset="0"/>
              </a:rPr>
              <a:t> (</a:t>
            </a:r>
            <a:r>
              <a:rPr kumimoji="0" lang="en-GB" sz="17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IC) is a feared complication after liver transplantation (LT)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There is growing evidence that IC represents a spectrum of biliary damage with distinct radiological patterns and clinical courses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r>
              <a:rPr kumimoji="0" lang="en-GB" sz="17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investigate whether IC classified by these radiological patterns can predict the clinical outcomes, in both DCD and DBD-LT patients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C86E616-0DDA-4761-9DC5-59A2A82AB745}"/>
              </a:ext>
            </a:extLst>
          </p:cNvPr>
          <p:cNvSpPr txBox="1"/>
          <p:nvPr/>
        </p:nvSpPr>
        <p:spPr>
          <a:xfrm>
            <a:off x="6253323" y="1109150"/>
            <a:ext cx="52212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grpSp>
        <p:nvGrpSpPr>
          <p:cNvPr id="2" name="Group 1">
            <a:extLst>
              <a:ext uri="{FF2B5EF4-FFF2-40B4-BE49-F238E27FC236}">
                <a16:creationId xmlns:a16="http://schemas.microsoft.com/office/drawing/2014/main" id="{C728DA0A-871B-4506-A6D0-3F50C4F4B42A}"/>
              </a:ext>
            </a:extLst>
          </p:cNvPr>
          <p:cNvGrpSpPr/>
          <p:nvPr/>
        </p:nvGrpSpPr>
        <p:grpSpPr>
          <a:xfrm>
            <a:off x="6174756" y="1559748"/>
            <a:ext cx="5690114" cy="4388774"/>
            <a:chOff x="6174756" y="1467148"/>
            <a:chExt cx="5690114" cy="4388774"/>
          </a:xfrm>
        </p:grpSpPr>
        <p:grpSp>
          <p:nvGrpSpPr>
            <p:cNvPr id="9" name="Group 8">
              <a:extLst>
                <a:ext uri="{FF2B5EF4-FFF2-40B4-BE49-F238E27FC236}">
                  <a16:creationId xmlns:a16="http://schemas.microsoft.com/office/drawing/2014/main" id="{442E77A2-3144-414B-B142-C61719AB883F}"/>
                </a:ext>
              </a:extLst>
            </p:cNvPr>
            <p:cNvGrpSpPr/>
            <p:nvPr/>
          </p:nvGrpSpPr>
          <p:grpSpPr>
            <a:xfrm>
              <a:off x="6444508" y="1467148"/>
              <a:ext cx="5131306" cy="1781833"/>
              <a:chOff x="1729056" y="4022760"/>
              <a:chExt cx="5131306" cy="1781833"/>
            </a:xfrm>
          </p:grpSpPr>
          <p:sp>
            <p:nvSpPr>
              <p:cNvPr id="10" name="Rectangle: Rounded Corners 9">
                <a:extLst>
                  <a:ext uri="{FF2B5EF4-FFF2-40B4-BE49-F238E27FC236}">
                    <a16:creationId xmlns:a16="http://schemas.microsoft.com/office/drawing/2014/main" id="{0AA118BA-62D1-405A-9DAB-00C040BA4247}"/>
                  </a:ext>
                </a:extLst>
              </p:cNvPr>
              <p:cNvSpPr/>
              <p:nvPr/>
            </p:nvSpPr>
            <p:spPr>
              <a:xfrm>
                <a:off x="1740630" y="4022760"/>
                <a:ext cx="5119732" cy="5013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All adult patients with symptomatic IC after first-time deceased-donor LT between 2011 and 2020</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71316B05-E0A3-443F-93BA-0A5D38D29E1B}"/>
                  </a:ext>
                </a:extLst>
              </p:cNvPr>
              <p:cNvCxnSpPr>
                <a:cxnSpLocks/>
              </p:cNvCxnSpPr>
              <p:nvPr/>
            </p:nvCxnSpPr>
            <p:spPr>
              <a:xfrm>
                <a:off x="4293263" y="4573389"/>
                <a:ext cx="0" cy="23691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538F52-1D09-4527-BA6F-6FF5AA5D6598}"/>
                  </a:ext>
                </a:extLst>
              </p:cNvPr>
              <p:cNvSpPr txBox="1"/>
              <p:nvPr/>
            </p:nvSpPr>
            <p:spPr>
              <a:xfrm>
                <a:off x="1729056" y="4850486"/>
                <a:ext cx="5119732" cy="954107"/>
              </a:xfrm>
              <a:prstGeom prst="rect">
                <a:avLst/>
              </a:prstGeom>
              <a:noFill/>
              <a:ln>
                <a:solidFill>
                  <a:srgbClr val="BC544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Symptomatic IC is defined as any narrowing of the donor bile ducts documented by MRCP, accompanied by clinical signs or laboratory findings suggestive of cholestasis, in the presence of a patent hepatic artery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4" name="Rectangle: Rounded Corners 13">
              <a:extLst>
                <a:ext uri="{FF2B5EF4-FFF2-40B4-BE49-F238E27FC236}">
                  <a16:creationId xmlns:a16="http://schemas.microsoft.com/office/drawing/2014/main" id="{0EF519CB-ABE7-41E9-AE17-F8858820E74A}"/>
                </a:ext>
              </a:extLst>
            </p:cNvPr>
            <p:cNvSpPr/>
            <p:nvPr/>
          </p:nvSpPr>
          <p:spPr>
            <a:xfrm>
              <a:off x="6894799" y="3604438"/>
              <a:ext cx="4242297" cy="43125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Classification (</a:t>
              </a:r>
              <a:r>
                <a:rPr lang="en-GB" sz="1400" dirty="0">
                  <a:solidFill>
                    <a:prstClr val="white"/>
                  </a:solidFill>
                  <a:latin typeface="Arial" panose="020B0604020202020204" pitchFamily="34" charset="0"/>
                  <a:cs typeface="Arial" panose="020B0604020202020204" pitchFamily="34" charset="0"/>
                </a:rPr>
                <a:t>Croome et al., 2022) </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by an expert radiologist</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E972AE36-96BC-4BD3-AEF9-2FCEE325BDE0}"/>
                </a:ext>
              </a:extLst>
            </p:cNvPr>
            <p:cNvSpPr/>
            <p:nvPr/>
          </p:nvSpPr>
          <p:spPr>
            <a:xfrm>
              <a:off x="7155805" y="4438779"/>
              <a:ext cx="612320" cy="279798"/>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DN</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8B24CF15-A8DB-4C95-8803-6822B2B475D2}"/>
                </a:ext>
              </a:extLst>
            </p:cNvPr>
            <p:cNvSpPr/>
            <p:nvPr/>
          </p:nvSpPr>
          <p:spPr>
            <a:xfrm>
              <a:off x="8223832" y="4440073"/>
              <a:ext cx="604479" cy="279798"/>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MP</a:t>
              </a:r>
            </a:p>
          </p:txBody>
        </p:sp>
        <p:sp>
          <p:nvSpPr>
            <p:cNvPr id="17" name="Rectangle: Rounded Corners 16">
              <a:extLst>
                <a:ext uri="{FF2B5EF4-FFF2-40B4-BE49-F238E27FC236}">
                  <a16:creationId xmlns:a16="http://schemas.microsoft.com/office/drawing/2014/main" id="{992CF861-B14C-46B5-A6D3-E22D5B6EEC99}"/>
                </a:ext>
              </a:extLst>
            </p:cNvPr>
            <p:cNvSpPr/>
            <p:nvPr/>
          </p:nvSpPr>
          <p:spPr>
            <a:xfrm>
              <a:off x="9300644" y="4438779"/>
              <a:ext cx="519381" cy="279798"/>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CD</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5429843-C425-4F9D-AE0F-412D23811714}"/>
                </a:ext>
              </a:extLst>
            </p:cNvPr>
            <p:cNvSpPr/>
            <p:nvPr/>
          </p:nvSpPr>
          <p:spPr>
            <a:xfrm>
              <a:off x="10259106" y="4438779"/>
              <a:ext cx="519381" cy="279798"/>
            </a:xfrm>
            <a:prstGeom prst="roundRect">
              <a:avLst/>
            </a:prstGeom>
            <a:solidFill>
              <a:srgbClr val="0097CE"/>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MF</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A97528B5-E8A6-4C9A-868E-7ACD730ABF4A}"/>
                </a:ext>
              </a:extLst>
            </p:cNvPr>
            <p:cNvGrpSpPr/>
            <p:nvPr/>
          </p:nvGrpSpPr>
          <p:grpSpPr>
            <a:xfrm>
              <a:off x="7457182" y="4050142"/>
              <a:ext cx="3055477" cy="369613"/>
              <a:chOff x="7111829" y="4175450"/>
              <a:chExt cx="3055477" cy="369613"/>
            </a:xfrm>
          </p:grpSpPr>
          <p:grpSp>
            <p:nvGrpSpPr>
              <p:cNvPr id="18" name="Group 17">
                <a:extLst>
                  <a:ext uri="{FF2B5EF4-FFF2-40B4-BE49-F238E27FC236}">
                    <a16:creationId xmlns:a16="http://schemas.microsoft.com/office/drawing/2014/main" id="{7F11435F-2B89-457B-B7D3-F0DEADBF1058}"/>
                  </a:ext>
                </a:extLst>
              </p:cNvPr>
              <p:cNvGrpSpPr/>
              <p:nvPr/>
            </p:nvGrpSpPr>
            <p:grpSpPr>
              <a:xfrm>
                <a:off x="7111829" y="4324117"/>
                <a:ext cx="3055477" cy="220946"/>
                <a:chOff x="6373896" y="5732056"/>
                <a:chExt cx="3525820" cy="220946"/>
              </a:xfrm>
            </p:grpSpPr>
            <p:grpSp>
              <p:nvGrpSpPr>
                <p:cNvPr id="19" name="Group 18">
                  <a:extLst>
                    <a:ext uri="{FF2B5EF4-FFF2-40B4-BE49-F238E27FC236}">
                      <a16:creationId xmlns:a16="http://schemas.microsoft.com/office/drawing/2014/main" id="{599EF94D-AAB4-46C8-A04A-18A29F97F6F7}"/>
                    </a:ext>
                  </a:extLst>
                </p:cNvPr>
                <p:cNvGrpSpPr/>
                <p:nvPr/>
              </p:nvGrpSpPr>
              <p:grpSpPr>
                <a:xfrm>
                  <a:off x="6373896" y="5732056"/>
                  <a:ext cx="3525820" cy="220946"/>
                  <a:chOff x="6373896" y="5732056"/>
                  <a:chExt cx="3525820" cy="220946"/>
                </a:xfrm>
              </p:grpSpPr>
              <p:cxnSp>
                <p:nvCxnSpPr>
                  <p:cNvPr id="21" name="Connector: Elbow 20">
                    <a:extLst>
                      <a:ext uri="{FF2B5EF4-FFF2-40B4-BE49-F238E27FC236}">
                        <a16:creationId xmlns:a16="http://schemas.microsoft.com/office/drawing/2014/main" id="{ED7BDC68-8255-47A7-B2DA-3483F7527934}"/>
                      </a:ext>
                    </a:extLst>
                  </p:cNvPr>
                  <p:cNvCxnSpPr>
                    <a:cxnSpLocks/>
                  </p:cNvCxnSpPr>
                  <p:nvPr/>
                </p:nvCxnSpPr>
                <p:spPr>
                  <a:xfrm>
                    <a:off x="8111750" y="5732319"/>
                    <a:ext cx="1787966"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D972EAE-86D0-42F9-BBBD-17AD178C9279}"/>
                      </a:ext>
                    </a:extLst>
                  </p:cNvPr>
                  <p:cNvCxnSpPr>
                    <a:cxnSpLocks/>
                  </p:cNvCxnSpPr>
                  <p:nvPr/>
                </p:nvCxnSpPr>
                <p:spPr>
                  <a:xfrm rot="10800000" flipV="1">
                    <a:off x="6373896" y="5732056"/>
                    <a:ext cx="1748235"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9FC99229-7145-42FF-ACEA-A20DDB90B5D3}"/>
                    </a:ext>
                  </a:extLst>
                </p:cNvPr>
                <p:cNvCxnSpPr>
                  <a:cxnSpLocks/>
                </p:cNvCxnSpPr>
                <p:nvPr/>
              </p:nvCxnSpPr>
              <p:spPr>
                <a:xfrm>
                  <a:off x="7602128" y="573205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7C9D43B2-9666-4CDF-8B56-EFA78D5B6501}"/>
                  </a:ext>
                </a:extLst>
              </p:cNvPr>
              <p:cNvCxnSpPr>
                <a:cxnSpLocks/>
              </p:cNvCxnSpPr>
              <p:nvPr/>
            </p:nvCxnSpPr>
            <p:spPr>
              <a:xfrm>
                <a:off x="9216666" y="4324117"/>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0E00B7-3F8A-46A5-AE65-4053DCF1C4F5}"/>
                  </a:ext>
                </a:extLst>
              </p:cNvPr>
              <p:cNvCxnSpPr/>
              <p:nvPr/>
            </p:nvCxnSpPr>
            <p:spPr>
              <a:xfrm>
                <a:off x="8662006" y="4175450"/>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30A49342-25CD-4AA6-99CD-B46E5D22A739}"/>
                </a:ext>
              </a:extLst>
            </p:cNvPr>
            <p:cNvCxnSpPr>
              <a:cxnSpLocks/>
            </p:cNvCxnSpPr>
            <p:nvPr/>
          </p:nvCxnSpPr>
          <p:spPr>
            <a:xfrm>
              <a:off x="9008034" y="3316875"/>
              <a:ext cx="0" cy="23691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1" name="Right Brace 30">
              <a:extLst>
                <a:ext uri="{FF2B5EF4-FFF2-40B4-BE49-F238E27FC236}">
                  <a16:creationId xmlns:a16="http://schemas.microsoft.com/office/drawing/2014/main" id="{8A4C49FE-F37D-4751-B3B8-710C8906BF91}"/>
                </a:ext>
              </a:extLst>
            </p:cNvPr>
            <p:cNvSpPr/>
            <p:nvPr/>
          </p:nvSpPr>
          <p:spPr>
            <a:xfrm rot="5400000">
              <a:off x="8879152" y="3373861"/>
              <a:ext cx="279797" cy="3048346"/>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7369D7D-C5A8-4B66-A668-FD482B80076C}"/>
                </a:ext>
              </a:extLst>
            </p:cNvPr>
            <p:cNvSpPr txBox="1"/>
            <p:nvPr/>
          </p:nvSpPr>
          <p:spPr>
            <a:xfrm>
              <a:off x="6174756" y="5117258"/>
              <a:ext cx="5690114" cy="738664"/>
            </a:xfrm>
            <a:prstGeom prst="rect">
              <a:avLst/>
            </a:prstGeom>
            <a:noFill/>
            <a:ln>
              <a:solidFill>
                <a:srgbClr val="BC5441"/>
              </a:solid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Primary outcome: </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Graft survival</a:t>
              </a:r>
              <a:r>
                <a:rPr kumimoji="0" lang="en-GB" sz="1400" b="0" i="0" u="none" strike="noStrike" kern="1200" cap="none" spc="0" normalizeH="0" noProof="0" dirty="0">
                  <a:ln>
                    <a:noFill/>
                  </a:ln>
                  <a:solidFill>
                    <a:srgbClr val="A5A5A5"/>
                  </a:solidFill>
                  <a:effectLst/>
                  <a:uLnTx/>
                  <a:uFillTx/>
                  <a:latin typeface="Arial" panose="020B0604020202020204" pitchFamily="34" charset="0"/>
                  <a:cs typeface="Arial" panose="020B0604020202020204" pitchFamily="34" charset="0"/>
                </a:rPr>
                <a:t> (i.e. time from IC diagnosis to   	              </a:t>
              </a:r>
              <a:r>
                <a:rPr kumimoji="0" lang="en-GB" sz="1400" b="0" i="0" u="none" strike="noStrike" kern="1200" cap="none" spc="0" normalizeH="0" noProof="0" dirty="0" err="1">
                  <a:ln>
                    <a:noFill/>
                  </a:ln>
                  <a:solidFill>
                    <a:srgbClr val="A5A5A5"/>
                  </a:solidFill>
                  <a:effectLst/>
                  <a:uLnTx/>
                  <a:uFillTx/>
                  <a:latin typeface="Arial" panose="020B0604020202020204" pitchFamily="34" charset="0"/>
                  <a:cs typeface="Arial" panose="020B0604020202020204" pitchFamily="34" charset="0"/>
                </a:rPr>
                <a:t>reLT</a:t>
              </a:r>
              <a:r>
                <a:rPr kumimoji="0" lang="en-GB" sz="1400" b="0" i="0" u="none" strike="noStrike" kern="1200" cap="none" spc="0" normalizeH="0" noProof="0" dirty="0">
                  <a:ln>
                    <a:noFill/>
                  </a:ln>
                  <a:solidFill>
                    <a:srgbClr val="A5A5A5"/>
                  </a:solidFill>
                  <a:effectLst/>
                  <a:uLnTx/>
                  <a:uFillTx/>
                  <a:latin typeface="Arial" panose="020B0604020202020204" pitchFamily="34" charset="0"/>
                  <a:cs typeface="Arial" panose="020B0604020202020204" pitchFamily="34" charset="0"/>
                </a:rPr>
                <a:t>/graft-related death)</a:t>
              </a: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Secondary outcomes: </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Related to the clinical course of IC</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36" name="Picture 35" descr="A red house with white trim&#10;&#10;Description automatically generated">
            <a:hlinkClick r:id="rId4" action="ppaction://hlinksldjump"/>
            <a:extLst>
              <a:ext uri="{FF2B5EF4-FFF2-40B4-BE49-F238E27FC236}">
                <a16:creationId xmlns:a16="http://schemas.microsoft.com/office/drawing/2014/main" id="{DDF3FDA0-4C1A-4B01-8E56-CC68CE113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184795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Radiological classification of ischemic cholangiopathy after deceased-donor liver transplantation</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van den Tweel M. </a:t>
            </a:r>
            <a:r>
              <a:rPr lang="en-GB" dirty="0">
                <a:latin typeface="Arial" panose="020B0604020202020204" pitchFamily="34" charset="0"/>
                <a:cs typeface="Arial" panose="020B0604020202020204" pitchFamily="34" charset="0"/>
              </a:rPr>
              <a:t>et al., ESOT Congress 2023; BOS12_8</a:t>
            </a:r>
          </a:p>
        </p:txBody>
      </p:sp>
      <p:sp>
        <p:nvSpPr>
          <p:cNvPr id="5" name="TextBox 4">
            <a:extLst>
              <a:ext uri="{FF2B5EF4-FFF2-40B4-BE49-F238E27FC236}">
                <a16:creationId xmlns:a16="http://schemas.microsoft.com/office/drawing/2014/main" id="{B83D48DE-D044-458B-850F-0422CB85AC49}"/>
              </a:ext>
            </a:extLst>
          </p:cNvPr>
          <p:cNvSpPr txBox="1"/>
          <p:nvPr/>
        </p:nvSpPr>
        <p:spPr>
          <a:xfrm>
            <a:off x="717436" y="1109150"/>
            <a:ext cx="5221241" cy="54014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Graft survival was significantly different between DN/MP and CD patients (p=0.043, </a:t>
            </a:r>
            <a:r>
              <a:rPr kumimoji="0" lang="en-GB" sz="1400" b="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Figure</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per IC class in DCD (p=0.019) but not in DBD patients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total, 17 patients (18.9%) were relisted and 12 (13.3%) were retransplanted (26.3% of DN/MP, 7.5% of CD and 12.9% of MF patients)</a:t>
            </a:r>
          </a:p>
        </p:txBody>
      </p:sp>
      <p:sp>
        <p:nvSpPr>
          <p:cNvPr id="8" name="TextBox 7">
            <a:extLst>
              <a:ext uri="{FF2B5EF4-FFF2-40B4-BE49-F238E27FC236}">
                <a16:creationId xmlns:a16="http://schemas.microsoft.com/office/drawing/2014/main" id="{EC86E616-0DDA-4761-9DC5-59A2A82AB745}"/>
              </a:ext>
            </a:extLst>
          </p:cNvPr>
          <p:cNvSpPr txBox="1"/>
          <p:nvPr/>
        </p:nvSpPr>
        <p:spPr>
          <a:xfrm>
            <a:off x="6253323" y="1080458"/>
            <a:ext cx="5626503" cy="116955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After DCD-LT, MF patients had the shortest cumulative in-hospital length of stay and CD patients had the longest duration of stent therapy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After DBD-LT however, clinical courses of IC classes were less distinct</a:t>
            </a:r>
            <a:endParaRPr kumimoji="0" lang="en-GB" sz="14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1B16E3F0-1626-47BD-BE49-203412C41282}"/>
              </a:ext>
            </a:extLst>
          </p:cNvPr>
          <p:cNvSpPr/>
          <p:nvPr/>
        </p:nvSpPr>
        <p:spPr>
          <a:xfrm>
            <a:off x="850569" y="1521356"/>
            <a:ext cx="4703242" cy="3584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90 patients (16.8% of total LT) developed symptomatic IC </a:t>
            </a:r>
          </a:p>
        </p:txBody>
      </p:sp>
      <p:sp>
        <p:nvSpPr>
          <p:cNvPr id="33" name="Rectangle: Rounded Corners 32">
            <a:extLst>
              <a:ext uri="{FF2B5EF4-FFF2-40B4-BE49-F238E27FC236}">
                <a16:creationId xmlns:a16="http://schemas.microsoft.com/office/drawing/2014/main" id="{5F72E69D-38D7-4AC7-A906-35E02DB0CFCE}"/>
              </a:ext>
            </a:extLst>
          </p:cNvPr>
          <p:cNvSpPr/>
          <p:nvPr/>
        </p:nvSpPr>
        <p:spPr>
          <a:xfrm>
            <a:off x="1288982" y="3032819"/>
            <a:ext cx="612320" cy="431267"/>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DN, n=2</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47D7A65E-C01E-4079-8451-77A4C26DBB57}"/>
              </a:ext>
            </a:extLst>
          </p:cNvPr>
          <p:cNvSpPr/>
          <p:nvPr/>
        </p:nvSpPr>
        <p:spPr>
          <a:xfrm>
            <a:off x="2357009" y="3034114"/>
            <a:ext cx="654658" cy="429972"/>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MP, n=17</a:t>
            </a:r>
          </a:p>
        </p:txBody>
      </p:sp>
      <p:sp>
        <p:nvSpPr>
          <p:cNvPr id="35" name="Rectangle: Rounded Corners 34">
            <a:extLst>
              <a:ext uri="{FF2B5EF4-FFF2-40B4-BE49-F238E27FC236}">
                <a16:creationId xmlns:a16="http://schemas.microsoft.com/office/drawing/2014/main" id="{7EF654AD-31E8-4B92-83C0-DBD51E023E2E}"/>
              </a:ext>
            </a:extLst>
          </p:cNvPr>
          <p:cNvSpPr/>
          <p:nvPr/>
        </p:nvSpPr>
        <p:spPr>
          <a:xfrm>
            <a:off x="3359320" y="3032820"/>
            <a:ext cx="709258" cy="429972"/>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CD, n=40</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2208839A-E866-4B68-9B15-569A357C503C}"/>
              </a:ext>
            </a:extLst>
          </p:cNvPr>
          <p:cNvSpPr/>
          <p:nvPr/>
        </p:nvSpPr>
        <p:spPr>
          <a:xfrm>
            <a:off x="4288108" y="3032820"/>
            <a:ext cx="709258" cy="429972"/>
          </a:xfrm>
          <a:prstGeom prst="roundRect">
            <a:avLst/>
          </a:prstGeom>
          <a:solidFill>
            <a:srgbClr val="0097CE"/>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MF, n=31</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A24C4FE-4EF1-4708-A193-41FC5F4D46E2}"/>
              </a:ext>
            </a:extLst>
          </p:cNvPr>
          <p:cNvGrpSpPr/>
          <p:nvPr/>
        </p:nvGrpSpPr>
        <p:grpSpPr>
          <a:xfrm>
            <a:off x="1594890" y="2671467"/>
            <a:ext cx="3055477" cy="366299"/>
            <a:chOff x="1392756" y="2914907"/>
            <a:chExt cx="3055477" cy="366299"/>
          </a:xfrm>
        </p:grpSpPr>
        <p:cxnSp>
          <p:nvCxnSpPr>
            <p:cNvPr id="37" name="Connector: Elbow 36">
              <a:extLst>
                <a:ext uri="{FF2B5EF4-FFF2-40B4-BE49-F238E27FC236}">
                  <a16:creationId xmlns:a16="http://schemas.microsoft.com/office/drawing/2014/main" id="{6A9E3144-B041-4F9A-ABDA-257363686C27}"/>
                </a:ext>
              </a:extLst>
            </p:cNvPr>
            <p:cNvCxnSpPr>
              <a:cxnSpLocks/>
            </p:cNvCxnSpPr>
            <p:nvPr/>
          </p:nvCxnSpPr>
          <p:spPr>
            <a:xfrm>
              <a:off x="2898781" y="3060523"/>
              <a:ext cx="1549452"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BCB246AE-08F0-4E59-A13E-9B04862F931B}"/>
                </a:ext>
              </a:extLst>
            </p:cNvPr>
            <p:cNvCxnSpPr>
              <a:cxnSpLocks/>
            </p:cNvCxnSpPr>
            <p:nvPr/>
          </p:nvCxnSpPr>
          <p:spPr>
            <a:xfrm rot="10800000" flipV="1">
              <a:off x="1392756" y="3060260"/>
              <a:ext cx="151502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A70E97-71CA-46C6-855C-CF7CF7BFD2C7}"/>
                </a:ext>
              </a:extLst>
            </p:cNvPr>
            <p:cNvCxnSpPr>
              <a:cxnSpLocks/>
            </p:cNvCxnSpPr>
            <p:nvPr/>
          </p:nvCxnSpPr>
          <p:spPr>
            <a:xfrm>
              <a:off x="2490394" y="3060260"/>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6C52F7A-CC9A-4479-98D8-D9C6609F0D01}"/>
                </a:ext>
              </a:extLst>
            </p:cNvPr>
            <p:cNvCxnSpPr>
              <a:cxnSpLocks/>
            </p:cNvCxnSpPr>
            <p:nvPr/>
          </p:nvCxnSpPr>
          <p:spPr>
            <a:xfrm>
              <a:off x="3514219" y="3060260"/>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6347B5-880D-411A-863F-AEE2607FCFAF}"/>
                </a:ext>
              </a:extLst>
            </p:cNvPr>
            <p:cNvCxnSpPr/>
            <p:nvPr/>
          </p:nvCxnSpPr>
          <p:spPr>
            <a:xfrm>
              <a:off x="2992493" y="291490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42" name="Rectangle: Rounded Corners 41">
            <a:extLst>
              <a:ext uri="{FF2B5EF4-FFF2-40B4-BE49-F238E27FC236}">
                <a16:creationId xmlns:a16="http://schemas.microsoft.com/office/drawing/2014/main" id="{CE7B2DB2-5300-4AEE-8F4B-9E369ABC1E92}"/>
              </a:ext>
            </a:extLst>
          </p:cNvPr>
          <p:cNvSpPr/>
          <p:nvPr/>
        </p:nvSpPr>
        <p:spPr>
          <a:xfrm>
            <a:off x="850568" y="2248486"/>
            <a:ext cx="4703241" cy="411393"/>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48 DCD (23.9% of total DCD) and 42 DBD patients (12.6% of total DBD)</a:t>
            </a:r>
          </a:p>
        </p:txBody>
      </p:sp>
      <p:cxnSp>
        <p:nvCxnSpPr>
          <p:cNvPr id="43" name="Straight Arrow Connector 42">
            <a:extLst>
              <a:ext uri="{FF2B5EF4-FFF2-40B4-BE49-F238E27FC236}">
                <a16:creationId xmlns:a16="http://schemas.microsoft.com/office/drawing/2014/main" id="{540853F7-2B66-4F82-B73D-F8A9A06944E1}"/>
              </a:ext>
            </a:extLst>
          </p:cNvPr>
          <p:cNvCxnSpPr>
            <a:cxnSpLocks/>
          </p:cNvCxnSpPr>
          <p:nvPr/>
        </p:nvCxnSpPr>
        <p:spPr>
          <a:xfrm>
            <a:off x="3195899" y="1967835"/>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44" name="Right Brace 43">
            <a:extLst>
              <a:ext uri="{FF2B5EF4-FFF2-40B4-BE49-F238E27FC236}">
                <a16:creationId xmlns:a16="http://schemas.microsoft.com/office/drawing/2014/main" id="{A2C1D1A9-7FAB-4405-8922-CF389CEEBEFB}"/>
              </a:ext>
            </a:extLst>
          </p:cNvPr>
          <p:cNvSpPr/>
          <p:nvPr/>
        </p:nvSpPr>
        <p:spPr>
          <a:xfrm rot="5400000">
            <a:off x="2040439" y="3055705"/>
            <a:ext cx="206537" cy="1097640"/>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85D1326-67E0-43ED-91F7-11AF3D63C8AD}"/>
              </a:ext>
            </a:extLst>
          </p:cNvPr>
          <p:cNvSpPr txBox="1"/>
          <p:nvPr/>
        </p:nvSpPr>
        <p:spPr>
          <a:xfrm>
            <a:off x="913385" y="3678529"/>
            <a:ext cx="247056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Analyzed together (n=19)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46" name="Table 10">
            <a:extLst>
              <a:ext uri="{FF2B5EF4-FFF2-40B4-BE49-F238E27FC236}">
                <a16:creationId xmlns:a16="http://schemas.microsoft.com/office/drawing/2014/main" id="{849295B0-A257-4772-B1E7-E006B0B1F73D}"/>
              </a:ext>
            </a:extLst>
          </p:cNvPr>
          <p:cNvGraphicFramePr>
            <a:graphicFrameLocks noGrp="1"/>
          </p:cNvGraphicFramePr>
          <p:nvPr>
            <p:extLst>
              <p:ext uri="{D42A27DB-BD31-4B8C-83A1-F6EECF244321}">
                <p14:modId xmlns:p14="http://schemas.microsoft.com/office/powerpoint/2010/main" val="1683242678"/>
              </p:ext>
            </p:extLst>
          </p:nvPr>
        </p:nvGraphicFramePr>
        <p:xfrm>
          <a:off x="1139162" y="4746932"/>
          <a:ext cx="4171748" cy="777240"/>
        </p:xfrm>
        <a:graphic>
          <a:graphicData uri="http://schemas.openxmlformats.org/drawingml/2006/table">
            <a:tbl>
              <a:tblPr firstRow="1" bandRow="1">
                <a:tableStyleId>{5C22544A-7EE6-4342-B048-85BDC9FD1C3A}</a:tableStyleId>
              </a:tblPr>
              <a:tblGrid>
                <a:gridCol w="1825512">
                  <a:extLst>
                    <a:ext uri="{9D8B030D-6E8A-4147-A177-3AD203B41FA5}">
                      <a16:colId xmlns:a16="http://schemas.microsoft.com/office/drawing/2014/main" val="1754475561"/>
                    </a:ext>
                  </a:extLst>
                </a:gridCol>
                <a:gridCol w="772699">
                  <a:extLst>
                    <a:ext uri="{9D8B030D-6E8A-4147-A177-3AD203B41FA5}">
                      <a16:colId xmlns:a16="http://schemas.microsoft.com/office/drawing/2014/main" val="1565589160"/>
                    </a:ext>
                  </a:extLst>
                </a:gridCol>
                <a:gridCol w="806918">
                  <a:extLst>
                    <a:ext uri="{9D8B030D-6E8A-4147-A177-3AD203B41FA5}">
                      <a16:colId xmlns:a16="http://schemas.microsoft.com/office/drawing/2014/main" val="4108110128"/>
                    </a:ext>
                  </a:extLst>
                </a:gridCol>
                <a:gridCol w="766619">
                  <a:extLst>
                    <a:ext uri="{9D8B030D-6E8A-4147-A177-3AD203B41FA5}">
                      <a16:colId xmlns:a16="http://schemas.microsoft.com/office/drawing/2014/main" val="3905173333"/>
                    </a:ext>
                  </a:extLst>
                </a:gridCol>
              </a:tblGrid>
              <a:tr h="210905">
                <a:tc>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a:txBody>
                    <a:bodyPr/>
                    <a:lstStyle/>
                    <a:p>
                      <a:pPr algn="ctr"/>
                      <a:r>
                        <a:rPr lang="en-GB" sz="1100" b="1" kern="1200" dirty="0">
                          <a:solidFill>
                            <a:schemeClr val="lt1"/>
                          </a:solidFill>
                          <a:latin typeface="+mn-lt"/>
                          <a:ea typeface="+mn-ea"/>
                          <a:cs typeface="+mn-cs"/>
                        </a:rPr>
                        <a:t>DN/MP</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CD</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MF</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232060">
                <a:tc>
                  <a:txBody>
                    <a:bodyPr/>
                    <a:lstStyle/>
                    <a:p>
                      <a:r>
                        <a:rPr lang="en-GB" sz="1100" dirty="0"/>
                        <a:t>Graft survival at 1 year</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t>89.5%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t>94.8%</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t>86.7%</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759353621"/>
                  </a:ext>
                </a:extLst>
              </a:tr>
              <a:tr h="232060">
                <a:tc>
                  <a:txBody>
                    <a:bodyPr/>
                    <a:lstStyle/>
                    <a:p>
                      <a:r>
                        <a:rPr lang="en-GB" sz="1100" dirty="0"/>
                        <a:t>Graft survival at 5 years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58.1%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82.3%</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t>69.8%</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20819962"/>
                  </a:ext>
                </a:extLst>
              </a:tr>
            </a:tbl>
          </a:graphicData>
        </a:graphic>
      </p:graphicFrame>
      <p:sp>
        <p:nvSpPr>
          <p:cNvPr id="47" name="TextBox 46">
            <a:extLst>
              <a:ext uri="{FF2B5EF4-FFF2-40B4-BE49-F238E27FC236}">
                <a16:creationId xmlns:a16="http://schemas.microsoft.com/office/drawing/2014/main" id="{7195BEA6-5BA7-4681-8637-75647BBACE25}"/>
              </a:ext>
            </a:extLst>
          </p:cNvPr>
          <p:cNvSpPr txBox="1"/>
          <p:nvPr/>
        </p:nvSpPr>
        <p:spPr>
          <a:xfrm>
            <a:off x="6253323" y="4937802"/>
            <a:ext cx="539482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IC after DCD-LT can be classified into subtypes with distinct clinical outcomes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Severity and location of IC after DCD-LT are indicative of the risk of graft loss and the need for hospitalization and stent therapy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DBD patients, this classification does not have prognostic value</a:t>
            </a: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p:txBody>
      </p:sp>
      <p:grpSp>
        <p:nvGrpSpPr>
          <p:cNvPr id="7" name="Group 6"/>
          <p:cNvGrpSpPr/>
          <p:nvPr/>
        </p:nvGrpSpPr>
        <p:grpSpPr>
          <a:xfrm>
            <a:off x="6394384" y="2227849"/>
            <a:ext cx="5394826" cy="2766356"/>
            <a:chOff x="6394384" y="2042652"/>
            <a:chExt cx="5394826" cy="2766356"/>
          </a:xfrm>
        </p:grpSpPr>
        <p:pic>
          <p:nvPicPr>
            <p:cNvPr id="27" name="Picture 26">
              <a:extLst>
                <a:ext uri="{FF2B5EF4-FFF2-40B4-BE49-F238E27FC236}">
                  <a16:creationId xmlns:a16="http://schemas.microsoft.com/office/drawing/2014/main" id="{8F3D7CE7-0303-4D17-B1B4-4D97ADBEC6A1}"/>
                </a:ext>
              </a:extLst>
            </p:cNvPr>
            <p:cNvPicPr/>
            <p:nvPr/>
          </p:nvPicPr>
          <p:blipFill rotWithShape="1">
            <a:blip r:embed="rId4" cstate="hqprint">
              <a:extLst>
                <a:ext uri="{28A0092B-C50C-407E-A947-70E740481C1C}">
                  <a14:useLocalDpi xmlns:a14="http://schemas.microsoft.com/office/drawing/2010/main" val="0"/>
                </a:ext>
              </a:extLst>
            </a:blip>
            <a:srcRect t="4221" b="1"/>
            <a:stretch/>
          </p:blipFill>
          <p:spPr>
            <a:xfrm>
              <a:off x="6394384" y="2042652"/>
              <a:ext cx="5394826" cy="2766356"/>
            </a:xfrm>
            <a:prstGeom prst="rect">
              <a:avLst/>
            </a:prstGeom>
            <a:ln w="6350">
              <a:solidFill>
                <a:schemeClr val="bg1">
                  <a:lumMod val="65000"/>
                </a:schemeClr>
              </a:solidFill>
            </a:ln>
          </p:spPr>
        </p:pic>
        <p:sp>
          <p:nvSpPr>
            <p:cNvPr id="6" name="Rectangle 5"/>
            <p:cNvSpPr/>
            <p:nvPr/>
          </p:nvSpPr>
          <p:spPr>
            <a:xfrm>
              <a:off x="8144141" y="4222867"/>
              <a:ext cx="1648247" cy="21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a:solidFill>
                    <a:schemeClr val="tx1">
                      <a:lumMod val="85000"/>
                      <a:lumOff val="15000"/>
                    </a:schemeClr>
                  </a:solidFill>
                  <a:latin typeface="Arial" panose="020B0604020202020204" pitchFamily="34" charset="0"/>
                  <a:cs typeface="Arial" panose="020B0604020202020204" pitchFamily="34" charset="0"/>
                </a:rPr>
                <a:t>Time from IC diagnosis (months) </a:t>
              </a:r>
              <a:endParaRPr lang="en-US" sz="300" b="1" dirty="0">
                <a:solidFill>
                  <a:schemeClr val="tx1">
                    <a:lumMod val="85000"/>
                    <a:lumOff val="15000"/>
                  </a:schemeClr>
                </a:solidFill>
                <a:latin typeface="Arial" panose="020B0604020202020204" pitchFamily="34" charset="0"/>
                <a:cs typeface="Arial" panose="020B0604020202020204" pitchFamily="34" charset="0"/>
              </a:endParaRPr>
            </a:p>
          </p:txBody>
        </p:sp>
      </p:grpSp>
      <p:pic>
        <p:nvPicPr>
          <p:cNvPr id="28" name="Picture 27" descr="A red house with white trim&#10;&#10;Description automatically generated">
            <a:hlinkClick r:id="rId5" action="ppaction://hlinksldjump"/>
            <a:extLst>
              <a:ext uri="{FF2B5EF4-FFF2-40B4-BE49-F238E27FC236}">
                <a16:creationId xmlns:a16="http://schemas.microsoft.com/office/drawing/2014/main" id="{22FC8E0D-9908-4271-8117-85BB7D0073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149308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100" dirty="0">
                <a:latin typeface="Arial" panose="020B0604020202020204" pitchFamily="34" charset="0"/>
                <a:cs typeface="Arial" panose="020B0604020202020204" pitchFamily="34" charset="0"/>
              </a:rPr>
              <a:t>Modifying tacrolimus related toxicity after liver transplantation comparing </a:t>
            </a:r>
            <a:r>
              <a:rPr lang="en-GB" sz="2100" dirty="0" err="1">
                <a:latin typeface="Arial" panose="020B0604020202020204" pitchFamily="34" charset="0"/>
                <a:cs typeface="Arial" panose="020B0604020202020204" pitchFamily="34" charset="0"/>
              </a:rPr>
              <a:t>Envarsus</a:t>
            </a:r>
            <a:r>
              <a:rPr lang="en-GB" sz="2100" dirty="0">
                <a:latin typeface="Arial" panose="020B0604020202020204" pitchFamily="34" charset="0"/>
                <a:cs typeface="Arial" panose="020B0604020202020204" pitchFamily="34" charset="0"/>
              </a:rPr>
              <a:t>® and </a:t>
            </a:r>
            <a:r>
              <a:rPr lang="en-GB" sz="2100" dirty="0" err="1">
                <a:latin typeface="Arial" panose="020B0604020202020204" pitchFamily="34" charset="0"/>
                <a:cs typeface="Arial" panose="020B0604020202020204" pitchFamily="34" charset="0"/>
              </a:rPr>
              <a:t>Advagraf</a:t>
            </a:r>
            <a:r>
              <a:rPr lang="en-GB" sz="2100" dirty="0">
                <a:latin typeface="Arial" panose="020B0604020202020204" pitchFamily="34" charset="0"/>
                <a:cs typeface="Arial" panose="020B0604020202020204" pitchFamily="34" charset="0"/>
              </a:rPr>
              <a:t>®: A </a:t>
            </a:r>
            <a:r>
              <a:rPr lang="en-GB" sz="2100" dirty="0" err="1">
                <a:latin typeface="Arial" panose="020B0604020202020204" pitchFamily="34" charset="0"/>
                <a:cs typeface="Arial" panose="020B0604020202020204" pitchFamily="34" charset="0"/>
              </a:rPr>
              <a:t>multicenter</a:t>
            </a:r>
            <a:r>
              <a:rPr lang="en-GB" sz="2100" dirty="0">
                <a:latin typeface="Arial" panose="020B0604020202020204" pitchFamily="34" charset="0"/>
                <a:cs typeface="Arial" panose="020B0604020202020204" pitchFamily="34" charset="0"/>
              </a:rPr>
              <a:t> randomized, controlled trial</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Mulder M. </a:t>
            </a:r>
            <a:r>
              <a:rPr lang="en-GB" dirty="0">
                <a:latin typeface="Arial" panose="020B0604020202020204" pitchFamily="34" charset="0"/>
                <a:cs typeface="Arial" panose="020B0604020202020204" pitchFamily="34" charset="0"/>
              </a:rPr>
              <a:t>et al., ESOT Congress 2023; BOS12_14</a:t>
            </a:r>
          </a:p>
        </p:txBody>
      </p:sp>
      <p:sp>
        <p:nvSpPr>
          <p:cNvPr id="5" name="TextBox 4">
            <a:extLst>
              <a:ext uri="{FF2B5EF4-FFF2-40B4-BE49-F238E27FC236}">
                <a16:creationId xmlns:a16="http://schemas.microsoft.com/office/drawing/2014/main" id="{104089EE-78E7-445A-9545-D493A8A75167}"/>
              </a:ext>
            </a:extLst>
          </p:cNvPr>
          <p:cNvSpPr txBox="1"/>
          <p:nvPr/>
        </p:nvSpPr>
        <p:spPr>
          <a:xfrm>
            <a:off x="717436" y="1109150"/>
            <a:ext cx="5221241"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test the hypothesis that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meltdose</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tacrolimus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Envarsus</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compared to extended-release tacrolimus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Advagraf</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will result in less CKD, NODAT and new-onset hypertension</a:t>
            </a:r>
          </a:p>
        </p:txBody>
      </p:sp>
      <p:sp>
        <p:nvSpPr>
          <p:cNvPr id="6" name="TextBox 5">
            <a:extLst>
              <a:ext uri="{FF2B5EF4-FFF2-40B4-BE49-F238E27FC236}">
                <a16:creationId xmlns:a16="http://schemas.microsoft.com/office/drawing/2014/main" id="{48D1B32E-72B8-4D17-9085-8A1CA62E46D1}"/>
              </a:ext>
            </a:extLst>
          </p:cNvPr>
          <p:cNvSpPr txBox="1"/>
          <p:nvPr/>
        </p:nvSpPr>
        <p:spPr>
          <a:xfrm>
            <a:off x="6253323" y="1109150"/>
            <a:ext cx="52212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grpSp>
        <p:nvGrpSpPr>
          <p:cNvPr id="23" name="Group 22">
            <a:extLst>
              <a:ext uri="{FF2B5EF4-FFF2-40B4-BE49-F238E27FC236}">
                <a16:creationId xmlns:a16="http://schemas.microsoft.com/office/drawing/2014/main" id="{5D96E3D5-ACF2-4670-BBE5-DF7ABDC693DB}"/>
              </a:ext>
            </a:extLst>
          </p:cNvPr>
          <p:cNvGrpSpPr/>
          <p:nvPr/>
        </p:nvGrpSpPr>
        <p:grpSpPr>
          <a:xfrm>
            <a:off x="6828114" y="1476906"/>
            <a:ext cx="4404922" cy="1386828"/>
            <a:chOff x="6735867" y="1413035"/>
            <a:chExt cx="4404922" cy="1386828"/>
          </a:xfrm>
        </p:grpSpPr>
        <p:sp>
          <p:nvSpPr>
            <p:cNvPr id="10" name="Rectangle: Rounded Corners 9">
              <a:extLst>
                <a:ext uri="{FF2B5EF4-FFF2-40B4-BE49-F238E27FC236}">
                  <a16:creationId xmlns:a16="http://schemas.microsoft.com/office/drawing/2014/main" id="{224238A6-B682-49ED-BDAB-0D69BE7A6E06}"/>
                </a:ext>
              </a:extLst>
            </p:cNvPr>
            <p:cNvSpPr/>
            <p:nvPr/>
          </p:nvSpPr>
          <p:spPr>
            <a:xfrm>
              <a:off x="6735867" y="1413035"/>
              <a:ext cx="4233338" cy="5357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Multicenter</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RCT, </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n=106 patients randomized at discharge after LT in a 1:1 ratio </a:t>
              </a:r>
            </a:p>
          </p:txBody>
        </p:sp>
        <p:sp>
          <p:nvSpPr>
            <p:cNvPr id="11" name="Rectangle: Rounded Corners 10">
              <a:extLst>
                <a:ext uri="{FF2B5EF4-FFF2-40B4-BE49-F238E27FC236}">
                  <a16:creationId xmlns:a16="http://schemas.microsoft.com/office/drawing/2014/main" id="{70F846F0-2EE9-461F-9860-973CD98659A5}"/>
                </a:ext>
              </a:extLst>
            </p:cNvPr>
            <p:cNvSpPr/>
            <p:nvPr/>
          </p:nvSpPr>
          <p:spPr>
            <a:xfrm>
              <a:off x="6844261" y="2331869"/>
              <a:ext cx="1742451" cy="467994"/>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Advagraf</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(control group)</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C56FD9AB-11DA-434E-AB4F-1E5BDE126D74}"/>
                </a:ext>
              </a:extLst>
            </p:cNvPr>
            <p:cNvSpPr/>
            <p:nvPr/>
          </p:nvSpPr>
          <p:spPr>
            <a:xfrm>
              <a:off x="8892903" y="2331869"/>
              <a:ext cx="2247886" cy="467994"/>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Envarsus</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(interventional group)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4ACB11DA-B44E-492C-B4D3-A31CB1DBFDF8}"/>
                </a:ext>
              </a:extLst>
            </p:cNvPr>
            <p:cNvGrpSpPr/>
            <p:nvPr/>
          </p:nvGrpSpPr>
          <p:grpSpPr>
            <a:xfrm>
              <a:off x="7715487" y="1964167"/>
              <a:ext cx="2306886" cy="358692"/>
              <a:chOff x="7103331" y="2012080"/>
              <a:chExt cx="3525820" cy="358692"/>
            </a:xfrm>
          </p:grpSpPr>
          <p:grpSp>
            <p:nvGrpSpPr>
              <p:cNvPr id="15" name="Group 14">
                <a:extLst>
                  <a:ext uri="{FF2B5EF4-FFF2-40B4-BE49-F238E27FC236}">
                    <a16:creationId xmlns:a16="http://schemas.microsoft.com/office/drawing/2014/main" id="{53F695A6-65B3-4E30-BF17-3620ED5D56CA}"/>
                  </a:ext>
                </a:extLst>
              </p:cNvPr>
              <p:cNvGrpSpPr/>
              <p:nvPr/>
            </p:nvGrpSpPr>
            <p:grpSpPr>
              <a:xfrm>
                <a:off x="7103331" y="2149826"/>
                <a:ext cx="3525820" cy="220946"/>
                <a:chOff x="6421861" y="5973133"/>
                <a:chExt cx="3525820" cy="220946"/>
              </a:xfrm>
            </p:grpSpPr>
            <p:cxnSp>
              <p:nvCxnSpPr>
                <p:cNvPr id="17" name="Connector: Elbow 16">
                  <a:extLst>
                    <a:ext uri="{FF2B5EF4-FFF2-40B4-BE49-F238E27FC236}">
                      <a16:creationId xmlns:a16="http://schemas.microsoft.com/office/drawing/2014/main" id="{DF2EDAD6-2A34-418E-8E1E-47B77D5E6A26}"/>
                    </a:ext>
                  </a:extLst>
                </p:cNvPr>
                <p:cNvCxnSpPr>
                  <a:cxnSpLocks/>
                </p:cNvCxnSpPr>
                <p:nvPr/>
              </p:nvCxnSpPr>
              <p:spPr>
                <a:xfrm>
                  <a:off x="8159715" y="5973396"/>
                  <a:ext cx="1787966"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687605C-B596-4537-898A-3880873414A6}"/>
                    </a:ext>
                  </a:extLst>
                </p:cNvPr>
                <p:cNvCxnSpPr>
                  <a:cxnSpLocks/>
                </p:cNvCxnSpPr>
                <p:nvPr/>
              </p:nvCxnSpPr>
              <p:spPr>
                <a:xfrm rot="10800000" flipV="1">
                  <a:off x="6421861" y="5973133"/>
                  <a:ext cx="1748235"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25F6387F-71FD-410F-9F49-6ED18C954333}"/>
                  </a:ext>
                </a:extLst>
              </p:cNvPr>
              <p:cNvCxnSpPr/>
              <p:nvPr/>
            </p:nvCxnSpPr>
            <p:spPr>
              <a:xfrm>
                <a:off x="8860862" y="2012080"/>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grpSp>
      <p:sp>
        <p:nvSpPr>
          <p:cNvPr id="24" name="Rectangle 23">
            <a:extLst>
              <a:ext uri="{FF2B5EF4-FFF2-40B4-BE49-F238E27FC236}">
                <a16:creationId xmlns:a16="http://schemas.microsoft.com/office/drawing/2014/main" id="{2C472F08-8CD1-4841-AF06-8B178AF8F547}"/>
              </a:ext>
            </a:extLst>
          </p:cNvPr>
          <p:cNvSpPr/>
          <p:nvPr/>
        </p:nvSpPr>
        <p:spPr>
          <a:xfrm>
            <a:off x="6474150" y="3145230"/>
            <a:ext cx="5221241" cy="3034995"/>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Primary endpoint (any of these 3 events at 12 months):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CKD defined as eGFR &lt;60 ml/minute/1.73 m</a:t>
            </a:r>
            <a:r>
              <a:rPr kumimoji="0" lang="en-GB" sz="14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2</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for &gt;3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Sustained (&gt;3 months post LT) NODAT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New-onset hypertension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Secondary endpoints include</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Safety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Quality of life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Neurotoxicity (tremors)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Graft and patient survival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Rejection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Liver steatosis and fibrosis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Pharmacokinetics and –dynamics</a:t>
            </a:r>
          </a:p>
        </p:txBody>
      </p:sp>
      <p:sp>
        <p:nvSpPr>
          <p:cNvPr id="29" name="Right Brace 28">
            <a:extLst>
              <a:ext uri="{FF2B5EF4-FFF2-40B4-BE49-F238E27FC236}">
                <a16:creationId xmlns:a16="http://schemas.microsoft.com/office/drawing/2014/main" id="{43FD2A4F-9840-4080-A9D7-33F44EA41012}"/>
              </a:ext>
            </a:extLst>
          </p:cNvPr>
          <p:cNvSpPr/>
          <p:nvPr/>
        </p:nvSpPr>
        <p:spPr>
          <a:xfrm rot="5400000">
            <a:off x="8944873" y="804183"/>
            <a:ext cx="279797" cy="4296529"/>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9" name="Picture 18" descr="A red house with white trim&#10;&#10;Description automatically generated">
            <a:hlinkClick r:id="rId4" action="ppaction://hlinksldjump"/>
            <a:extLst>
              <a:ext uri="{FF2B5EF4-FFF2-40B4-BE49-F238E27FC236}">
                <a16:creationId xmlns:a16="http://schemas.microsoft.com/office/drawing/2014/main" id="{7E76B6A8-5EBD-4D9D-ABD8-8CAD96FB5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247053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100" dirty="0">
                <a:latin typeface="Arial" panose="020B0604020202020204" pitchFamily="34" charset="0"/>
                <a:cs typeface="Arial" panose="020B0604020202020204" pitchFamily="34" charset="0"/>
              </a:rPr>
              <a:t>Modifying tacrolimus related toxicity after liver transplantation comparing </a:t>
            </a:r>
            <a:r>
              <a:rPr lang="en-GB" sz="2100" dirty="0" err="1">
                <a:latin typeface="Arial" panose="020B0604020202020204" pitchFamily="34" charset="0"/>
                <a:cs typeface="Arial" panose="020B0604020202020204" pitchFamily="34" charset="0"/>
              </a:rPr>
              <a:t>Envarsus</a:t>
            </a:r>
            <a:r>
              <a:rPr lang="en-GB" sz="2100" dirty="0">
                <a:latin typeface="Arial" panose="020B0604020202020204" pitchFamily="34" charset="0"/>
                <a:cs typeface="Arial" panose="020B0604020202020204" pitchFamily="34" charset="0"/>
              </a:rPr>
              <a:t>® and </a:t>
            </a:r>
            <a:r>
              <a:rPr lang="en-GB" sz="2100" dirty="0" err="1">
                <a:latin typeface="Arial" panose="020B0604020202020204" pitchFamily="34" charset="0"/>
                <a:cs typeface="Arial" panose="020B0604020202020204" pitchFamily="34" charset="0"/>
              </a:rPr>
              <a:t>Advagraf</a:t>
            </a:r>
            <a:r>
              <a:rPr lang="en-GB" sz="2100" dirty="0">
                <a:latin typeface="Arial" panose="020B0604020202020204" pitchFamily="34" charset="0"/>
                <a:cs typeface="Arial" panose="020B0604020202020204" pitchFamily="34" charset="0"/>
              </a:rPr>
              <a:t>®: A </a:t>
            </a:r>
            <a:r>
              <a:rPr lang="en-GB" sz="2100" dirty="0" err="1">
                <a:latin typeface="Arial" panose="020B0604020202020204" pitchFamily="34" charset="0"/>
                <a:cs typeface="Arial" panose="020B0604020202020204" pitchFamily="34" charset="0"/>
              </a:rPr>
              <a:t>multicenter</a:t>
            </a:r>
            <a:r>
              <a:rPr lang="en-GB" sz="2100" dirty="0">
                <a:latin typeface="Arial" panose="020B0604020202020204" pitchFamily="34" charset="0"/>
                <a:cs typeface="Arial" panose="020B0604020202020204" pitchFamily="34" charset="0"/>
              </a:rPr>
              <a:t> randomized, controlled trial</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Mulder M. </a:t>
            </a:r>
            <a:r>
              <a:rPr lang="en-GB" dirty="0">
                <a:latin typeface="Arial" panose="020B0604020202020204" pitchFamily="34" charset="0"/>
                <a:cs typeface="Arial" panose="020B0604020202020204" pitchFamily="34" charset="0"/>
              </a:rPr>
              <a:t>et al., ESOT Congress 2023; BOS12_14</a:t>
            </a:r>
          </a:p>
        </p:txBody>
      </p:sp>
      <p:sp>
        <p:nvSpPr>
          <p:cNvPr id="5" name="TextBox 4">
            <a:extLst>
              <a:ext uri="{FF2B5EF4-FFF2-40B4-BE49-F238E27FC236}">
                <a16:creationId xmlns:a16="http://schemas.microsoft.com/office/drawing/2014/main" id="{104089EE-78E7-445A-9545-D493A8A75167}"/>
              </a:ext>
            </a:extLst>
          </p:cNvPr>
          <p:cNvSpPr txBox="1"/>
          <p:nvPr/>
        </p:nvSpPr>
        <p:spPr>
          <a:xfrm>
            <a:off x="717436" y="1109150"/>
            <a:ext cx="5221241"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en-US" sz="1600" dirty="0">
                <a:solidFill>
                  <a:srgbClr val="A5A5A5"/>
                </a:solidFill>
                <a:latin typeface="Arial" panose="020B0604020202020204" pitchFamily="34" charset="0"/>
                <a:cs typeface="Arial" panose="020B0604020202020204" pitchFamily="34" charset="0"/>
              </a:rPr>
              <a:t>The risk difference for the primary endpoint in the intention-to-treat analysis is: 0.2021 (95% CI: 0.002415-0.3816)</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Per protocol analysis shows no significant differences</a:t>
            </a:r>
            <a:r>
              <a:rPr kumimoji="0" lang="en-GB" sz="1600" b="0" i="0" u="none" strike="noStrike" kern="1200" cap="none" spc="0" normalizeH="0" noProof="0" dirty="0">
                <a:ln>
                  <a:noFill/>
                </a:ln>
                <a:solidFill>
                  <a:srgbClr val="A5A5A5"/>
                </a:solidFill>
                <a:effectLst/>
                <a:uLnTx/>
                <a:uFillTx/>
                <a:latin typeface="Arial" panose="020B0604020202020204" pitchFamily="34" charset="0"/>
                <a:cs typeface="Arial" panose="020B0604020202020204" pitchFamily="34" charset="0"/>
              </a:rPr>
              <a:t> in the primary endpoint and separate components</a:t>
            </a: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en-US" sz="1600" dirty="0">
                <a:solidFill>
                  <a:srgbClr val="A5A5A5"/>
                </a:solidFill>
                <a:latin typeface="Arial" panose="020B0604020202020204" pitchFamily="34" charset="0"/>
                <a:cs typeface="Arial" panose="020B0604020202020204" pitchFamily="34" charset="0"/>
              </a:rPr>
              <a:t>In total, 160 SAEs were reported: 47.5% (76/160) in control group and 52.5% (84/160) in the interventional group</a:t>
            </a: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D1B32E-72B8-4D17-9085-8A1CA62E46D1}"/>
              </a:ext>
            </a:extLst>
          </p:cNvPr>
          <p:cNvSpPr txBox="1"/>
          <p:nvPr/>
        </p:nvSpPr>
        <p:spPr>
          <a:xfrm>
            <a:off x="6253323" y="2822204"/>
            <a:ext cx="5221241"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After 1 year,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meltdose</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tacrolimus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Envarsus</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results in a significant reduction in the prevalence of the composite endpoint compared to extended-release tacrolimus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Advagraf</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p:txBody>
      </p:sp>
      <p:graphicFrame>
        <p:nvGraphicFramePr>
          <p:cNvPr id="28" name="Table 10">
            <a:extLst>
              <a:ext uri="{FF2B5EF4-FFF2-40B4-BE49-F238E27FC236}">
                <a16:creationId xmlns:a16="http://schemas.microsoft.com/office/drawing/2014/main" id="{CAD0D5A4-61E0-4F31-8246-B492791DFF88}"/>
              </a:ext>
            </a:extLst>
          </p:cNvPr>
          <p:cNvGraphicFramePr>
            <a:graphicFrameLocks noGrp="1"/>
          </p:cNvGraphicFramePr>
          <p:nvPr>
            <p:extLst>
              <p:ext uri="{D42A27DB-BD31-4B8C-83A1-F6EECF244321}">
                <p14:modId xmlns:p14="http://schemas.microsoft.com/office/powerpoint/2010/main" val="2363926166"/>
              </p:ext>
            </p:extLst>
          </p:nvPr>
        </p:nvGraphicFramePr>
        <p:xfrm>
          <a:off x="815872" y="1504956"/>
          <a:ext cx="5159364" cy="2103120"/>
        </p:xfrm>
        <a:graphic>
          <a:graphicData uri="http://schemas.openxmlformats.org/drawingml/2006/table">
            <a:tbl>
              <a:tblPr firstRow="1" bandRow="1">
                <a:tableStyleId>{5C22544A-7EE6-4342-B048-85BDC9FD1C3A}</a:tableStyleId>
              </a:tblPr>
              <a:tblGrid>
                <a:gridCol w="1789128">
                  <a:extLst>
                    <a:ext uri="{9D8B030D-6E8A-4147-A177-3AD203B41FA5}">
                      <a16:colId xmlns:a16="http://schemas.microsoft.com/office/drawing/2014/main" val="1754475561"/>
                    </a:ext>
                  </a:extLst>
                </a:gridCol>
                <a:gridCol w="1225868">
                  <a:extLst>
                    <a:ext uri="{9D8B030D-6E8A-4147-A177-3AD203B41FA5}">
                      <a16:colId xmlns:a16="http://schemas.microsoft.com/office/drawing/2014/main" val="1565589160"/>
                    </a:ext>
                  </a:extLst>
                </a:gridCol>
                <a:gridCol w="1318550">
                  <a:extLst>
                    <a:ext uri="{9D8B030D-6E8A-4147-A177-3AD203B41FA5}">
                      <a16:colId xmlns:a16="http://schemas.microsoft.com/office/drawing/2014/main" val="4108110128"/>
                    </a:ext>
                  </a:extLst>
                </a:gridCol>
                <a:gridCol w="825818">
                  <a:extLst>
                    <a:ext uri="{9D8B030D-6E8A-4147-A177-3AD203B41FA5}">
                      <a16:colId xmlns:a16="http://schemas.microsoft.com/office/drawing/2014/main" val="2622639889"/>
                    </a:ext>
                  </a:extLst>
                </a:gridCol>
              </a:tblGrid>
              <a:tr h="21090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Intention-to-treat analysis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3935789614"/>
                  </a:ext>
                </a:extLst>
              </a:tr>
              <a:tr h="210905">
                <a:tc>
                  <a:txBody>
                    <a:bodyPr/>
                    <a:lstStyle/>
                    <a:p>
                      <a:pPr algn="ctr"/>
                      <a:r>
                        <a:rPr lang="en-GB" sz="1100" b="1" kern="1200" dirty="0">
                          <a:solidFill>
                            <a:schemeClr val="lt1"/>
                          </a:solidFill>
                          <a:latin typeface="+mn-lt"/>
                          <a:ea typeface="+mn-ea"/>
                          <a:cs typeface="+mn-cs"/>
                        </a:rPr>
                        <a:t>% of LT recipients </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a:txBody>
                    <a:bodyPr/>
                    <a:lstStyle/>
                    <a:p>
                      <a:pPr algn="ctr"/>
                      <a:r>
                        <a:rPr lang="en-GB" sz="1100" b="1" kern="1200" dirty="0">
                          <a:solidFill>
                            <a:schemeClr val="lt1"/>
                          </a:solidFill>
                          <a:latin typeface="+mn-lt"/>
                          <a:ea typeface="+mn-ea"/>
                          <a:cs typeface="+mn-cs"/>
                        </a:rPr>
                        <a:t>Control group</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Interventional group</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p-value</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232060">
                <a:tc>
                  <a:txBody>
                    <a:bodyPr/>
                    <a:lstStyle/>
                    <a:p>
                      <a:r>
                        <a:rPr lang="en-GB" sz="1100" b="0" kern="1200" dirty="0">
                          <a:solidFill>
                            <a:schemeClr val="dk1"/>
                          </a:solidFill>
                          <a:latin typeface="+mn-lt"/>
                          <a:ea typeface="+mn-ea"/>
                          <a:cs typeface="+mn-cs"/>
                        </a:rPr>
                        <a:t>Reaching the primary endpoint at 12 months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71.2%</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50.9%</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p=0.05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759353621"/>
                  </a:ext>
                </a:extLst>
              </a:tr>
              <a:tr h="232060">
                <a:tc>
                  <a:txBody>
                    <a:bodyPr/>
                    <a:lstStyle/>
                    <a:p>
                      <a:r>
                        <a:rPr lang="en-GB" sz="1100" b="0" kern="1200" dirty="0">
                          <a:solidFill>
                            <a:schemeClr val="dk1"/>
                          </a:solidFill>
                          <a:latin typeface="+mn-lt"/>
                          <a:ea typeface="+mn-ea"/>
                          <a:cs typeface="+mn-cs"/>
                        </a:rPr>
                        <a:t>Developing NODAT</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26.8%</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20%</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p=0.64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20819962"/>
                  </a:ext>
                </a:extLst>
              </a:tr>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Developing new-onset hypertension</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54.3%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38.1%</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p=0.23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688597257"/>
                  </a:ext>
                </a:extLst>
              </a:tr>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Developing CKD</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42.3%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26.4%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p=0.13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61382819"/>
                  </a:ext>
                </a:extLst>
              </a:tr>
            </a:tbl>
          </a:graphicData>
        </a:graphic>
      </p:graphicFrame>
      <p:sp>
        <p:nvSpPr>
          <p:cNvPr id="9" name="TextBox 8">
            <a:extLst>
              <a:ext uri="{FF2B5EF4-FFF2-40B4-BE49-F238E27FC236}">
                <a16:creationId xmlns:a16="http://schemas.microsoft.com/office/drawing/2014/main" id="{761E64C1-8356-43A2-B5F6-8CF5AEE42CCC}"/>
              </a:ext>
            </a:extLst>
          </p:cNvPr>
          <p:cNvSpPr txBox="1"/>
          <p:nvPr/>
        </p:nvSpPr>
        <p:spPr>
          <a:xfrm>
            <a:off x="6253323" y="1294345"/>
            <a:ext cx="5310917" cy="107721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SAEs most frequently reported: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Fever (23.1%)</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Infections (10%)</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Cholangitis and bile duct obstruction (10%)</a:t>
            </a: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pic>
        <p:nvPicPr>
          <p:cNvPr id="10" name="Picture 9" descr="A red house with white trim&#10;&#10;Description automatically generated">
            <a:hlinkClick r:id="rId4" action="ppaction://hlinksldjump"/>
            <a:extLst>
              <a:ext uri="{FF2B5EF4-FFF2-40B4-BE49-F238E27FC236}">
                <a16:creationId xmlns:a16="http://schemas.microsoft.com/office/drawing/2014/main" id="{80EBE2CA-ACBA-4FDD-8FC6-73333FFF92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53430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Dual graft LDLT has a role in avoiding small-for-size syndrome</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Ahn</a:t>
            </a:r>
            <a:r>
              <a:rPr lang="fr-CH" dirty="0">
                <a:latin typeface="Arial" panose="020B0604020202020204" pitchFamily="34" charset="0"/>
                <a:cs typeface="Arial" panose="020B0604020202020204" pitchFamily="34" charset="0"/>
              </a:rPr>
              <a:t> C. </a:t>
            </a:r>
            <a:r>
              <a:rPr lang="en-GB" dirty="0">
                <a:latin typeface="Arial" panose="020B0604020202020204" pitchFamily="34" charset="0"/>
                <a:cs typeface="Arial" panose="020B0604020202020204" pitchFamily="34" charset="0"/>
              </a:rPr>
              <a:t>et al., ESOT Congress 2023; FG8_3</a:t>
            </a:r>
          </a:p>
        </p:txBody>
      </p:sp>
      <p:sp>
        <p:nvSpPr>
          <p:cNvPr id="5" name="TextBox 4">
            <a:extLst>
              <a:ext uri="{FF2B5EF4-FFF2-40B4-BE49-F238E27FC236}">
                <a16:creationId xmlns:a16="http://schemas.microsoft.com/office/drawing/2014/main" id="{185453DD-D31B-4EAA-AAE6-C61177190375}"/>
              </a:ext>
            </a:extLst>
          </p:cNvPr>
          <p:cNvSpPr txBox="1"/>
          <p:nvPr/>
        </p:nvSpPr>
        <p:spPr>
          <a:xfrm>
            <a:off x="717436" y="1109150"/>
            <a:ext cx="5221241" cy="3724096"/>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LDLT is established as a complementary method to the scarceness of deceased donors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Many technical improvements were developed to expand the donor pool, but 22% of donor candidates are rejected due to various causes (</a:t>
            </a:r>
            <a:r>
              <a:rPr lang="en-GB" dirty="0" err="1">
                <a:solidFill>
                  <a:srgbClr val="A5A5A5"/>
                </a:solidFill>
                <a:latin typeface="Arial" panose="020B0604020202020204" pitchFamily="34" charset="0"/>
                <a:cs typeface="Arial" panose="020B0604020202020204" pitchFamily="34" charset="0"/>
              </a:rPr>
              <a:t>i.e</a:t>
            </a:r>
            <a:r>
              <a:rPr lang="en-GB" dirty="0">
                <a:solidFill>
                  <a:srgbClr val="A5A5A5"/>
                </a:solidFill>
                <a:latin typeface="Arial" panose="020B0604020202020204" pitchFamily="34" charset="0"/>
                <a:cs typeface="Arial" panose="020B0604020202020204" pitchFamily="34" charset="0"/>
              </a:rPr>
              <a:t> small remnant liver volume or small graft size for recipient)</a:t>
            </a:r>
          </a:p>
          <a:p>
            <a:pPr algn="just"/>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develop dual grafts LDLT, using two grafts from different donors, to get sufficient graft volume and donor safety</a:t>
            </a:r>
          </a:p>
        </p:txBody>
      </p:sp>
      <p:sp>
        <p:nvSpPr>
          <p:cNvPr id="8" name="TextBox 7">
            <a:extLst>
              <a:ext uri="{FF2B5EF4-FFF2-40B4-BE49-F238E27FC236}">
                <a16:creationId xmlns:a16="http://schemas.microsoft.com/office/drawing/2014/main" id="{E3E67EBB-99EE-4257-A303-862882F30984}"/>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grpSp>
        <p:nvGrpSpPr>
          <p:cNvPr id="24" name="Group 23">
            <a:extLst>
              <a:ext uri="{FF2B5EF4-FFF2-40B4-BE49-F238E27FC236}">
                <a16:creationId xmlns:a16="http://schemas.microsoft.com/office/drawing/2014/main" id="{95B7DD22-38FF-472E-A055-1A5414EFF81B}"/>
              </a:ext>
            </a:extLst>
          </p:cNvPr>
          <p:cNvGrpSpPr/>
          <p:nvPr/>
        </p:nvGrpSpPr>
        <p:grpSpPr>
          <a:xfrm>
            <a:off x="6960448" y="1662052"/>
            <a:ext cx="3995830" cy="2515574"/>
            <a:chOff x="7204511" y="1509259"/>
            <a:chExt cx="3995830" cy="2515574"/>
          </a:xfrm>
        </p:grpSpPr>
        <p:sp>
          <p:nvSpPr>
            <p:cNvPr id="10" name="Rectangle: Rounded Corners 9">
              <a:extLst>
                <a:ext uri="{FF2B5EF4-FFF2-40B4-BE49-F238E27FC236}">
                  <a16:creationId xmlns:a16="http://schemas.microsoft.com/office/drawing/2014/main" id="{34523672-82F6-4B83-A559-46FB42BDB039}"/>
                </a:ext>
              </a:extLst>
            </p:cNvPr>
            <p:cNvSpPr/>
            <p:nvPr/>
          </p:nvSpPr>
          <p:spPr>
            <a:xfrm>
              <a:off x="7310501" y="1509259"/>
              <a:ext cx="3529044" cy="664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593 </a:t>
              </a:r>
              <a:r>
                <a:rPr lang="en-GB" sz="1200" dirty="0">
                  <a:latin typeface="Arial" panose="020B0604020202020204" pitchFamily="34" charset="0"/>
                  <a:cs typeface="Arial" panose="020B0604020202020204" pitchFamily="34" charset="0"/>
                </a:rPr>
                <a:t>dual grafts LDLTs out of 5121 cases of total LDLTs (11.5% of LDLTs) performed between March 200 and December 2018</a:t>
              </a:r>
              <a:endParaRPr lang="en-GB" sz="1200"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7503DDC2-77FA-4665-A755-4DD751B49AAD}"/>
                </a:ext>
              </a:extLst>
            </p:cNvPr>
            <p:cNvSpPr/>
            <p:nvPr/>
          </p:nvSpPr>
          <p:spPr>
            <a:xfrm>
              <a:off x="7204511" y="3436541"/>
              <a:ext cx="720374" cy="570435"/>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RL 31.5%</a:t>
              </a:r>
              <a:endParaRPr lang="en-GB" sz="12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75D88432-C402-4C39-AE55-D182718149AF}"/>
                </a:ext>
              </a:extLst>
            </p:cNvPr>
            <p:cNvSpPr/>
            <p:nvPr/>
          </p:nvSpPr>
          <p:spPr>
            <a:xfrm>
              <a:off x="8759712" y="3438483"/>
              <a:ext cx="654658" cy="580856"/>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LL 2%</a:t>
              </a:r>
            </a:p>
          </p:txBody>
        </p:sp>
        <p:sp>
          <p:nvSpPr>
            <p:cNvPr id="13" name="Rectangle: Rounded Corners 12">
              <a:extLst>
                <a:ext uri="{FF2B5EF4-FFF2-40B4-BE49-F238E27FC236}">
                  <a16:creationId xmlns:a16="http://schemas.microsoft.com/office/drawing/2014/main" id="{E756F958-602A-4E98-810F-95EED0AEFBB0}"/>
                </a:ext>
              </a:extLst>
            </p:cNvPr>
            <p:cNvSpPr/>
            <p:nvPr/>
          </p:nvSpPr>
          <p:spPr>
            <a:xfrm>
              <a:off x="10041969" y="3437737"/>
              <a:ext cx="1158372" cy="587096"/>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 rejection 39.4%</a:t>
              </a:r>
              <a:endParaRPr lang="en-GB" sz="1200" dirty="0">
                <a:solidFill>
                  <a:schemeClr val="tx1"/>
                </a:solidFill>
                <a:latin typeface="Arial" panose="020B0604020202020204" pitchFamily="34" charset="0"/>
                <a:cs typeface="Arial" panose="020B0604020202020204" pitchFamily="34" charset="0"/>
              </a:endParaRPr>
            </a:p>
          </p:txBody>
        </p:sp>
        <p:cxnSp>
          <p:nvCxnSpPr>
            <p:cNvPr id="15" name="Connector: Elbow 14">
              <a:extLst>
                <a:ext uri="{FF2B5EF4-FFF2-40B4-BE49-F238E27FC236}">
                  <a16:creationId xmlns:a16="http://schemas.microsoft.com/office/drawing/2014/main" id="{355B6CBF-6085-42CC-8D4E-8541C86C9156}"/>
                </a:ext>
              </a:extLst>
            </p:cNvPr>
            <p:cNvCxnSpPr>
              <a:cxnSpLocks/>
            </p:cNvCxnSpPr>
            <p:nvPr/>
          </p:nvCxnSpPr>
          <p:spPr>
            <a:xfrm>
              <a:off x="9071703" y="3190815"/>
              <a:ext cx="1549452"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124D567-A11D-4CBF-B3E4-4332AC883DAA}"/>
                </a:ext>
              </a:extLst>
            </p:cNvPr>
            <p:cNvCxnSpPr>
              <a:cxnSpLocks/>
            </p:cNvCxnSpPr>
            <p:nvPr/>
          </p:nvCxnSpPr>
          <p:spPr>
            <a:xfrm rot="10800000" flipV="1">
              <a:off x="7565678" y="3190552"/>
              <a:ext cx="151502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A003F6D-DEA6-4483-AFB9-052288CF6E00}"/>
                </a:ext>
              </a:extLst>
            </p:cNvPr>
            <p:cNvCxnSpPr>
              <a:cxnSpLocks/>
            </p:cNvCxnSpPr>
            <p:nvPr/>
          </p:nvCxnSpPr>
          <p:spPr>
            <a:xfrm>
              <a:off x="9080761" y="3190552"/>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4F26E1-325B-4692-A7A4-800FFEFD683F}"/>
                </a:ext>
              </a:extLst>
            </p:cNvPr>
            <p:cNvCxnSpPr/>
            <p:nvPr/>
          </p:nvCxnSpPr>
          <p:spPr>
            <a:xfrm>
              <a:off x="9075964" y="304519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2E5177F-85D7-424D-95FF-98B32F75E0FF}"/>
                </a:ext>
              </a:extLst>
            </p:cNvPr>
            <p:cNvSpPr/>
            <p:nvPr/>
          </p:nvSpPr>
          <p:spPr>
            <a:xfrm>
              <a:off x="7310500" y="2505922"/>
              <a:ext cx="3529047" cy="534105"/>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rgbClr val="A5A5A5"/>
                  </a:solidFill>
                  <a:latin typeface="Arial" panose="020B0604020202020204" pitchFamily="34" charset="0"/>
                  <a:cs typeface="Arial" panose="020B0604020202020204" pitchFamily="34" charset="0"/>
                </a:rPr>
                <a:t>9% of donor candidates were selected for dual donor LDLT</a:t>
              </a:r>
            </a:p>
          </p:txBody>
        </p:sp>
        <p:cxnSp>
          <p:nvCxnSpPr>
            <p:cNvPr id="21" name="Straight Arrow Connector 20">
              <a:extLst>
                <a:ext uri="{FF2B5EF4-FFF2-40B4-BE49-F238E27FC236}">
                  <a16:creationId xmlns:a16="http://schemas.microsoft.com/office/drawing/2014/main" id="{C1AEC342-E791-49B9-8E20-E37707E5CF81}"/>
                </a:ext>
              </a:extLst>
            </p:cNvPr>
            <p:cNvCxnSpPr>
              <a:cxnSpLocks/>
            </p:cNvCxnSpPr>
            <p:nvPr/>
          </p:nvCxnSpPr>
          <p:spPr>
            <a:xfrm>
              <a:off x="9075023" y="2175855"/>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D9D650A1-8985-4EF0-BE28-C6001587B9E5}"/>
              </a:ext>
            </a:extLst>
          </p:cNvPr>
          <p:cNvSpPr txBox="1"/>
          <p:nvPr/>
        </p:nvSpPr>
        <p:spPr>
          <a:xfrm>
            <a:off x="6253323" y="4273760"/>
            <a:ext cx="5221241" cy="1815882"/>
          </a:xfrm>
          <a:prstGeom prst="rect">
            <a:avLst/>
          </a:prstGeom>
          <a:noFill/>
        </p:spPr>
        <p:txBody>
          <a:bodyPr wrap="square">
            <a:spAutoFit/>
          </a:bodyPr>
          <a:lstStyle/>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Most common combination of grafts were left and left graft, due to small remnant liver volume in donor (70.5%)</a:t>
            </a:r>
          </a:p>
          <a:p>
            <a:pPr marL="285750" indent="-2857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Right and left graft were used in 29.5%</a:t>
            </a:r>
          </a:p>
          <a:p>
            <a:pPr marL="285750" indent="-2857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Various grafts, </a:t>
            </a:r>
            <a:r>
              <a:rPr lang="en-GB" sz="1400" dirty="0" err="1">
                <a:solidFill>
                  <a:srgbClr val="A5A5A5"/>
                </a:solidFill>
                <a:latin typeface="Arial" panose="020B0604020202020204" pitchFamily="34" charset="0"/>
                <a:cs typeface="Arial" panose="020B0604020202020204" pitchFamily="34" charset="0"/>
              </a:rPr>
              <a:t>ABOi</a:t>
            </a:r>
            <a:r>
              <a:rPr lang="en-GB" sz="1400" dirty="0">
                <a:solidFill>
                  <a:srgbClr val="A5A5A5"/>
                </a:solidFill>
                <a:latin typeface="Arial" panose="020B0604020202020204" pitchFamily="34" charset="0"/>
                <a:cs typeface="Arial" panose="020B0604020202020204" pitchFamily="34" charset="0"/>
              </a:rPr>
              <a:t> donor, split graft from deceased donor, and from donor exchange program, were included in this graft combinations</a:t>
            </a:r>
            <a:endParaRPr lang="en-GB" sz="1400" dirty="0">
              <a:latin typeface="Arial" panose="020B0604020202020204" pitchFamily="34" charset="0"/>
              <a:cs typeface="Arial" panose="020B0604020202020204" pitchFamily="34" charset="0"/>
            </a:endParaRPr>
          </a:p>
        </p:txBody>
      </p:sp>
      <p:pic>
        <p:nvPicPr>
          <p:cNvPr id="18" name="Picture 17" descr="A red house with white trim&#10;&#10;Description automatically generated">
            <a:hlinkClick r:id="rId4" action="ppaction://hlinksldjump"/>
            <a:extLst>
              <a:ext uri="{FF2B5EF4-FFF2-40B4-BE49-F238E27FC236}">
                <a16:creationId xmlns:a16="http://schemas.microsoft.com/office/drawing/2014/main" id="{E8C9B753-34EF-4E5E-8DEF-11F91A61E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236298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Dual graft LDLT has a role in avoiding small-for-size syndrome</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Ahn</a:t>
            </a:r>
            <a:r>
              <a:rPr lang="fr-CH" dirty="0">
                <a:latin typeface="Arial" panose="020B0604020202020204" pitchFamily="34" charset="0"/>
                <a:cs typeface="Arial" panose="020B0604020202020204" pitchFamily="34" charset="0"/>
              </a:rPr>
              <a:t> C. </a:t>
            </a:r>
            <a:r>
              <a:rPr lang="en-GB" dirty="0">
                <a:latin typeface="Arial" panose="020B0604020202020204" pitchFamily="34" charset="0"/>
                <a:cs typeface="Arial" panose="020B0604020202020204" pitchFamily="34" charset="0"/>
              </a:rPr>
              <a:t>et al., ESOT Congress 2023; FG8_3</a:t>
            </a:r>
          </a:p>
        </p:txBody>
      </p:sp>
      <p:sp>
        <p:nvSpPr>
          <p:cNvPr id="5" name="TextBox 4">
            <a:extLst>
              <a:ext uri="{FF2B5EF4-FFF2-40B4-BE49-F238E27FC236}">
                <a16:creationId xmlns:a16="http://schemas.microsoft.com/office/drawing/2014/main" id="{185453DD-D31B-4EAA-AAE6-C61177190375}"/>
              </a:ext>
            </a:extLst>
          </p:cNvPr>
          <p:cNvSpPr txBox="1"/>
          <p:nvPr/>
        </p:nvSpPr>
        <p:spPr>
          <a:xfrm>
            <a:off x="717436" y="1109150"/>
            <a:ext cx="5221241" cy="4585871"/>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Mean GRWR from dual grafts is 1.03 similar with single right lobe graft (1.04)</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No significant difference between donor morbidity of dual graft (1.5%) and single graft (2.2%)</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No significant difference of recipient survival rates (at 1, 5, 10 years, 89.3%, 83.9%, 80.1%, respectively) between dual and single graft LDLTs</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Single graft atrophy were developed in 47 recipient, predominantly in right side (suboptimal graft) without severe sequalae</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Recipient complications associated technical problems were higher in early cases but now are similar with single graft recipients</a:t>
            </a:r>
          </a:p>
        </p:txBody>
      </p:sp>
      <p:sp>
        <p:nvSpPr>
          <p:cNvPr id="8" name="TextBox 7">
            <a:extLst>
              <a:ext uri="{FF2B5EF4-FFF2-40B4-BE49-F238E27FC236}">
                <a16:creationId xmlns:a16="http://schemas.microsoft.com/office/drawing/2014/main" id="{E3E67EBB-99EE-4257-A303-862882F30984}"/>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p:txBody>
      </p:sp>
      <p:sp>
        <p:nvSpPr>
          <p:cNvPr id="23" name="TextBox 22">
            <a:extLst>
              <a:ext uri="{FF2B5EF4-FFF2-40B4-BE49-F238E27FC236}">
                <a16:creationId xmlns:a16="http://schemas.microsoft.com/office/drawing/2014/main" id="{D9D650A1-8985-4EF0-BE28-C6001587B9E5}"/>
              </a:ext>
            </a:extLst>
          </p:cNvPr>
          <p:cNvSpPr txBox="1"/>
          <p:nvPr/>
        </p:nvSpPr>
        <p:spPr>
          <a:xfrm>
            <a:off x="6253322" y="1509260"/>
            <a:ext cx="5221241" cy="1754326"/>
          </a:xfrm>
          <a:prstGeom prst="rect">
            <a:avLst/>
          </a:prstGeom>
          <a:noFill/>
        </p:spPr>
        <p:txBody>
          <a:bodyPr wrap="square">
            <a:spAutoFit/>
          </a:bodyPr>
          <a:lstStyle/>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Live donor liver transplantation using dual grafts is a requisite option for selective patients who has no conventional suitable donor</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With this innovative technique, the donor pool can be expanded by about 10% in LDLT</a:t>
            </a:r>
            <a:endParaRPr lang="en-GB" dirty="0">
              <a:latin typeface="Arial" panose="020B0604020202020204" pitchFamily="34" charset="0"/>
              <a:cs typeface="Arial" panose="020B0604020202020204" pitchFamily="34" charset="0"/>
            </a:endParaRPr>
          </a:p>
        </p:txBody>
      </p:sp>
      <p:pic>
        <p:nvPicPr>
          <p:cNvPr id="7" name="Picture 6" descr="A red house with white trim&#10;&#10;Description automatically generated">
            <a:hlinkClick r:id="rId4" action="ppaction://hlinksldjump"/>
            <a:extLst>
              <a:ext uri="{FF2B5EF4-FFF2-40B4-BE49-F238E27FC236}">
                <a16:creationId xmlns:a16="http://schemas.microsoft.com/office/drawing/2014/main" id="{9220E085-199B-4FCD-8FAA-9EDA568D8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145644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200" dirty="0">
                <a:latin typeface="Arial" panose="020B0604020202020204" pitchFamily="34" charset="0"/>
                <a:cs typeface="Arial" panose="020B0604020202020204" pitchFamily="34" charset="0"/>
              </a:rPr>
              <a:t>Evaluation of a delayed liver transplant strategy for patients listed for HCC treated with resection or thermo-ablation as a bridge to LT</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Lamarque C. </a:t>
            </a:r>
            <a:r>
              <a:rPr lang="en-GB" dirty="0">
                <a:latin typeface="Arial" panose="020B0604020202020204" pitchFamily="34" charset="0"/>
                <a:cs typeface="Arial" panose="020B0604020202020204" pitchFamily="34" charset="0"/>
              </a:rPr>
              <a:t>et al., ESOT Congress 2023; FG9_5</a:t>
            </a:r>
          </a:p>
        </p:txBody>
      </p:sp>
      <p:sp>
        <p:nvSpPr>
          <p:cNvPr id="5" name="TextBox 4">
            <a:extLst>
              <a:ext uri="{FF2B5EF4-FFF2-40B4-BE49-F238E27FC236}">
                <a16:creationId xmlns:a16="http://schemas.microsoft.com/office/drawing/2014/main" id="{17B46394-B535-4EC7-A83E-4BAAD247353A}"/>
              </a:ext>
            </a:extLst>
          </p:cNvPr>
          <p:cNvSpPr txBox="1"/>
          <p:nvPr/>
        </p:nvSpPr>
        <p:spPr>
          <a:xfrm>
            <a:off x="717436" y="1109150"/>
            <a:ext cx="5221241" cy="289310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To maximize utility and prevent premature LT, DS was adopted in France in 2015 in patients listed for any single HCC treated with SR or TA during the waiting phase, postponing LT until recurrence</a:t>
            </a:r>
          </a:p>
          <a:p>
            <a:pPr algn="just"/>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evaluate DS to make sure that pre and post-LT outcomes of patients entering DS are not negatively impacted</a:t>
            </a:r>
          </a:p>
        </p:txBody>
      </p:sp>
      <p:sp>
        <p:nvSpPr>
          <p:cNvPr id="6" name="TextBox 5">
            <a:extLst>
              <a:ext uri="{FF2B5EF4-FFF2-40B4-BE49-F238E27FC236}">
                <a16:creationId xmlns:a16="http://schemas.microsoft.com/office/drawing/2014/main" id="{DC30219C-C11F-46BC-8D3C-8644E9F186FF}"/>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grpSp>
        <p:nvGrpSpPr>
          <p:cNvPr id="29" name="Group 28">
            <a:extLst>
              <a:ext uri="{FF2B5EF4-FFF2-40B4-BE49-F238E27FC236}">
                <a16:creationId xmlns:a16="http://schemas.microsoft.com/office/drawing/2014/main" id="{B6110A42-A9C9-4719-AEEC-173D2ADC062F}"/>
              </a:ext>
            </a:extLst>
          </p:cNvPr>
          <p:cNvGrpSpPr/>
          <p:nvPr/>
        </p:nvGrpSpPr>
        <p:grpSpPr>
          <a:xfrm>
            <a:off x="6613078" y="1680149"/>
            <a:ext cx="4619958" cy="3976019"/>
            <a:chOff x="6613078" y="1413931"/>
            <a:chExt cx="4619958" cy="3976019"/>
          </a:xfrm>
        </p:grpSpPr>
        <p:grpSp>
          <p:nvGrpSpPr>
            <p:cNvPr id="26" name="Group 25">
              <a:extLst>
                <a:ext uri="{FF2B5EF4-FFF2-40B4-BE49-F238E27FC236}">
                  <a16:creationId xmlns:a16="http://schemas.microsoft.com/office/drawing/2014/main" id="{A703D3D9-E874-4226-B7DD-ACF1AE75C4CB}"/>
                </a:ext>
              </a:extLst>
            </p:cNvPr>
            <p:cNvGrpSpPr/>
            <p:nvPr/>
          </p:nvGrpSpPr>
          <p:grpSpPr>
            <a:xfrm>
              <a:off x="6631538" y="1413931"/>
              <a:ext cx="4601498" cy="2825382"/>
              <a:chOff x="6631538" y="1413931"/>
              <a:chExt cx="4601498" cy="2825382"/>
            </a:xfrm>
          </p:grpSpPr>
          <p:sp>
            <p:nvSpPr>
              <p:cNvPr id="10" name="Rectangle: Rounded Corners 9">
                <a:extLst>
                  <a:ext uri="{FF2B5EF4-FFF2-40B4-BE49-F238E27FC236}">
                    <a16:creationId xmlns:a16="http://schemas.microsoft.com/office/drawing/2014/main" id="{FC23F35B-2156-4B2C-B020-1D0835111E17}"/>
                  </a:ext>
                </a:extLst>
              </p:cNvPr>
              <p:cNvSpPr/>
              <p:nvPr/>
            </p:nvSpPr>
            <p:spPr>
              <a:xfrm>
                <a:off x="7165778" y="1413931"/>
                <a:ext cx="3924681" cy="6943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 sz="1400" b="1" dirty="0">
                    <a:solidFill>
                      <a:schemeClr val="bg1"/>
                    </a:solidFill>
                    <a:latin typeface="Arial" panose="020B0604020202020204" pitchFamily="34" charset="0"/>
                    <a:cs typeface="Arial" panose="020B0604020202020204" pitchFamily="34" charset="0"/>
                  </a:rPr>
                  <a:t>DELTAS HCC study </a:t>
                </a:r>
              </a:p>
              <a:p>
                <a:pPr algn="ctr"/>
                <a:r>
                  <a:rPr lang="en-GB" sz="1400" dirty="0">
                    <a:solidFill>
                      <a:schemeClr val="bg1"/>
                    </a:solidFill>
                    <a:latin typeface="Arial" panose="020B0604020202020204" pitchFamily="34" charset="0"/>
                    <a:cs typeface="Arial" panose="020B0604020202020204" pitchFamily="34" charset="0"/>
                  </a:rPr>
                  <a:t>n=2025 patients listed for HCC in France (2015-2018) with AFP score</a:t>
                </a:r>
                <a:r>
                  <a:rPr lang="en"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 sz="1400" dirty="0">
                    <a:solidFill>
                      <a:schemeClr val="bg1"/>
                    </a:solidFill>
                    <a:latin typeface="Arial" panose="020B0604020202020204" pitchFamily="34" charset="0"/>
                    <a:cs typeface="Arial" panose="020B0604020202020204" pitchFamily="34" charset="0"/>
                  </a:rPr>
                  <a:t>≤2</a:t>
                </a:r>
                <a:endParaRPr lang="en-GB" sz="1400" dirty="0">
                  <a:solidFill>
                    <a:schemeClr val="bg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5B7325F-024F-4FFA-B75A-8DA9646F6BE2}"/>
                  </a:ext>
                </a:extLst>
              </p:cNvPr>
              <p:cNvSpPr/>
              <p:nvPr/>
            </p:nvSpPr>
            <p:spPr>
              <a:xfrm>
                <a:off x="7373535" y="2438671"/>
                <a:ext cx="3529047" cy="534105"/>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rgbClr val="A5A5A5"/>
                    </a:solidFill>
                    <a:latin typeface="Arial" panose="020B0604020202020204" pitchFamily="34" charset="0"/>
                    <a:cs typeface="Arial" panose="020B0604020202020204" pitchFamily="34" charset="0"/>
                  </a:rPr>
                  <a:t>Classification into 6 groups</a:t>
                </a:r>
              </a:p>
            </p:txBody>
          </p:sp>
          <p:cxnSp>
            <p:nvCxnSpPr>
              <p:cNvPr id="19" name="Straight Arrow Connector 18">
                <a:extLst>
                  <a:ext uri="{FF2B5EF4-FFF2-40B4-BE49-F238E27FC236}">
                    <a16:creationId xmlns:a16="http://schemas.microsoft.com/office/drawing/2014/main" id="{AA41E2E0-9688-4E33-B175-EA1C51C75C00}"/>
                  </a:ext>
                </a:extLst>
              </p:cNvPr>
              <p:cNvCxnSpPr>
                <a:cxnSpLocks/>
              </p:cNvCxnSpPr>
              <p:nvPr/>
            </p:nvCxnSpPr>
            <p:spPr>
              <a:xfrm>
                <a:off x="9128119" y="2158299"/>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FCF01B0-71E9-4703-B9E1-7BFB7AE875DE}"/>
                  </a:ext>
                </a:extLst>
              </p:cNvPr>
              <p:cNvGrpSpPr/>
              <p:nvPr/>
            </p:nvGrpSpPr>
            <p:grpSpPr>
              <a:xfrm>
                <a:off x="6631538" y="2977948"/>
                <a:ext cx="4601498" cy="1261365"/>
                <a:chOff x="6364196" y="3194325"/>
                <a:chExt cx="4601498" cy="1261365"/>
              </a:xfrm>
            </p:grpSpPr>
            <p:sp>
              <p:nvSpPr>
                <p:cNvPr id="11" name="Rectangle: Rounded Corners 10">
                  <a:extLst>
                    <a:ext uri="{FF2B5EF4-FFF2-40B4-BE49-F238E27FC236}">
                      <a16:creationId xmlns:a16="http://schemas.microsoft.com/office/drawing/2014/main" id="{05CABABA-BE2A-423F-A5B8-F386086D69AD}"/>
                    </a:ext>
                  </a:extLst>
                </p:cNvPr>
                <p:cNvSpPr/>
                <p:nvPr/>
              </p:nvSpPr>
              <p:spPr>
                <a:xfrm>
                  <a:off x="6364196" y="3579263"/>
                  <a:ext cx="912950" cy="876427"/>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t>S</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ingle </a:t>
                  </a:r>
                  <a:r>
                    <a:rPr lang="en-GB"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tumor</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entering DS</a:t>
                  </a:r>
                  <a:endParaRPr lang="en-GB" sz="12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00651E07-ED78-405B-8771-703639789234}"/>
                    </a:ext>
                  </a:extLst>
                </p:cNvPr>
                <p:cNvSpPr/>
                <p:nvPr/>
              </p:nvSpPr>
              <p:spPr>
                <a:xfrm>
                  <a:off x="7380843" y="3573496"/>
                  <a:ext cx="791620" cy="876055"/>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t>S</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ingle </a:t>
                  </a:r>
                  <a:r>
                    <a:rPr lang="en-GB"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tumor</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NDS</a:t>
                  </a:r>
                  <a:endParaRPr lang="en-GB" sz="1200"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6E57FB6F-8CF2-4072-83E5-67A31F283793}"/>
                    </a:ext>
                  </a:extLst>
                </p:cNvPr>
                <p:cNvSpPr/>
                <p:nvPr/>
              </p:nvSpPr>
              <p:spPr>
                <a:xfrm>
                  <a:off x="8301024" y="3579261"/>
                  <a:ext cx="499065" cy="864523"/>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MT</a:t>
                  </a:r>
                  <a:endParaRPr lang="en-GB" sz="1200" dirty="0">
                    <a:solidFill>
                      <a:schemeClr val="tx1"/>
                    </a:solidFill>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0F0C7B4-9895-4CF7-8085-7515E7A8A9EE}"/>
                    </a:ext>
                  </a:extLst>
                </p:cNvPr>
                <p:cNvCxnSpPr>
                  <a:cxnSpLocks/>
                </p:cNvCxnSpPr>
                <p:nvPr/>
              </p:nvCxnSpPr>
              <p:spPr>
                <a:xfrm>
                  <a:off x="7776653" y="3351358"/>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67D897A-0AA5-4A49-A71B-A507C4360FE2}"/>
                    </a:ext>
                  </a:extLst>
                </p:cNvPr>
                <p:cNvGrpSpPr/>
                <p:nvPr/>
              </p:nvGrpSpPr>
              <p:grpSpPr>
                <a:xfrm>
                  <a:off x="6814723" y="3194325"/>
                  <a:ext cx="3909598" cy="366299"/>
                  <a:chOff x="7192408" y="3194325"/>
                  <a:chExt cx="3055477" cy="366299"/>
                </a:xfrm>
              </p:grpSpPr>
              <p:cxnSp>
                <p:nvCxnSpPr>
                  <p:cNvPr id="14" name="Connector: Elbow 13">
                    <a:extLst>
                      <a:ext uri="{FF2B5EF4-FFF2-40B4-BE49-F238E27FC236}">
                        <a16:creationId xmlns:a16="http://schemas.microsoft.com/office/drawing/2014/main" id="{CEFE59C2-751F-4DF5-BE71-49ADDE6BB05A}"/>
                      </a:ext>
                    </a:extLst>
                  </p:cNvPr>
                  <p:cNvCxnSpPr>
                    <a:cxnSpLocks/>
                  </p:cNvCxnSpPr>
                  <p:nvPr/>
                </p:nvCxnSpPr>
                <p:spPr>
                  <a:xfrm>
                    <a:off x="8698433" y="3339941"/>
                    <a:ext cx="1549452"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A47D23C7-2ECE-4933-B1CD-461F59B7FD8B}"/>
                      </a:ext>
                    </a:extLst>
                  </p:cNvPr>
                  <p:cNvCxnSpPr>
                    <a:cxnSpLocks/>
                  </p:cNvCxnSpPr>
                  <p:nvPr/>
                </p:nvCxnSpPr>
                <p:spPr>
                  <a:xfrm rot="10800000" flipV="1">
                    <a:off x="7192408" y="3339678"/>
                    <a:ext cx="151502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4321F4-9910-44F0-8B28-A9BD4F1ACCF1}"/>
                      </a:ext>
                    </a:extLst>
                  </p:cNvPr>
                  <p:cNvCxnSpPr/>
                  <p:nvPr/>
                </p:nvCxnSpPr>
                <p:spPr>
                  <a:xfrm>
                    <a:off x="8792145" y="3194325"/>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6C25CE14-39B2-47DA-BCE3-43D57CA4BC95}"/>
                    </a:ext>
                  </a:extLst>
                </p:cNvPr>
                <p:cNvCxnSpPr>
                  <a:cxnSpLocks/>
                </p:cNvCxnSpPr>
                <p:nvPr/>
              </p:nvCxnSpPr>
              <p:spPr>
                <a:xfrm>
                  <a:off x="8552528" y="3343345"/>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93CB31C2-121F-4928-87DF-B2054B5CBA8E}"/>
                    </a:ext>
                  </a:extLst>
                </p:cNvPr>
                <p:cNvSpPr/>
                <p:nvPr/>
              </p:nvSpPr>
              <p:spPr>
                <a:xfrm>
                  <a:off x="8927782" y="3579263"/>
                  <a:ext cx="791620" cy="864523"/>
                </a:xfrm>
                <a:prstGeom prst="roundRect">
                  <a:avLst/>
                </a:prstGeom>
                <a:solidFill>
                  <a:srgbClr val="0097CE"/>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Other LRT with no DS </a:t>
                  </a:r>
                </a:p>
              </p:txBody>
            </p:sp>
            <p:sp>
              <p:nvSpPr>
                <p:cNvPr id="22" name="Rectangle: Rounded Corners 21">
                  <a:extLst>
                    <a:ext uri="{FF2B5EF4-FFF2-40B4-BE49-F238E27FC236}">
                      <a16:creationId xmlns:a16="http://schemas.microsoft.com/office/drawing/2014/main" id="{2985C6B6-CDD4-4FDD-9D66-F7BA2E596DEF}"/>
                    </a:ext>
                  </a:extLst>
                </p:cNvPr>
                <p:cNvSpPr/>
                <p:nvPr/>
              </p:nvSpPr>
              <p:spPr>
                <a:xfrm>
                  <a:off x="9839886" y="3579261"/>
                  <a:ext cx="499065" cy="864523"/>
                </a:xfrm>
                <a:prstGeom prst="roundRect">
                  <a:avLst/>
                </a:prstGeom>
                <a:solidFill>
                  <a:srgbClr val="A5A5A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UH</a:t>
                  </a:r>
                  <a:endParaRPr lang="en-GB" sz="1200" dirty="0">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EE4E4053-302C-4494-A1BE-B3F64FFDD79B}"/>
                    </a:ext>
                  </a:extLst>
                </p:cNvPr>
                <p:cNvSpPr/>
                <p:nvPr/>
              </p:nvSpPr>
              <p:spPr>
                <a:xfrm>
                  <a:off x="10469697" y="3567358"/>
                  <a:ext cx="495997" cy="864523"/>
                </a:xfrm>
                <a:prstGeom prst="roundRect">
                  <a:avLst/>
                </a:prstGeom>
                <a:solidFill>
                  <a:srgbClr val="F1EB5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T1</a:t>
                  </a:r>
                  <a:endParaRPr lang="en-GB" sz="1200" dirty="0">
                    <a:solidFill>
                      <a:schemeClr val="tx1"/>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342D55C8-8D49-4D2D-9467-AC4F06C7D9AB}"/>
                    </a:ext>
                  </a:extLst>
                </p:cNvPr>
                <p:cNvCxnSpPr>
                  <a:cxnSpLocks/>
                </p:cNvCxnSpPr>
                <p:nvPr/>
              </p:nvCxnSpPr>
              <p:spPr>
                <a:xfrm>
                  <a:off x="9321154" y="3343345"/>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F7728D7-055A-49E1-94B8-74C8E4D6BE81}"/>
                    </a:ext>
                  </a:extLst>
                </p:cNvPr>
                <p:cNvCxnSpPr>
                  <a:cxnSpLocks/>
                </p:cNvCxnSpPr>
                <p:nvPr/>
              </p:nvCxnSpPr>
              <p:spPr>
                <a:xfrm>
                  <a:off x="10089781" y="3351358"/>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7" name="Right Brace 26">
              <a:extLst>
                <a:ext uri="{FF2B5EF4-FFF2-40B4-BE49-F238E27FC236}">
                  <a16:creationId xmlns:a16="http://schemas.microsoft.com/office/drawing/2014/main" id="{D80B1387-415A-4DB8-9451-26E5568ECB17}"/>
                </a:ext>
              </a:extLst>
            </p:cNvPr>
            <p:cNvSpPr/>
            <p:nvPr/>
          </p:nvSpPr>
          <p:spPr>
            <a:xfrm rot="5400000">
              <a:off x="8789257" y="2113117"/>
              <a:ext cx="220683" cy="4573041"/>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B68C368-5CFB-45F3-966F-37E32ADE3806}"/>
                </a:ext>
              </a:extLst>
            </p:cNvPr>
            <p:cNvSpPr txBox="1"/>
            <p:nvPr/>
          </p:nvSpPr>
          <p:spPr>
            <a:xfrm>
              <a:off x="6770925" y="4651286"/>
              <a:ext cx="4257349" cy="738664"/>
            </a:xfrm>
            <a:prstGeom prst="rect">
              <a:avLst/>
            </a:prstGeom>
            <a:noFill/>
            <a:ln>
              <a:solidFill>
                <a:srgbClr val="BC5441"/>
              </a:solidFill>
            </a:ln>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18-months Kaplan-Meier estimates of drop-out before LT and 5-year post-LT recurrence and survival rates are compared</a:t>
              </a:r>
              <a:endParaRPr lang="en-GB" sz="1400" dirty="0">
                <a:latin typeface="Arial" panose="020B0604020202020204" pitchFamily="34" charset="0"/>
                <a:cs typeface="Arial" panose="020B0604020202020204" pitchFamily="34" charset="0"/>
              </a:endParaRPr>
            </a:p>
          </p:txBody>
        </p:sp>
      </p:grpSp>
      <p:pic>
        <p:nvPicPr>
          <p:cNvPr id="30" name="Picture 29" descr="A red house with white trim&#10;&#10;Description automatically generated">
            <a:hlinkClick r:id="rId4" action="ppaction://hlinksldjump"/>
            <a:extLst>
              <a:ext uri="{FF2B5EF4-FFF2-40B4-BE49-F238E27FC236}">
                <a16:creationId xmlns:a16="http://schemas.microsoft.com/office/drawing/2014/main" id="{87DBED50-4991-43A5-B628-D37FBBE81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89442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200" dirty="0">
                <a:latin typeface="Arial" panose="020B0604020202020204" pitchFamily="34" charset="0"/>
                <a:cs typeface="Arial" panose="020B0604020202020204" pitchFamily="34" charset="0"/>
              </a:rPr>
              <a:t>Evaluation of a delayed liver transplant strategy for patients listed for HCC treated with resection or thermo-ablation as a bridge to LT</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Lamarque C. </a:t>
            </a:r>
            <a:r>
              <a:rPr lang="en-GB" dirty="0">
                <a:latin typeface="Arial" panose="020B0604020202020204" pitchFamily="34" charset="0"/>
                <a:cs typeface="Arial" panose="020B0604020202020204" pitchFamily="34" charset="0"/>
              </a:rPr>
              <a:t>et al., ESOT Congress 2023; FG9_5</a:t>
            </a:r>
          </a:p>
        </p:txBody>
      </p:sp>
      <p:sp>
        <p:nvSpPr>
          <p:cNvPr id="5" name="TextBox 4">
            <a:extLst>
              <a:ext uri="{FF2B5EF4-FFF2-40B4-BE49-F238E27FC236}">
                <a16:creationId xmlns:a16="http://schemas.microsoft.com/office/drawing/2014/main" id="{17B46394-B535-4EC7-A83E-4BAAD247353A}"/>
              </a:ext>
            </a:extLst>
          </p:cNvPr>
          <p:cNvSpPr txBox="1"/>
          <p:nvPr/>
        </p:nvSpPr>
        <p:spPr>
          <a:xfrm>
            <a:off x="717436" y="1109150"/>
            <a:ext cx="5221241" cy="5447645"/>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endParaRPr lang="en-GB" sz="2000" b="1" dirty="0">
              <a:solidFill>
                <a:srgbClr val="636569"/>
              </a:solidFill>
              <a:latin typeface="Arial" panose="020B0604020202020204" pitchFamily="34" charset="0"/>
              <a:cs typeface="Arial" panose="020B0604020202020204" pitchFamily="34" charset="0"/>
            </a:endParaRPr>
          </a:p>
          <a:p>
            <a:endParaRPr lang="en-GB" sz="2000" b="1" dirty="0">
              <a:solidFill>
                <a:srgbClr val="636569"/>
              </a:solidFill>
              <a:latin typeface="Arial" panose="020B0604020202020204" pitchFamily="34" charset="0"/>
              <a:cs typeface="Arial" panose="020B0604020202020204" pitchFamily="34" charset="0"/>
            </a:endParaRPr>
          </a:p>
          <a:p>
            <a:endParaRPr lang="en-GB" sz="2000" b="1" dirty="0">
              <a:solidFill>
                <a:srgbClr val="636569"/>
              </a:solidFill>
              <a:latin typeface="Arial" panose="020B0604020202020204" pitchFamily="34" charset="0"/>
              <a:cs typeface="Arial" panose="020B0604020202020204" pitchFamily="34" charset="0"/>
            </a:endParaRPr>
          </a:p>
          <a:p>
            <a:endParaRPr lang="en-GB" sz="2000" b="1" dirty="0">
              <a:solidFill>
                <a:srgbClr val="636569"/>
              </a:solidFill>
              <a:latin typeface="Arial" panose="020B0604020202020204" pitchFamily="34" charset="0"/>
              <a:cs typeface="Arial" panose="020B0604020202020204" pitchFamily="34" charset="0"/>
            </a:endParaRPr>
          </a:p>
          <a:p>
            <a:endParaRPr lang="en-GB" sz="2000" b="1" dirty="0">
              <a:solidFill>
                <a:srgbClr val="636569"/>
              </a:solidFill>
              <a:latin typeface="Arial" panose="020B0604020202020204" pitchFamily="34" charset="0"/>
              <a:cs typeface="Arial" panose="020B0604020202020204" pitchFamily="34" charset="0"/>
            </a:endParaRPr>
          </a:p>
          <a:p>
            <a:endParaRPr lang="en-GB" sz="2000" b="1" dirty="0">
              <a:solidFill>
                <a:srgbClr val="636569"/>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Pre-LT drop-out probabilities (p=0.05) are:</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13% in DS</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18% in LRT</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18% in MT</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21% in UH</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22% in NDS</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25% in T1</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Significantly lower in DS, and higher in T1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Post- LT 5-year survival rates do not differ among groups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A5A5A5"/>
                </a:solidFill>
                <a:latin typeface="Arial" panose="020B0604020202020204" pitchFamily="34" charset="0"/>
                <a:cs typeface="Arial" panose="020B0604020202020204" pitchFamily="34" charset="0"/>
              </a:rPr>
              <a:t>HCC recurrence rate post LT was not higher in the DS group compared to other groups. Significantly higher in the MT group</a:t>
            </a: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30219C-C11F-46BC-8D3C-8644E9F186FF}"/>
              </a:ext>
            </a:extLst>
          </p:cNvPr>
          <p:cNvSpPr txBox="1"/>
          <p:nvPr/>
        </p:nvSpPr>
        <p:spPr>
          <a:xfrm>
            <a:off x="6253323" y="3126284"/>
            <a:ext cx="5221241" cy="2860398"/>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342900" lvl="0" indent="-342900" algn="just">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400" dirty="0">
                <a:solidFill>
                  <a:srgbClr val="A5A5A5"/>
                </a:solidFill>
                <a:latin typeface="Arial" panose="020B0604020202020204" pitchFamily="34" charset="0"/>
                <a:cs typeface="Arial" panose="020B0604020202020204" pitchFamily="34" charset="0"/>
              </a:rPr>
              <a:t>DS can be considered in around 20 % of HCC candidates (DS and NDS groups)</a:t>
            </a:r>
            <a:endParaRPr lang="en-CH" sz="1400" dirty="0">
              <a:solidFill>
                <a:srgbClr val="A5A5A5"/>
              </a:solidFill>
              <a:latin typeface="Arial" panose="020B0604020202020204" pitchFamily="34" charset="0"/>
              <a:cs typeface="Arial" panose="020B0604020202020204" pitchFamily="34" charset="0"/>
            </a:endParaRPr>
          </a:p>
          <a:p>
            <a:pPr marL="342900" lvl="0" indent="-342900" algn="just">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400" dirty="0">
                <a:solidFill>
                  <a:srgbClr val="A5A5A5"/>
                </a:solidFill>
                <a:latin typeface="Arial" panose="020B0604020202020204" pitchFamily="34" charset="0"/>
                <a:cs typeface="Arial" panose="020B0604020202020204" pitchFamily="34" charset="0"/>
              </a:rPr>
              <a:t>DS in patients amenable to curative treatments pre-LT has no negative impact on pre- and post-LT outcomes</a:t>
            </a:r>
          </a:p>
          <a:p>
            <a:pPr marL="342900" lvl="0" indent="-342900" algn="just">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400" dirty="0">
                <a:solidFill>
                  <a:srgbClr val="A5A5A5"/>
                </a:solidFill>
                <a:latin typeface="Arial" panose="020B0604020202020204" pitchFamily="34" charset="0"/>
                <a:cs typeface="Arial" panose="020B0604020202020204" pitchFamily="34" charset="0"/>
              </a:rPr>
              <a:t>DS has the potential to redistribute organs to patients in more urgent need and can reasonably be pursued</a:t>
            </a:r>
          </a:p>
          <a:p>
            <a:pPr marL="342900" indent="-342900" algn="just">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400" dirty="0">
                <a:solidFill>
                  <a:srgbClr val="A5A5A5"/>
                </a:solidFill>
                <a:latin typeface="Arial" panose="020B0604020202020204" pitchFamily="34" charset="0"/>
                <a:cs typeface="Arial" panose="020B0604020202020204" pitchFamily="34" charset="0"/>
              </a:rPr>
              <a:t>The unexpected high drop-out in T1 seems related to a combination of purely MELD–based driving rules, with a 15 median MELD at listing, hampering bridging treatments and access to L</a:t>
            </a:r>
            <a:r>
              <a:rPr lang="fr-CH" sz="1400" dirty="0">
                <a:solidFill>
                  <a:srgbClr val="A5A5A5"/>
                </a:solidFill>
                <a:latin typeface="Arial" panose="020B0604020202020204" pitchFamily="34" charset="0"/>
                <a:cs typeface="Arial" panose="020B0604020202020204" pitchFamily="34" charset="0"/>
              </a:rPr>
              <a:t>T. It calls </a:t>
            </a:r>
            <a:r>
              <a:rPr lang="en" sz="1400" dirty="0">
                <a:solidFill>
                  <a:srgbClr val="A5A5A5"/>
                </a:solidFill>
                <a:latin typeface="Arial" panose="020B0604020202020204" pitchFamily="34" charset="0"/>
                <a:cs typeface="Arial" panose="020B0604020202020204" pitchFamily="34" charset="0"/>
              </a:rPr>
              <a:t>for revision of allocation rules in this subgroup</a:t>
            </a:r>
            <a:endParaRPr lang="en-CH" sz="1400" dirty="0">
              <a:solidFill>
                <a:srgbClr val="A5A5A5"/>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81CE5FA9-7CDF-4E21-96A0-23A2492BEAF1}"/>
              </a:ext>
            </a:extLst>
          </p:cNvPr>
          <p:cNvGraphicFramePr>
            <a:graphicFrameLocks noGrp="1"/>
          </p:cNvGraphicFramePr>
          <p:nvPr>
            <p:extLst>
              <p:ext uri="{D42A27DB-BD31-4B8C-83A1-F6EECF244321}">
                <p14:modId xmlns:p14="http://schemas.microsoft.com/office/powerpoint/2010/main" val="1447146636"/>
              </p:ext>
            </p:extLst>
          </p:nvPr>
        </p:nvGraphicFramePr>
        <p:xfrm>
          <a:off x="717436" y="1517327"/>
          <a:ext cx="9450105" cy="1608957"/>
        </p:xfrm>
        <a:graphic>
          <a:graphicData uri="http://schemas.openxmlformats.org/drawingml/2006/table">
            <a:tbl>
              <a:tblPr firstRow="1" firstCol="1" bandRow="1">
                <a:tableStyleId>{5C22544A-7EE6-4342-B048-85BDC9FD1C3A}</a:tableStyleId>
              </a:tblPr>
              <a:tblGrid>
                <a:gridCol w="3219485">
                  <a:extLst>
                    <a:ext uri="{9D8B030D-6E8A-4147-A177-3AD203B41FA5}">
                      <a16:colId xmlns:a16="http://schemas.microsoft.com/office/drawing/2014/main" val="2680445446"/>
                    </a:ext>
                  </a:extLst>
                </a:gridCol>
                <a:gridCol w="876935">
                  <a:extLst>
                    <a:ext uri="{9D8B030D-6E8A-4147-A177-3AD203B41FA5}">
                      <a16:colId xmlns:a16="http://schemas.microsoft.com/office/drawing/2014/main" val="2387179943"/>
                    </a:ext>
                  </a:extLst>
                </a:gridCol>
                <a:gridCol w="927735">
                  <a:extLst>
                    <a:ext uri="{9D8B030D-6E8A-4147-A177-3AD203B41FA5}">
                      <a16:colId xmlns:a16="http://schemas.microsoft.com/office/drawing/2014/main" val="4255577415"/>
                    </a:ext>
                  </a:extLst>
                </a:gridCol>
                <a:gridCol w="949960">
                  <a:extLst>
                    <a:ext uri="{9D8B030D-6E8A-4147-A177-3AD203B41FA5}">
                      <a16:colId xmlns:a16="http://schemas.microsoft.com/office/drawing/2014/main" val="179510512"/>
                    </a:ext>
                  </a:extLst>
                </a:gridCol>
                <a:gridCol w="978535">
                  <a:extLst>
                    <a:ext uri="{9D8B030D-6E8A-4147-A177-3AD203B41FA5}">
                      <a16:colId xmlns:a16="http://schemas.microsoft.com/office/drawing/2014/main" val="4053501723"/>
                    </a:ext>
                  </a:extLst>
                </a:gridCol>
                <a:gridCol w="924560">
                  <a:extLst>
                    <a:ext uri="{9D8B030D-6E8A-4147-A177-3AD203B41FA5}">
                      <a16:colId xmlns:a16="http://schemas.microsoft.com/office/drawing/2014/main" val="3570838683"/>
                    </a:ext>
                  </a:extLst>
                </a:gridCol>
                <a:gridCol w="826135">
                  <a:extLst>
                    <a:ext uri="{9D8B030D-6E8A-4147-A177-3AD203B41FA5}">
                      <a16:colId xmlns:a16="http://schemas.microsoft.com/office/drawing/2014/main" val="1756193039"/>
                    </a:ext>
                  </a:extLst>
                </a:gridCol>
                <a:gridCol w="746760">
                  <a:extLst>
                    <a:ext uri="{9D8B030D-6E8A-4147-A177-3AD203B41FA5}">
                      <a16:colId xmlns:a16="http://schemas.microsoft.com/office/drawing/2014/main" val="1754843207"/>
                    </a:ext>
                  </a:extLst>
                </a:gridCol>
              </a:tblGrid>
              <a:tr h="528957">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 Patient features</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DS</a:t>
                      </a:r>
                      <a:r>
                        <a:rPr lang="fr-CH" sz="1100" dirty="0">
                          <a:effectLst/>
                          <a:latin typeface="Arial" panose="020B0604020202020204" pitchFamily="34" charset="0"/>
                          <a:cs typeface="Arial" panose="020B0604020202020204" pitchFamily="34" charset="0"/>
                        </a:rPr>
                        <a:t>, </a:t>
                      </a:r>
                      <a:r>
                        <a:rPr lang="en" sz="1100" dirty="0">
                          <a:effectLst/>
                          <a:latin typeface="Arial" panose="020B0604020202020204" pitchFamily="34" charset="0"/>
                          <a:cs typeface="Arial" panose="020B0604020202020204" pitchFamily="34" charset="0"/>
                        </a:rPr>
                        <a:t>n=341</a:t>
                      </a:r>
                      <a:endParaRPr lang="en-CH" sz="1100" dirty="0">
                        <a:effectLst/>
                        <a:latin typeface="Arial" panose="020B0604020202020204" pitchFamily="34" charset="0"/>
                        <a:cs typeface="Arial" panose="020B0604020202020204" pitchFamily="34" charset="0"/>
                      </a:endParaRPr>
                    </a:p>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(16.8%)</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NDS</a:t>
                      </a:r>
                      <a:r>
                        <a:rPr lang="fr-CH" sz="1100" dirty="0">
                          <a:effectLst/>
                          <a:latin typeface="Arial" panose="020B0604020202020204" pitchFamily="34" charset="0"/>
                          <a:cs typeface="Arial" panose="020B0604020202020204" pitchFamily="34" charset="0"/>
                        </a:rPr>
                        <a:t>, </a:t>
                      </a:r>
                      <a:r>
                        <a:rPr lang="en" sz="1100" dirty="0">
                          <a:effectLst/>
                          <a:latin typeface="Arial" panose="020B0604020202020204" pitchFamily="34" charset="0"/>
                          <a:cs typeface="Arial" panose="020B0604020202020204" pitchFamily="34" charset="0"/>
                        </a:rPr>
                        <a:t>n=74</a:t>
                      </a:r>
                      <a:endParaRPr lang="en-CH" sz="1100" dirty="0">
                        <a:effectLst/>
                        <a:latin typeface="Arial" panose="020B0604020202020204" pitchFamily="34" charset="0"/>
                        <a:cs typeface="Arial" panose="020B0604020202020204" pitchFamily="34" charset="0"/>
                      </a:endParaRPr>
                    </a:p>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(3.7%) </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MT</a:t>
                      </a:r>
                      <a:r>
                        <a:rPr lang="fr-CH" sz="1100" dirty="0">
                          <a:effectLst/>
                          <a:latin typeface="Arial" panose="020B0604020202020204" pitchFamily="34" charset="0"/>
                          <a:cs typeface="Arial" panose="020B0604020202020204" pitchFamily="34" charset="0"/>
                        </a:rPr>
                        <a:t>, </a:t>
                      </a:r>
                      <a:r>
                        <a:rPr lang="en" sz="1100" dirty="0">
                          <a:effectLst/>
                          <a:latin typeface="Arial" panose="020B0604020202020204" pitchFamily="34" charset="0"/>
                          <a:cs typeface="Arial" panose="020B0604020202020204" pitchFamily="34" charset="0"/>
                        </a:rPr>
                        <a:t>n=238 </a:t>
                      </a:r>
                      <a:endParaRPr lang="en-CH" sz="1100" dirty="0">
                        <a:effectLst/>
                        <a:latin typeface="Arial" panose="020B0604020202020204" pitchFamily="34" charset="0"/>
                        <a:cs typeface="Arial" panose="020B0604020202020204" pitchFamily="34" charset="0"/>
                      </a:endParaRPr>
                    </a:p>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(11.7%)</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LRT</a:t>
                      </a:r>
                      <a:r>
                        <a:rPr lang="fr-CH" sz="1100" dirty="0">
                          <a:effectLst/>
                          <a:latin typeface="Arial" panose="020B0604020202020204" pitchFamily="34" charset="0"/>
                          <a:cs typeface="Arial" panose="020B0604020202020204" pitchFamily="34" charset="0"/>
                        </a:rPr>
                        <a:t>, </a:t>
                      </a:r>
                      <a:r>
                        <a:rPr lang="en" sz="1100" dirty="0">
                          <a:effectLst/>
                          <a:latin typeface="Arial" panose="020B0604020202020204" pitchFamily="34" charset="0"/>
                          <a:cs typeface="Arial" panose="020B0604020202020204" pitchFamily="34" charset="0"/>
                        </a:rPr>
                        <a:t>n=879</a:t>
                      </a:r>
                      <a:endParaRPr lang="en-CH" sz="1100" dirty="0">
                        <a:effectLst/>
                        <a:latin typeface="Arial" panose="020B0604020202020204" pitchFamily="34" charset="0"/>
                        <a:cs typeface="Arial" panose="020B0604020202020204" pitchFamily="34" charset="0"/>
                      </a:endParaRPr>
                    </a:p>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(43.4%)</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UH</a:t>
                      </a:r>
                      <a:r>
                        <a:rPr lang="fr-CH" sz="1100" dirty="0">
                          <a:effectLst/>
                          <a:latin typeface="Arial" panose="020B0604020202020204" pitchFamily="34" charset="0"/>
                          <a:cs typeface="Arial" panose="020B0604020202020204" pitchFamily="34" charset="0"/>
                        </a:rPr>
                        <a:t>, </a:t>
                      </a:r>
                      <a:r>
                        <a:rPr lang="en" sz="1100" dirty="0">
                          <a:effectLst/>
                          <a:latin typeface="Arial" panose="020B0604020202020204" pitchFamily="34" charset="0"/>
                          <a:cs typeface="Arial" panose="020B0604020202020204" pitchFamily="34" charset="0"/>
                        </a:rPr>
                        <a:t>n=346</a:t>
                      </a:r>
                      <a:endParaRPr lang="en-CH" sz="1100" dirty="0">
                        <a:effectLst/>
                        <a:latin typeface="Arial" panose="020B0604020202020204" pitchFamily="34" charset="0"/>
                        <a:cs typeface="Arial" panose="020B0604020202020204" pitchFamily="34" charset="0"/>
                      </a:endParaRPr>
                    </a:p>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(17.1%)</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T1</a:t>
                      </a:r>
                      <a:r>
                        <a:rPr lang="fr-CH" sz="1100" dirty="0">
                          <a:effectLst/>
                          <a:latin typeface="Arial" panose="020B0604020202020204" pitchFamily="34" charset="0"/>
                          <a:cs typeface="Arial" panose="020B0604020202020204" pitchFamily="34" charset="0"/>
                        </a:rPr>
                        <a:t>, </a:t>
                      </a:r>
                      <a:r>
                        <a:rPr lang="en" sz="1100" dirty="0">
                          <a:effectLst/>
                          <a:latin typeface="Arial" panose="020B0604020202020204" pitchFamily="34" charset="0"/>
                          <a:cs typeface="Arial" panose="020B0604020202020204" pitchFamily="34" charset="0"/>
                        </a:rPr>
                        <a:t>n=147</a:t>
                      </a:r>
                      <a:endParaRPr lang="en-CH" sz="1100" dirty="0">
                        <a:effectLst/>
                        <a:latin typeface="Arial" panose="020B0604020202020204" pitchFamily="34" charset="0"/>
                        <a:cs typeface="Arial" panose="020B0604020202020204" pitchFamily="34" charset="0"/>
                      </a:endParaRPr>
                    </a:p>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(7.3%)</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latin typeface="Arial" panose="020B0604020202020204" pitchFamily="34" charset="0"/>
                          <a:cs typeface="Arial" panose="020B0604020202020204" pitchFamily="34" charset="0"/>
                        </a:rPr>
                        <a:t>p</a:t>
                      </a:r>
                      <a:r>
                        <a:rPr lang="en" sz="1100" dirty="0">
                          <a:effectLst/>
                          <a:latin typeface="Arial" panose="020B0604020202020204" pitchFamily="34" charset="0"/>
                          <a:cs typeface="Arial" panose="020B0604020202020204" pitchFamily="34" charset="0"/>
                        </a:rPr>
                        <a:t>-value</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extLst>
                  <a:ext uri="{0D108BD9-81ED-4DB2-BD59-A6C34878D82A}">
                    <a16:rowId xmlns:a16="http://schemas.microsoft.com/office/drawing/2014/main" val="1686964774"/>
                  </a:ext>
                </a:extLst>
              </a:tr>
              <a:tr h="216000">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latin typeface="Arial" panose="020B0604020202020204" pitchFamily="34" charset="0"/>
                          <a:cs typeface="Arial" panose="020B0604020202020204" pitchFamily="34" charset="0"/>
                        </a:rPr>
                        <a:t>MELD (median)</a:t>
                      </a:r>
                      <a:endParaRPr lang="en-CH"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8.47</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10.25</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8.95</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9.93</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15.54</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13.21</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&lt;0.0001</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extLst>
                  <a:ext uri="{0D108BD9-81ED-4DB2-BD59-A6C34878D82A}">
                    <a16:rowId xmlns:a16="http://schemas.microsoft.com/office/drawing/2014/main" val="2550961695"/>
                  </a:ext>
                </a:extLst>
              </a:tr>
              <a:tr h="216000">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latin typeface="Arial" panose="020B0604020202020204" pitchFamily="34" charset="0"/>
                          <a:cs typeface="Arial" panose="020B0604020202020204" pitchFamily="34" charset="0"/>
                        </a:rPr>
                        <a:t>Tumor size (cm, median)</a:t>
                      </a:r>
                      <a:endParaRPr lang="en-CH"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2.5</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2.55</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2.4</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3.0</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2.3</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1.5</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0.0005</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extLst>
                  <a:ext uri="{0D108BD9-81ED-4DB2-BD59-A6C34878D82A}">
                    <a16:rowId xmlns:a16="http://schemas.microsoft.com/office/drawing/2014/main" val="1607937860"/>
                  </a:ext>
                </a:extLst>
              </a:tr>
              <a:tr h="216000">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latin typeface="Arial" panose="020B0604020202020204" pitchFamily="34" charset="0"/>
                          <a:cs typeface="Arial" panose="020B0604020202020204" pitchFamily="34" charset="0"/>
                        </a:rPr>
                        <a:t>Number of tumor (median)</a:t>
                      </a:r>
                      <a:endParaRPr lang="en-CH"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1.0</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1.0</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2.0</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2.0</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2.0</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1.0</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0.006</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extLst>
                  <a:ext uri="{0D108BD9-81ED-4DB2-BD59-A6C34878D82A}">
                    <a16:rowId xmlns:a16="http://schemas.microsoft.com/office/drawing/2014/main" val="1667421856"/>
                  </a:ext>
                </a:extLst>
              </a:tr>
              <a:tr h="216000">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latin typeface="Arial" panose="020B0604020202020204" pitchFamily="34" charset="0"/>
                          <a:cs typeface="Arial" panose="020B0604020202020204" pitchFamily="34" charset="0"/>
                        </a:rPr>
                        <a:t>AFP (ng/ml, median)</a:t>
                      </a:r>
                      <a:endParaRPr lang="en-CH"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7.95</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7.00</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9.25</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9.30</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5.71</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7.00</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a:effectLst/>
                          <a:latin typeface="Arial" panose="020B0604020202020204" pitchFamily="34" charset="0"/>
                          <a:cs typeface="Arial" panose="020B0604020202020204" pitchFamily="34" charset="0"/>
                        </a:rPr>
                        <a:t>1</a:t>
                      </a:r>
                      <a:endParaRPr lang="en-CH"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extLst>
                  <a:ext uri="{0D108BD9-81ED-4DB2-BD59-A6C34878D82A}">
                    <a16:rowId xmlns:a16="http://schemas.microsoft.com/office/drawing/2014/main" val="2644550990"/>
                  </a:ext>
                </a:extLst>
              </a:tr>
              <a:tr h="216000">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latin typeface="Arial" panose="020B0604020202020204" pitchFamily="34" charset="0"/>
                          <a:cs typeface="Arial" panose="020B0604020202020204" pitchFamily="34" charset="0"/>
                        </a:rPr>
                        <a:t>Time from treatment to LT (days, median)</a:t>
                      </a:r>
                      <a:endParaRPr lang="en-CH"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910</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285</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666</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442</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 </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717</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dirty="0">
                          <a:effectLst/>
                          <a:latin typeface="Arial" panose="020B0604020202020204" pitchFamily="34" charset="0"/>
                          <a:cs typeface="Arial" panose="020B0604020202020204" pitchFamily="34" charset="0"/>
                        </a:rPr>
                        <a:t>&lt;0.0001</a:t>
                      </a:r>
                      <a:endParaRPr lang="en-CH"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noFill/>
                  </a:tcPr>
                </a:tc>
                <a:extLst>
                  <a:ext uri="{0D108BD9-81ED-4DB2-BD59-A6C34878D82A}">
                    <a16:rowId xmlns:a16="http://schemas.microsoft.com/office/drawing/2014/main" val="2653460509"/>
                  </a:ext>
                </a:extLst>
              </a:tr>
            </a:tbl>
          </a:graphicData>
        </a:graphic>
      </p:graphicFrame>
      <p:pic>
        <p:nvPicPr>
          <p:cNvPr id="7" name="Picture 6" descr="A red house with white trim&#10;&#10;Description automatically generated">
            <a:hlinkClick r:id="rId4" action="ppaction://hlinksldjump"/>
            <a:extLst>
              <a:ext uri="{FF2B5EF4-FFF2-40B4-BE49-F238E27FC236}">
                <a16:creationId xmlns:a16="http://schemas.microsoft.com/office/drawing/2014/main" id="{E9D43B82-486A-4B35-8799-6F81823D7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142022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B08A1-3998-4176-9B26-35528DE14DBA}"/>
              </a:ext>
            </a:extLst>
          </p:cNvPr>
          <p:cNvSpPr>
            <a:spLocks noGrp="1"/>
          </p:cNvSpPr>
          <p:nvPr>
            <p:ph idx="1"/>
          </p:nvPr>
        </p:nvSpPr>
        <p:spPr/>
        <p:txBody>
          <a:bodyPr/>
          <a:lstStyle/>
          <a:p>
            <a:pPr algn="just">
              <a:lnSpc>
                <a:spcPct val="150000"/>
              </a:lnSpc>
            </a:pPr>
            <a:endParaRPr lang="en-GB" sz="2000" b="0" i="0" u="none" strike="noStrike" dirty="0">
              <a:solidFill>
                <a:srgbClr val="636569"/>
              </a:solidFill>
              <a:effectLst/>
              <a:latin typeface="Arial" panose="020B0604020202020204" pitchFamily="34" charset="0"/>
              <a:cs typeface="Arial" panose="020B0604020202020204" pitchFamily="34" charset="0"/>
            </a:endParaRP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sz="2000" b="0" i="0" u="none" strike="noStrike" dirty="0">
                <a:solidFill>
                  <a:srgbClr val="636569"/>
                </a:solidFill>
                <a:effectLst/>
                <a:latin typeface="Arial" panose="020B0604020202020204" pitchFamily="34" charset="0"/>
                <a:cs typeface="Arial" panose="020B0604020202020204" pitchFamily="34" charset="0"/>
              </a:rPr>
              <a:t>This slide deck is designed for personal educational purposes only and should not be utilised for making patient management decisions. It is important to verify all information provided before treating patients or applying any therapies mentioned in these materials.</a:t>
            </a:r>
            <a:endParaRPr lang="en-GB" sz="2000" b="1" dirty="0">
              <a:solidFill>
                <a:srgbClr val="63656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389F105-9467-456C-A9FA-068E404C985A}"/>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Disclaimer</a:t>
            </a:r>
          </a:p>
        </p:txBody>
      </p:sp>
    </p:spTree>
    <p:custDataLst>
      <p:tags r:id="rId1"/>
    </p:custDataLst>
    <p:extLst>
      <p:ext uri="{BB962C8B-B14F-4D97-AF65-F5344CB8AC3E}">
        <p14:creationId xmlns:p14="http://schemas.microsoft.com/office/powerpoint/2010/main" val="3695161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000" dirty="0">
                <a:latin typeface="Arial" panose="020B0604020202020204" pitchFamily="34" charset="0"/>
                <a:cs typeface="Arial" panose="020B0604020202020204" pitchFamily="34" charset="0"/>
              </a:rPr>
              <a:t>Liver transplantation survival benefit over resection for colorectal metastasis in patients with high </a:t>
            </a:r>
            <a:r>
              <a:rPr lang="en-GB" sz="2000" dirty="0" err="1">
                <a:latin typeface="Arial" panose="020B0604020202020204" pitchFamily="34" charset="0"/>
                <a:cs typeface="Arial" panose="020B0604020202020204" pitchFamily="34" charset="0"/>
              </a:rPr>
              <a:t>tumor</a:t>
            </a:r>
            <a:r>
              <a:rPr lang="en-GB" sz="2000" dirty="0">
                <a:latin typeface="Arial" panose="020B0604020202020204" pitchFamily="34" charset="0"/>
                <a:cs typeface="Arial" panose="020B0604020202020204" pitchFamily="34" charset="0"/>
              </a:rPr>
              <a:t> load: </a:t>
            </a:r>
            <a:r>
              <a:rPr lang="en-GB" sz="2000" dirty="0" err="1">
                <a:latin typeface="Arial" panose="020B0604020202020204" pitchFamily="34" charset="0"/>
                <a:cs typeface="Arial" panose="020B0604020202020204" pitchFamily="34" charset="0"/>
              </a:rPr>
              <a:t>Multicenter</a:t>
            </a:r>
            <a:r>
              <a:rPr lang="en-GB" sz="2000" dirty="0">
                <a:latin typeface="Arial" panose="020B0604020202020204" pitchFamily="34" charset="0"/>
                <a:cs typeface="Arial" panose="020B0604020202020204" pitchFamily="34" charset="0"/>
              </a:rPr>
              <a:t> retrospective analysis</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Lanari</a:t>
            </a:r>
            <a:r>
              <a:rPr lang="fr-CH" dirty="0">
                <a:latin typeface="Arial" panose="020B0604020202020204" pitchFamily="34" charset="0"/>
                <a:cs typeface="Arial" panose="020B0604020202020204" pitchFamily="34" charset="0"/>
              </a:rPr>
              <a:t> J. </a:t>
            </a:r>
            <a:r>
              <a:rPr lang="en-GB" dirty="0">
                <a:latin typeface="Arial" panose="020B0604020202020204" pitchFamily="34" charset="0"/>
                <a:cs typeface="Arial" panose="020B0604020202020204" pitchFamily="34" charset="0"/>
              </a:rPr>
              <a:t>et al., ESOT Congress 2023; FG9_6</a:t>
            </a:r>
          </a:p>
        </p:txBody>
      </p:sp>
      <p:sp>
        <p:nvSpPr>
          <p:cNvPr id="5" name="TextBox 4">
            <a:extLst>
              <a:ext uri="{FF2B5EF4-FFF2-40B4-BE49-F238E27FC236}">
                <a16:creationId xmlns:a16="http://schemas.microsoft.com/office/drawing/2014/main" id="{8EE6F453-4372-409C-880D-01F650B9F6B7}"/>
              </a:ext>
            </a:extLst>
          </p:cNvPr>
          <p:cNvSpPr txBox="1"/>
          <p:nvPr/>
        </p:nvSpPr>
        <p:spPr>
          <a:xfrm>
            <a:off x="717436" y="1109150"/>
            <a:ext cx="522124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LR is standard of care for technically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resectable</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CRLM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High number of lesions and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bilobar</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disease is, however, associated with high recurrence rates and low 5-year OS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LT may yield 5-year OS rates from 60-80% for selected patients with unresectable CRLM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role of technical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resectability</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as a biological predictive factor is limited, since this is an anatomic-technical parameter displaying high variability among centres and individual surgeons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test the hypothesis that LT could offer better OS than resection in technically resectable patients when hepatic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tumor</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load (HTL) is above a threshold (i.e.: max number of lesions ≥ 8), in patients that otherwise satisfy the inclusion criteria for LT according to the SECA-I study</a:t>
            </a:r>
          </a:p>
        </p:txBody>
      </p:sp>
      <p:sp>
        <p:nvSpPr>
          <p:cNvPr id="6" name="TextBox 5">
            <a:extLst>
              <a:ext uri="{FF2B5EF4-FFF2-40B4-BE49-F238E27FC236}">
                <a16:creationId xmlns:a16="http://schemas.microsoft.com/office/drawing/2014/main" id="{1595C11E-A94B-4541-A782-63453A0D10C5}"/>
              </a:ext>
            </a:extLst>
          </p:cNvPr>
          <p:cNvSpPr txBox="1"/>
          <p:nvPr/>
        </p:nvSpPr>
        <p:spPr>
          <a:xfrm>
            <a:off x="6253323" y="1109150"/>
            <a:ext cx="52212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grpSp>
        <p:nvGrpSpPr>
          <p:cNvPr id="2" name="Group 1">
            <a:extLst>
              <a:ext uri="{FF2B5EF4-FFF2-40B4-BE49-F238E27FC236}">
                <a16:creationId xmlns:a16="http://schemas.microsoft.com/office/drawing/2014/main" id="{56F0D2DF-2BCD-418E-BD1F-BC268DB70022}"/>
              </a:ext>
            </a:extLst>
          </p:cNvPr>
          <p:cNvGrpSpPr/>
          <p:nvPr/>
        </p:nvGrpSpPr>
        <p:grpSpPr>
          <a:xfrm>
            <a:off x="6337127" y="1616301"/>
            <a:ext cx="5438565" cy="4453579"/>
            <a:chOff x="6237737" y="1801495"/>
            <a:chExt cx="5438565" cy="4453579"/>
          </a:xfrm>
        </p:grpSpPr>
        <p:sp>
          <p:nvSpPr>
            <p:cNvPr id="9" name="Rectangle: Rounded Corners 8">
              <a:extLst>
                <a:ext uri="{FF2B5EF4-FFF2-40B4-BE49-F238E27FC236}">
                  <a16:creationId xmlns:a16="http://schemas.microsoft.com/office/drawing/2014/main" id="{1A21CC35-763E-4ACD-976E-EA9BC65ED571}"/>
                </a:ext>
              </a:extLst>
            </p:cNvPr>
            <p:cNvSpPr/>
            <p:nvPr/>
          </p:nvSpPr>
          <p:spPr>
            <a:xfrm>
              <a:off x="6237738" y="2917977"/>
              <a:ext cx="2425636" cy="902910"/>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LR performed at 10 tertiary HBP centres in CRLM patients between 2002 and 2021, n=641</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B121D1C-D8EF-4B5B-AE00-7AB3C726BB0D}"/>
                </a:ext>
              </a:extLst>
            </p:cNvPr>
            <p:cNvSpPr/>
            <p:nvPr/>
          </p:nvSpPr>
          <p:spPr>
            <a:xfrm>
              <a:off x="9250666" y="2917977"/>
              <a:ext cx="2425636" cy="902910"/>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LT for unresectable CRLM performed at 7 of the centres between 2006 and 2021, n=82</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8A95300-23B7-4966-8BB5-1D67631B27E5}"/>
                </a:ext>
              </a:extLst>
            </p:cNvPr>
            <p:cNvSpPr txBox="1"/>
            <p:nvPr/>
          </p:nvSpPr>
          <p:spPr>
            <a:xfrm>
              <a:off x="8716514" y="3191428"/>
              <a:ext cx="51083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VS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ight Brace 10">
              <a:extLst>
                <a:ext uri="{FF2B5EF4-FFF2-40B4-BE49-F238E27FC236}">
                  <a16:creationId xmlns:a16="http://schemas.microsoft.com/office/drawing/2014/main" id="{44895405-7EAA-400D-B76D-00A52920A4E1}"/>
                </a:ext>
              </a:extLst>
            </p:cNvPr>
            <p:cNvSpPr/>
            <p:nvPr/>
          </p:nvSpPr>
          <p:spPr>
            <a:xfrm rot="5400000">
              <a:off x="8831758" y="1272385"/>
              <a:ext cx="250522" cy="5438563"/>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E9A1037-62A2-4C2F-A15D-9E91CC9A56DB}"/>
                </a:ext>
              </a:extLst>
            </p:cNvPr>
            <p:cNvSpPr txBox="1"/>
            <p:nvPr/>
          </p:nvSpPr>
          <p:spPr>
            <a:xfrm>
              <a:off x="6997268" y="4223749"/>
              <a:ext cx="3886656" cy="2031325"/>
            </a:xfrm>
            <a:prstGeom prst="rect">
              <a:avLst/>
            </a:prstGeom>
            <a:noFill/>
            <a:ln>
              <a:solidFill>
                <a:srgbClr val="BC544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Exclusion criteria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Age ≥ 71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Weight loss &gt;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ECOG score &gt;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Standard contraindications to 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Other malignancy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Liver first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Neoadjuvant chemotherapy &lt;6 weeks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Extra-hepatic tumour</a:t>
              </a:r>
            </a:p>
          </p:txBody>
        </p:sp>
        <p:sp>
          <p:nvSpPr>
            <p:cNvPr id="13" name="Rectangle: Rounded Corners 12">
              <a:extLst>
                <a:ext uri="{FF2B5EF4-FFF2-40B4-BE49-F238E27FC236}">
                  <a16:creationId xmlns:a16="http://schemas.microsoft.com/office/drawing/2014/main" id="{8D19F7D2-26C5-4F4E-8C91-8E7A065AF359}"/>
                </a:ext>
              </a:extLst>
            </p:cNvPr>
            <p:cNvSpPr/>
            <p:nvPr/>
          </p:nvSpPr>
          <p:spPr>
            <a:xfrm>
              <a:off x="7440817" y="1801495"/>
              <a:ext cx="3002084" cy="7276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n=723 eligible CRLM patients</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7A06FEC-14C9-4059-B058-BF831D1C6EC4}"/>
                </a:ext>
              </a:extLst>
            </p:cNvPr>
            <p:cNvGrpSpPr/>
            <p:nvPr/>
          </p:nvGrpSpPr>
          <p:grpSpPr>
            <a:xfrm>
              <a:off x="7453313" y="2536695"/>
              <a:ext cx="3002084" cy="358692"/>
              <a:chOff x="7807734" y="2041156"/>
              <a:chExt cx="2306886" cy="358692"/>
            </a:xfrm>
          </p:grpSpPr>
          <p:cxnSp>
            <p:nvCxnSpPr>
              <p:cNvPr id="14" name="Connector: Elbow 13">
                <a:extLst>
                  <a:ext uri="{FF2B5EF4-FFF2-40B4-BE49-F238E27FC236}">
                    <a16:creationId xmlns:a16="http://schemas.microsoft.com/office/drawing/2014/main" id="{80A6A188-0A28-4914-9239-9EE1FAFB071C}"/>
                  </a:ext>
                </a:extLst>
              </p:cNvPr>
              <p:cNvCxnSpPr>
                <a:cxnSpLocks/>
              </p:cNvCxnSpPr>
              <p:nvPr/>
            </p:nvCxnSpPr>
            <p:spPr>
              <a:xfrm>
                <a:off x="8944783" y="2179165"/>
                <a:ext cx="1169837"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68F0790-4054-453C-B7D7-4ED6E2143467}"/>
                  </a:ext>
                </a:extLst>
              </p:cNvPr>
              <p:cNvCxnSpPr>
                <a:cxnSpLocks/>
              </p:cNvCxnSpPr>
              <p:nvPr/>
            </p:nvCxnSpPr>
            <p:spPr>
              <a:xfrm rot="10800000" flipV="1">
                <a:off x="7807734" y="2178902"/>
                <a:ext cx="114384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1C8D75-3C35-4F62-A0C0-3C08B304AE4F}"/>
                  </a:ext>
                </a:extLst>
              </p:cNvPr>
              <p:cNvCxnSpPr/>
              <p:nvPr/>
            </p:nvCxnSpPr>
            <p:spPr>
              <a:xfrm>
                <a:off x="8957658" y="204115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grpSp>
      <p:pic>
        <p:nvPicPr>
          <p:cNvPr id="19" name="Picture 18" descr="A red house with white trim&#10;&#10;Description automatically generated">
            <a:hlinkClick r:id="rId4" action="ppaction://hlinksldjump"/>
            <a:extLst>
              <a:ext uri="{FF2B5EF4-FFF2-40B4-BE49-F238E27FC236}">
                <a16:creationId xmlns:a16="http://schemas.microsoft.com/office/drawing/2014/main" id="{ECD7A02E-9DBE-4D51-87F3-7A46D363D5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230595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000" dirty="0">
                <a:latin typeface="Arial" panose="020B0604020202020204" pitchFamily="34" charset="0"/>
                <a:cs typeface="Arial" panose="020B0604020202020204" pitchFamily="34" charset="0"/>
              </a:rPr>
              <a:t>Liver transplantation survival benefit over resection for colorectal metastasis in patients with high </a:t>
            </a:r>
            <a:r>
              <a:rPr lang="en-GB" sz="2000" dirty="0" err="1">
                <a:latin typeface="Arial" panose="020B0604020202020204" pitchFamily="34" charset="0"/>
                <a:cs typeface="Arial" panose="020B0604020202020204" pitchFamily="34" charset="0"/>
              </a:rPr>
              <a:t>tumor</a:t>
            </a:r>
            <a:r>
              <a:rPr lang="en-GB" sz="2000" dirty="0">
                <a:latin typeface="Arial" panose="020B0604020202020204" pitchFamily="34" charset="0"/>
                <a:cs typeface="Arial" panose="020B0604020202020204" pitchFamily="34" charset="0"/>
              </a:rPr>
              <a:t> load: </a:t>
            </a:r>
            <a:r>
              <a:rPr lang="en-GB" sz="2000" dirty="0" err="1">
                <a:latin typeface="Arial" panose="020B0604020202020204" pitchFamily="34" charset="0"/>
                <a:cs typeface="Arial" panose="020B0604020202020204" pitchFamily="34" charset="0"/>
              </a:rPr>
              <a:t>Multicenter</a:t>
            </a:r>
            <a:r>
              <a:rPr lang="en-GB" sz="2000" dirty="0">
                <a:latin typeface="Arial" panose="020B0604020202020204" pitchFamily="34" charset="0"/>
                <a:cs typeface="Arial" panose="020B0604020202020204" pitchFamily="34" charset="0"/>
              </a:rPr>
              <a:t> retrospective analysis</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Lanari</a:t>
            </a:r>
            <a:r>
              <a:rPr lang="fr-CH" dirty="0">
                <a:latin typeface="Arial" panose="020B0604020202020204" pitchFamily="34" charset="0"/>
                <a:cs typeface="Arial" panose="020B0604020202020204" pitchFamily="34" charset="0"/>
              </a:rPr>
              <a:t> J. </a:t>
            </a:r>
            <a:r>
              <a:rPr lang="en-GB" dirty="0">
                <a:latin typeface="Arial" panose="020B0604020202020204" pitchFamily="34" charset="0"/>
                <a:cs typeface="Arial" panose="020B0604020202020204" pitchFamily="34" charset="0"/>
              </a:rPr>
              <a:t>et al., ESOT Congress 2023; FG9_6</a:t>
            </a:r>
          </a:p>
        </p:txBody>
      </p:sp>
      <p:sp>
        <p:nvSpPr>
          <p:cNvPr id="5" name="TextBox 4">
            <a:extLst>
              <a:ext uri="{FF2B5EF4-FFF2-40B4-BE49-F238E27FC236}">
                <a16:creationId xmlns:a16="http://schemas.microsoft.com/office/drawing/2014/main" id="{8EE6F453-4372-409C-880D-01F650B9F6B7}"/>
              </a:ext>
            </a:extLst>
          </p:cNvPr>
          <p:cNvSpPr txBox="1"/>
          <p:nvPr/>
        </p:nvSpPr>
        <p:spPr>
          <a:xfrm>
            <a:off x="717436" y="1109150"/>
            <a:ext cx="5378564" cy="320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5-year OS after LR and LT was 42.7% and 54.9% (p=0.077)</a:t>
            </a:r>
          </a:p>
          <a:p>
            <a:pPr marL="285750" indent="-285750" algn="just">
              <a:buFont typeface="Arial" panose="020B0604020202020204" pitchFamily="34" charset="0"/>
              <a:buChar char="•"/>
              <a:defRPr/>
            </a:pPr>
            <a:r>
              <a:rPr lang="it-IT" sz="1400" dirty="0" err="1">
                <a:solidFill>
                  <a:srgbClr val="A5A5A5"/>
                </a:solidFill>
                <a:latin typeface="Arial" panose="020B0604020202020204" pitchFamily="34" charset="0"/>
                <a:cs typeface="Arial" panose="020B0604020202020204" pitchFamily="34" charset="0"/>
              </a:rPr>
              <a:t>Stratification</a:t>
            </a:r>
            <a:r>
              <a:rPr lang="it-IT" sz="1400" dirty="0">
                <a:solidFill>
                  <a:srgbClr val="A5A5A5"/>
                </a:solidFill>
                <a:latin typeface="Arial" panose="020B0604020202020204" pitchFamily="34" charset="0"/>
                <a:cs typeface="Arial" panose="020B0604020202020204" pitchFamily="34" charset="0"/>
              </a:rPr>
              <a:t> </a:t>
            </a:r>
            <a:r>
              <a:rPr lang="it-IT" sz="1400" dirty="0" err="1">
                <a:solidFill>
                  <a:srgbClr val="A5A5A5"/>
                </a:solidFill>
                <a:latin typeface="Arial" panose="020B0604020202020204" pitchFamily="34" charset="0"/>
                <a:cs typeface="Arial" panose="020B0604020202020204" pitchFamily="34" charset="0"/>
              </a:rPr>
              <a:t>according</a:t>
            </a:r>
            <a:r>
              <a:rPr lang="it-IT" sz="1400" dirty="0">
                <a:solidFill>
                  <a:srgbClr val="A5A5A5"/>
                </a:solidFill>
                <a:latin typeface="Arial" panose="020B0604020202020204" pitchFamily="34" charset="0"/>
                <a:cs typeface="Arial" panose="020B0604020202020204" pitchFamily="34" charset="0"/>
              </a:rPr>
              <a:t> to </a:t>
            </a:r>
            <a:r>
              <a:rPr lang="it-IT" sz="1400" dirty="0" err="1">
                <a:solidFill>
                  <a:srgbClr val="A5A5A5"/>
                </a:solidFill>
                <a:latin typeface="Arial" panose="020B0604020202020204" pitchFamily="34" charset="0"/>
                <a:cs typeface="Arial" panose="020B0604020202020204" pitchFamily="34" charset="0"/>
              </a:rPr>
              <a:t>favourable</a:t>
            </a:r>
            <a:r>
              <a:rPr lang="it-IT" sz="1400" dirty="0">
                <a:solidFill>
                  <a:srgbClr val="A5A5A5"/>
                </a:solidFill>
                <a:latin typeface="Arial" panose="020B0604020202020204" pitchFamily="34" charset="0"/>
                <a:cs typeface="Arial" panose="020B0604020202020204" pitchFamily="34" charset="0"/>
              </a:rPr>
              <a:t> </a:t>
            </a:r>
            <a:r>
              <a:rPr lang="it-IT" sz="1400" dirty="0" err="1">
                <a:solidFill>
                  <a:srgbClr val="A5A5A5"/>
                </a:solidFill>
                <a:latin typeface="Arial" panose="020B0604020202020204" pitchFamily="34" charset="0"/>
                <a:cs typeface="Arial" panose="020B0604020202020204" pitchFamily="34" charset="0"/>
              </a:rPr>
              <a:t>prognostic</a:t>
            </a:r>
            <a:r>
              <a:rPr lang="it-IT" sz="1400" dirty="0">
                <a:solidFill>
                  <a:srgbClr val="A5A5A5"/>
                </a:solidFill>
                <a:latin typeface="Arial" panose="020B0604020202020204" pitchFamily="34" charset="0"/>
                <a:cs typeface="Arial" panose="020B0604020202020204" pitchFamily="34" charset="0"/>
              </a:rPr>
              <a:t> features for </a:t>
            </a:r>
            <a:r>
              <a:rPr lang="it-IT" sz="1400" dirty="0" err="1">
                <a:solidFill>
                  <a:srgbClr val="A5A5A5"/>
                </a:solidFill>
                <a:latin typeface="Arial" panose="020B0604020202020204" pitchFamily="34" charset="0"/>
                <a:cs typeface="Arial" panose="020B0604020202020204" pitchFamily="34" charset="0"/>
              </a:rPr>
              <a:t>transplant</a:t>
            </a:r>
            <a:r>
              <a:rPr lang="it-IT" sz="1400" dirty="0">
                <a:solidFill>
                  <a:srgbClr val="A5A5A5"/>
                </a:solidFill>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Tx-</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pos</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 diameter &lt;5.5cm and CEA&lt;80</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sym typeface="Symbol" panose="05050102010706020507" pitchFamily="18" charset="2"/>
              </a:rPr>
              <a:t></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g/L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Overall, 47 (57.3%) LT satisfied Tx-</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pos</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5-year OS after LT within and outside Tx-</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pos</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criteria was 61.7% and 38.7% (p&lt;0.006)</a:t>
            </a:r>
            <a:endParaRPr kumimoji="0" lang="en-CH"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High HTL were found in 98 (66.2%) LR and 50 (33.8%) LT patients with corresponding 5-year OS of 15.7% and 48.6% respectively (p&lt; 0.001)</a:t>
            </a:r>
            <a:endParaRPr kumimoji="0" lang="en-CH"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the cohort with Tx-</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pos</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features and HTL (i.e.: 46 [7.2%] LR and 27 [33%] LT) the 5-year OS after LR and LT was 21.7% and 49.2% (p=0.015); DFS 17.8% and 17.9% (p=0.593); and SAR was 15.7% and 31% (p=0,157)</a:t>
            </a:r>
            <a:endParaRPr kumimoji="0" lang="en-GB" sz="14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595C11E-A94B-4541-A782-63453A0D10C5}"/>
              </a:ext>
            </a:extLst>
          </p:cNvPr>
          <p:cNvSpPr txBox="1"/>
          <p:nvPr/>
        </p:nvSpPr>
        <p:spPr>
          <a:xfrm>
            <a:off x="6253323" y="4705852"/>
            <a:ext cx="522124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About 7% of liver resected CRLM patients have high </a:t>
            </a:r>
            <a:r>
              <a:rPr kumimoji="0" lang="en-GB" sz="15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tumor</a:t>
            </a:r>
            <a:r>
              <a:rPr kumimoji="0" lang="en-GB" sz="15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load and favourable prognostic criteria for LT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This selected group could possibly obtain better survival outcomes with LT compared to standard of care LR</a:t>
            </a:r>
          </a:p>
        </p:txBody>
      </p:sp>
      <p:pic>
        <p:nvPicPr>
          <p:cNvPr id="14" name="Immagine 3">
            <a:extLst>
              <a:ext uri="{FF2B5EF4-FFF2-40B4-BE49-F238E27FC236}">
                <a16:creationId xmlns:a16="http://schemas.microsoft.com/office/drawing/2014/main" id="{EBAE7276-A924-427F-AEFC-FDD046F6BD8B}"/>
              </a:ext>
            </a:extLst>
          </p:cNvPr>
          <p:cNvPicPr/>
          <p:nvPr/>
        </p:nvPicPr>
        <p:blipFill>
          <a:blip r:embed="rId4">
            <a:extLst>
              <a:ext uri="{28A0092B-C50C-407E-A947-70E740481C1C}">
                <a14:useLocalDpi xmlns:a14="http://schemas.microsoft.com/office/drawing/2010/main" val="0"/>
              </a:ext>
            </a:extLst>
          </a:blip>
          <a:srcRect l="28776" r="27647"/>
          <a:stretch>
            <a:fillRect/>
          </a:stretch>
        </p:blipFill>
        <p:spPr bwMode="auto">
          <a:xfrm>
            <a:off x="7082609" y="841381"/>
            <a:ext cx="3242009" cy="3952995"/>
          </a:xfrm>
          <a:prstGeom prst="rect">
            <a:avLst/>
          </a:prstGeom>
          <a:ln>
            <a:noFill/>
          </a:ln>
          <a:extLst>
            <a:ext uri="{53640926-AAD7-44D8-BBD7-CCE9431645EC}">
              <a14:shadowObscured xmlns:a14="http://schemas.microsoft.com/office/drawing/2010/main"/>
            </a:ext>
          </a:extLst>
        </p:spPr>
      </p:pic>
      <p:graphicFrame>
        <p:nvGraphicFramePr>
          <p:cNvPr id="9" name="Table 10">
            <a:extLst>
              <a:ext uri="{FF2B5EF4-FFF2-40B4-BE49-F238E27FC236}">
                <a16:creationId xmlns:a16="http://schemas.microsoft.com/office/drawing/2014/main" id="{35BC22E5-39BB-44AF-BA79-43D516574542}"/>
              </a:ext>
            </a:extLst>
          </p:cNvPr>
          <p:cNvGraphicFramePr>
            <a:graphicFrameLocks noGrp="1"/>
          </p:cNvGraphicFramePr>
          <p:nvPr>
            <p:extLst>
              <p:ext uri="{D42A27DB-BD31-4B8C-83A1-F6EECF244321}">
                <p14:modId xmlns:p14="http://schemas.microsoft.com/office/powerpoint/2010/main" val="1594034035"/>
              </p:ext>
            </p:extLst>
          </p:nvPr>
        </p:nvGraphicFramePr>
        <p:xfrm>
          <a:off x="929185" y="4805629"/>
          <a:ext cx="4797742" cy="1627062"/>
        </p:xfrm>
        <a:graphic>
          <a:graphicData uri="http://schemas.openxmlformats.org/drawingml/2006/table">
            <a:tbl>
              <a:tblPr firstRow="1" bandRow="1">
                <a:tableStyleId>{5C22544A-7EE6-4342-B048-85BDC9FD1C3A}</a:tableStyleId>
              </a:tblPr>
              <a:tblGrid>
                <a:gridCol w="1454622">
                  <a:extLst>
                    <a:ext uri="{9D8B030D-6E8A-4147-A177-3AD203B41FA5}">
                      <a16:colId xmlns:a16="http://schemas.microsoft.com/office/drawing/2014/main" val="1754475561"/>
                    </a:ext>
                  </a:extLst>
                </a:gridCol>
                <a:gridCol w="1678234">
                  <a:extLst>
                    <a:ext uri="{9D8B030D-6E8A-4147-A177-3AD203B41FA5}">
                      <a16:colId xmlns:a16="http://schemas.microsoft.com/office/drawing/2014/main" val="1565589160"/>
                    </a:ext>
                  </a:extLst>
                </a:gridCol>
                <a:gridCol w="1664886">
                  <a:extLst>
                    <a:ext uri="{9D8B030D-6E8A-4147-A177-3AD203B41FA5}">
                      <a16:colId xmlns:a16="http://schemas.microsoft.com/office/drawing/2014/main" val="4108110128"/>
                    </a:ext>
                  </a:extLst>
                </a:gridCol>
              </a:tblGrid>
              <a:tr h="3316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Recurrence pattern after LR and LT in Tx-</a:t>
                      </a:r>
                      <a:r>
                        <a:rPr lang="en-GB" sz="1200" b="1" dirty="0" err="1">
                          <a:solidFill>
                            <a:schemeClr val="bg1"/>
                          </a:solidFill>
                        </a:rPr>
                        <a:t>pos</a:t>
                      </a:r>
                      <a:r>
                        <a:rPr lang="en-GB" sz="1200" b="1" dirty="0">
                          <a:solidFill>
                            <a:schemeClr val="bg1"/>
                          </a:solidFill>
                        </a:rPr>
                        <a:t> &amp; HTL cohort</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extLst>
                  <a:ext uri="{0D108BD9-81ED-4DB2-BD59-A6C34878D82A}">
                    <a16:rowId xmlns:a16="http://schemas.microsoft.com/office/drawing/2014/main" val="3935789614"/>
                  </a:ext>
                </a:extLst>
              </a:tr>
              <a:tr h="210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Recurrence site</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a:txBody>
                    <a:bodyPr/>
                    <a:lstStyle/>
                    <a:p>
                      <a:pPr algn="ctr"/>
                      <a:r>
                        <a:rPr lang="en-GB" sz="1100" b="1" kern="1200" dirty="0">
                          <a:solidFill>
                            <a:schemeClr val="lt1"/>
                          </a:solidFill>
                          <a:latin typeface="+mn-lt"/>
                          <a:ea typeface="+mn-ea"/>
                          <a:cs typeface="+mn-cs"/>
                        </a:rPr>
                        <a:t>LR, n=31</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LT, n=20</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232060">
                <a:tc>
                  <a:txBody>
                    <a:bodyPr/>
                    <a:lstStyle/>
                    <a:p>
                      <a:r>
                        <a:rPr lang="en-GB" sz="1100" b="0" kern="1200" dirty="0">
                          <a:solidFill>
                            <a:schemeClr val="dk1"/>
                          </a:solidFill>
                          <a:latin typeface="+mn-lt"/>
                          <a:ea typeface="+mn-ea"/>
                          <a:cs typeface="+mn-cs"/>
                        </a:rPr>
                        <a:t>Liver only</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7 (22.6%)</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3 (15%)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20819962"/>
                  </a:ext>
                </a:extLst>
              </a:tr>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Lung only</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1 (3.2%)</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4 (20%)</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688597257"/>
                  </a:ext>
                </a:extLst>
              </a:tr>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Liver &amp; lung</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11 (35.5%)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4 (20%)</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61382819"/>
                  </a:ext>
                </a:extLst>
              </a:tr>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Multisite</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kern="1200" dirty="0">
                          <a:solidFill>
                            <a:schemeClr val="dk1"/>
                          </a:solidFill>
                          <a:latin typeface="+mn-lt"/>
                          <a:ea typeface="+mn-ea"/>
                          <a:cs typeface="+mn-cs"/>
                        </a:rPr>
                        <a:t>12 (38.7%)</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9 (45%)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23544616"/>
                  </a:ext>
                </a:extLst>
              </a:tr>
            </a:tbl>
          </a:graphicData>
        </a:graphic>
      </p:graphicFrame>
      <p:pic>
        <p:nvPicPr>
          <p:cNvPr id="10" name="Picture 9" descr="A red house with white trim&#10;&#10;Description automatically generated">
            <a:hlinkClick r:id="rId5" action="ppaction://hlinksldjump"/>
            <a:extLst>
              <a:ext uri="{FF2B5EF4-FFF2-40B4-BE49-F238E27FC236}">
                <a16:creationId xmlns:a16="http://schemas.microsoft.com/office/drawing/2014/main" id="{BD5ADCAF-6A36-4D12-A7EF-708111C3D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2742505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Do donor liver blood tests predict liver transplant outcomes? UK national cohort study</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Tingle</a:t>
            </a:r>
            <a:r>
              <a:rPr lang="fr-CH" dirty="0">
                <a:latin typeface="Arial" panose="020B0604020202020204" pitchFamily="34" charset="0"/>
                <a:cs typeface="Arial" panose="020B0604020202020204" pitchFamily="34" charset="0"/>
              </a:rPr>
              <a:t> S. </a:t>
            </a:r>
            <a:r>
              <a:rPr lang="en-GB" dirty="0">
                <a:latin typeface="Arial" panose="020B0604020202020204" pitchFamily="34" charset="0"/>
                <a:cs typeface="Arial" panose="020B0604020202020204" pitchFamily="34" charset="0"/>
              </a:rPr>
              <a:t>et al., ESOT Congress 2023; MPS5_3</a:t>
            </a:r>
          </a:p>
        </p:txBody>
      </p:sp>
      <p:sp>
        <p:nvSpPr>
          <p:cNvPr id="5" name="TextBox 4">
            <a:extLst>
              <a:ext uri="{FF2B5EF4-FFF2-40B4-BE49-F238E27FC236}">
                <a16:creationId xmlns:a16="http://schemas.microsoft.com/office/drawing/2014/main" id="{89F2E285-33C6-4B29-A5D1-36FB547B459F}"/>
              </a:ext>
            </a:extLst>
          </p:cNvPr>
          <p:cNvSpPr txBox="1"/>
          <p:nvPr/>
        </p:nvSpPr>
        <p:spPr>
          <a:xfrm>
            <a:off x="717436" y="1109150"/>
            <a:ext cx="5221241" cy="3139321"/>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Safely increasing organ utilisation is a global priority</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Donor serum transaminase levels are often used to decline livers, despite minimal evidence to support such decisions</a:t>
            </a:r>
          </a:p>
          <a:p>
            <a:pPr marL="285750" indent="-285750" algn="just">
              <a:buFont typeface="Arial" panose="020B0604020202020204" pitchFamily="34" charset="0"/>
              <a:buChar char="•"/>
            </a:pPr>
            <a:endParaRPr lang="en-GB" b="1"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investigate the impact of donor ‘liver blood test’ results on transplant outcome</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D8F0D9-0582-42CD-AD83-818F0EFC9B2F}"/>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grpSp>
        <p:nvGrpSpPr>
          <p:cNvPr id="7" name="Group 6">
            <a:extLst>
              <a:ext uri="{FF2B5EF4-FFF2-40B4-BE49-F238E27FC236}">
                <a16:creationId xmlns:a16="http://schemas.microsoft.com/office/drawing/2014/main" id="{9F69622D-50B2-4CB3-B7A9-E77EA8D397EC}"/>
              </a:ext>
            </a:extLst>
          </p:cNvPr>
          <p:cNvGrpSpPr/>
          <p:nvPr/>
        </p:nvGrpSpPr>
        <p:grpSpPr>
          <a:xfrm>
            <a:off x="6492167" y="1793921"/>
            <a:ext cx="4944253" cy="2892259"/>
            <a:chOff x="6492167" y="1793921"/>
            <a:chExt cx="4944253" cy="2892259"/>
          </a:xfrm>
        </p:grpSpPr>
        <p:sp>
          <p:nvSpPr>
            <p:cNvPr id="8" name="Rectangle: Rounded Corners 7">
              <a:extLst>
                <a:ext uri="{FF2B5EF4-FFF2-40B4-BE49-F238E27FC236}">
                  <a16:creationId xmlns:a16="http://schemas.microsoft.com/office/drawing/2014/main" id="{FFF5040F-E4F7-46B2-AAD9-D908738A429B}"/>
                </a:ext>
              </a:extLst>
            </p:cNvPr>
            <p:cNvSpPr/>
            <p:nvPr/>
          </p:nvSpPr>
          <p:spPr>
            <a:xfrm>
              <a:off x="6492168" y="2908038"/>
              <a:ext cx="1942168" cy="902910"/>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n=2530 following brainstem death</a:t>
              </a:r>
            </a:p>
          </p:txBody>
        </p:sp>
        <p:sp>
          <p:nvSpPr>
            <p:cNvPr id="9" name="Rectangle: Rounded Corners 8">
              <a:extLst>
                <a:ext uri="{FF2B5EF4-FFF2-40B4-BE49-F238E27FC236}">
                  <a16:creationId xmlns:a16="http://schemas.microsoft.com/office/drawing/2014/main" id="{33EC5740-C899-44C8-9543-3D54DA0B0112}"/>
                </a:ext>
              </a:extLst>
            </p:cNvPr>
            <p:cNvSpPr/>
            <p:nvPr/>
          </p:nvSpPr>
          <p:spPr>
            <a:xfrm>
              <a:off x="9494252" y="2908038"/>
              <a:ext cx="1942168" cy="902910"/>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=769 following circulatory death</a:t>
              </a:r>
              <a:endParaRPr lang="en-GB" sz="1400" dirty="0">
                <a:solidFill>
                  <a:schemeClr val="bg1"/>
                </a:solidFill>
                <a:latin typeface="Arial" panose="020B0604020202020204" pitchFamily="34" charset="0"/>
                <a:cs typeface="Arial" panose="020B0604020202020204" pitchFamily="34" charset="0"/>
              </a:endParaRPr>
            </a:p>
          </p:txBody>
        </p:sp>
        <p:sp>
          <p:nvSpPr>
            <p:cNvPr id="11" name="Right Brace 10">
              <a:extLst>
                <a:ext uri="{FF2B5EF4-FFF2-40B4-BE49-F238E27FC236}">
                  <a16:creationId xmlns:a16="http://schemas.microsoft.com/office/drawing/2014/main" id="{74C51242-D6BC-414E-A2C7-B54A1A465E4B}"/>
                </a:ext>
              </a:extLst>
            </p:cNvPr>
            <p:cNvSpPr/>
            <p:nvPr/>
          </p:nvSpPr>
          <p:spPr>
            <a:xfrm rot="5400000">
              <a:off x="8853951" y="1499587"/>
              <a:ext cx="220683" cy="4944252"/>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AC6D52F-0F9F-4A3A-A65A-C184AD460915}"/>
                </a:ext>
              </a:extLst>
            </p:cNvPr>
            <p:cNvSpPr txBox="1"/>
            <p:nvPr/>
          </p:nvSpPr>
          <p:spPr>
            <a:xfrm>
              <a:off x="6847879" y="4162960"/>
              <a:ext cx="4226943" cy="523220"/>
            </a:xfrm>
            <a:prstGeom prst="rect">
              <a:avLst/>
            </a:prstGeom>
            <a:noFill/>
            <a:ln>
              <a:solidFill>
                <a:srgbClr val="BC5441"/>
              </a:solidFill>
            </a:ln>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Adjusted regressions models assessed the effect of donor liver blood tests on outcomes</a:t>
              </a:r>
            </a:p>
          </p:txBody>
        </p:sp>
        <p:sp>
          <p:nvSpPr>
            <p:cNvPr id="13" name="Rectangle: Rounded Corners 12">
              <a:extLst>
                <a:ext uri="{FF2B5EF4-FFF2-40B4-BE49-F238E27FC236}">
                  <a16:creationId xmlns:a16="http://schemas.microsoft.com/office/drawing/2014/main" id="{AE4DE9A3-D095-4262-888F-7E84F19412A0}"/>
                </a:ext>
              </a:extLst>
            </p:cNvPr>
            <p:cNvSpPr/>
            <p:nvPr/>
          </p:nvSpPr>
          <p:spPr>
            <a:xfrm>
              <a:off x="6949077" y="1793921"/>
              <a:ext cx="4001398" cy="7276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rPr>
                <a:t>Retrospective cohort study on n=</a:t>
              </a:r>
              <a:r>
                <a:rPr lang="en-GB" sz="1400" dirty="0">
                  <a:solidFill>
                    <a:schemeClr val="bg1"/>
                  </a:solidFill>
                  <a:latin typeface="Arial" panose="020B0604020202020204" pitchFamily="34" charset="0"/>
                  <a:cs typeface="Arial" panose="020B0604020202020204" pitchFamily="34" charset="0"/>
                </a:rPr>
                <a:t>3299 </a:t>
              </a:r>
              <a:r>
                <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adult liver transplant recipients from the UK Transplant Registry on (2016-2019)</a:t>
              </a:r>
              <a:endParaRPr lang="en-GB" sz="1400" dirty="0">
                <a:solidFill>
                  <a:schemeClr val="bg1"/>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5429A336-B2C6-4653-B0EF-9E1FF2F341B5}"/>
                </a:ext>
              </a:extLst>
            </p:cNvPr>
            <p:cNvGrpSpPr/>
            <p:nvPr/>
          </p:nvGrpSpPr>
          <p:grpSpPr>
            <a:xfrm>
              <a:off x="7453313" y="2536695"/>
              <a:ext cx="3002084" cy="358692"/>
              <a:chOff x="7807734" y="2041156"/>
              <a:chExt cx="2306886" cy="358692"/>
            </a:xfrm>
          </p:grpSpPr>
          <p:cxnSp>
            <p:nvCxnSpPr>
              <p:cNvPr id="15" name="Connector: Elbow 14">
                <a:extLst>
                  <a:ext uri="{FF2B5EF4-FFF2-40B4-BE49-F238E27FC236}">
                    <a16:creationId xmlns:a16="http://schemas.microsoft.com/office/drawing/2014/main" id="{1DA65B28-DFDE-4373-B0AE-4DF864A80E87}"/>
                  </a:ext>
                </a:extLst>
              </p:cNvPr>
              <p:cNvCxnSpPr>
                <a:cxnSpLocks/>
              </p:cNvCxnSpPr>
              <p:nvPr/>
            </p:nvCxnSpPr>
            <p:spPr>
              <a:xfrm>
                <a:off x="8944783" y="2179165"/>
                <a:ext cx="1169837"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55F07C1-03CE-4DCD-81B2-B96E817FFA5B}"/>
                  </a:ext>
                </a:extLst>
              </p:cNvPr>
              <p:cNvCxnSpPr>
                <a:cxnSpLocks/>
              </p:cNvCxnSpPr>
              <p:nvPr/>
            </p:nvCxnSpPr>
            <p:spPr>
              <a:xfrm rot="10800000" flipV="1">
                <a:off x="7807734" y="2178902"/>
                <a:ext cx="114384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D0E284-9453-4444-9471-77C99153B53D}"/>
                  </a:ext>
                </a:extLst>
              </p:cNvPr>
              <p:cNvCxnSpPr/>
              <p:nvPr/>
            </p:nvCxnSpPr>
            <p:spPr>
              <a:xfrm>
                <a:off x="8957658" y="204115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grpSp>
      <p:pic>
        <p:nvPicPr>
          <p:cNvPr id="18" name="Picture 17" descr="A red house with white trim&#10;&#10;Description automatically generated">
            <a:hlinkClick r:id="rId4" action="ppaction://hlinksldjump"/>
            <a:extLst>
              <a:ext uri="{FF2B5EF4-FFF2-40B4-BE49-F238E27FC236}">
                <a16:creationId xmlns:a16="http://schemas.microsoft.com/office/drawing/2014/main" id="{196F737C-89B4-483C-B9E6-FB85D29F6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344203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Do donor liver blood tests predict liver transplant outcomes? UK national cohort study</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Tingle</a:t>
            </a:r>
            <a:r>
              <a:rPr lang="fr-CH" dirty="0">
                <a:latin typeface="Arial" panose="020B0604020202020204" pitchFamily="34" charset="0"/>
                <a:cs typeface="Arial" panose="020B0604020202020204" pitchFamily="34" charset="0"/>
              </a:rPr>
              <a:t> S. </a:t>
            </a:r>
            <a:r>
              <a:rPr lang="en-GB" dirty="0">
                <a:latin typeface="Arial" panose="020B0604020202020204" pitchFamily="34" charset="0"/>
                <a:cs typeface="Arial" panose="020B0604020202020204" pitchFamily="34" charset="0"/>
              </a:rPr>
              <a:t>et al., ESOT Congress 2023; MPS5_3</a:t>
            </a:r>
          </a:p>
        </p:txBody>
      </p:sp>
      <p:sp>
        <p:nvSpPr>
          <p:cNvPr id="5" name="TextBox 4">
            <a:extLst>
              <a:ext uri="{FF2B5EF4-FFF2-40B4-BE49-F238E27FC236}">
                <a16:creationId xmlns:a16="http://schemas.microsoft.com/office/drawing/2014/main" id="{89F2E285-33C6-4B29-A5D1-36FB547B459F}"/>
              </a:ext>
            </a:extLst>
          </p:cNvPr>
          <p:cNvSpPr txBox="1"/>
          <p:nvPr/>
        </p:nvSpPr>
        <p:spPr>
          <a:xfrm>
            <a:off x="717436" y="1109150"/>
            <a:ext cx="5185653" cy="3200876"/>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Peak ALT ranged from 6-5927U/L (median=45)</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Donor cause of death significantly influenced donor ALT; 4.2-fold increase in peak-ALT with hypoxic brain injury versus intracranial haemorrhage (adjusted p&lt;0.001)</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On multivariable analysis, adjusting for a wide range of factors, transaminase level (ALT or aspartate aminotransferase) failed to predict graft survival (Figure), primary non-function, 90-day graft loss or mortality in all examined subgroups: </a:t>
            </a:r>
            <a:r>
              <a:rPr lang="en-GB" sz="1400" dirty="0" err="1">
                <a:solidFill>
                  <a:srgbClr val="A5A5A5"/>
                </a:solidFill>
                <a:latin typeface="Arial" panose="020B0604020202020204" pitchFamily="34" charset="0"/>
                <a:cs typeface="Arial" panose="020B0604020202020204" pitchFamily="34" charset="0"/>
              </a:rPr>
              <a:t>steatotic</a:t>
            </a:r>
            <a:r>
              <a:rPr lang="en-GB" sz="1400" dirty="0">
                <a:solidFill>
                  <a:srgbClr val="A5A5A5"/>
                </a:solidFill>
                <a:latin typeface="Arial" panose="020B0604020202020204" pitchFamily="34" charset="0"/>
                <a:cs typeface="Arial" panose="020B0604020202020204" pitchFamily="34" charset="0"/>
              </a:rPr>
              <a:t> grafts, DCD, hypoxic brain injury donors, and donors with extremely deranged ALT (&gt;1000) or where ALT was still rising at the time of retrieval</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Donor peak ALP was a significant predictor of graft loss (</a:t>
            </a:r>
            <a:r>
              <a:rPr lang="en-GB" sz="1400" dirty="0" err="1">
                <a:solidFill>
                  <a:srgbClr val="A5A5A5"/>
                </a:solidFill>
                <a:latin typeface="Arial" panose="020B0604020202020204" pitchFamily="34" charset="0"/>
                <a:cs typeface="Arial" panose="020B0604020202020204" pitchFamily="34" charset="0"/>
              </a:rPr>
              <a:t>aHR</a:t>
            </a:r>
            <a:r>
              <a:rPr lang="en-GB" sz="1400" dirty="0">
                <a:solidFill>
                  <a:srgbClr val="A5A5A5"/>
                </a:solidFill>
                <a:latin typeface="Arial" panose="020B0604020202020204" pitchFamily="34" charset="0"/>
                <a:cs typeface="Arial" panose="020B0604020202020204" pitchFamily="34" charset="0"/>
              </a:rPr>
              <a:t>=1.808, 1.016-3.216, p=0.044)</a:t>
            </a:r>
            <a:endParaRPr lang="en-GB" sz="1200" dirty="0">
              <a:solidFill>
                <a:srgbClr val="A5A5A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D8F0D9-0582-42CD-AD83-818F0EFC9B2F}"/>
              </a:ext>
            </a:extLst>
          </p:cNvPr>
          <p:cNvSpPr txBox="1"/>
          <p:nvPr/>
        </p:nvSpPr>
        <p:spPr>
          <a:xfrm>
            <a:off x="717436" y="4777374"/>
            <a:ext cx="5185654" cy="1631216"/>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Donor transaminases does not predict post-transplant outcomes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When other factors are favourable, livers from donors with raised transaminases can be accepted and transplanted with confidence</a:t>
            </a:r>
            <a:endParaRPr lang="en-CH" sz="1600" dirty="0">
              <a:solidFill>
                <a:srgbClr val="A5A5A5"/>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DD4740A-45A7-4A6A-832D-91BE21BBAF7B}"/>
              </a:ext>
            </a:extLst>
          </p:cNvPr>
          <p:cNvSpPr txBox="1"/>
          <p:nvPr/>
        </p:nvSpPr>
        <p:spPr>
          <a:xfrm>
            <a:off x="6288912" y="6054511"/>
            <a:ext cx="4717774" cy="400110"/>
          </a:xfrm>
          <a:prstGeom prst="rect">
            <a:avLst/>
          </a:prstGeom>
          <a:noFill/>
        </p:spPr>
        <p:txBody>
          <a:bodyPr wrap="square">
            <a:spAutoFit/>
          </a:bodyPr>
          <a:lstStyle/>
          <a:p>
            <a:pPr algn="just"/>
            <a:r>
              <a:rPr lang="en-GB" sz="1000" b="1" dirty="0">
                <a:latin typeface="Arial" panose="020B0604020202020204" pitchFamily="34" charset="0"/>
                <a:cs typeface="Arial" panose="020B0604020202020204" pitchFamily="34" charset="0"/>
              </a:rPr>
              <a:t>Figure. Impact of donor ALT/ALP on graft survival (cox regression models with restricted cubic splines)</a:t>
            </a:r>
            <a:endParaRPr lang="en-CH" sz="1000" b="1" dirty="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F8E51E5D-9351-498F-824D-85C029596764}"/>
              </a:ext>
            </a:extLst>
          </p:cNvPr>
          <p:cNvGrpSpPr/>
          <p:nvPr/>
        </p:nvGrpSpPr>
        <p:grpSpPr>
          <a:xfrm>
            <a:off x="6096000" y="979472"/>
            <a:ext cx="5756476" cy="5075039"/>
            <a:chOff x="6515255" y="822842"/>
            <a:chExt cx="5560788" cy="5203007"/>
          </a:xfrm>
        </p:grpSpPr>
        <p:pic>
          <p:nvPicPr>
            <p:cNvPr id="19" name="Picture 18" descr="Chart, histogram&#10;&#10;Description automatically generated">
              <a:extLst>
                <a:ext uri="{FF2B5EF4-FFF2-40B4-BE49-F238E27FC236}">
                  <a16:creationId xmlns:a16="http://schemas.microsoft.com/office/drawing/2014/main" id="{B60724B5-297E-4FE2-9D49-FED253D178CE}"/>
                </a:ext>
              </a:extLst>
            </p:cNvPr>
            <p:cNvPicPr/>
            <p:nvPr/>
          </p:nvPicPr>
          <p:blipFill rotWithShape="1">
            <a:blip r:embed="rId4" cstate="print">
              <a:extLst>
                <a:ext uri="{28A0092B-C50C-407E-A947-70E740481C1C}">
                  <a14:useLocalDpi xmlns:a14="http://schemas.microsoft.com/office/drawing/2010/main" val="0"/>
                </a:ext>
              </a:extLst>
            </a:blip>
            <a:srcRect l="3121" t="1106" r="2023" b="1106"/>
            <a:stretch/>
          </p:blipFill>
          <p:spPr bwMode="auto">
            <a:xfrm>
              <a:off x="6639339" y="832151"/>
              <a:ext cx="5436704" cy="5193698"/>
            </a:xfrm>
            <a:prstGeom prst="rect">
              <a:avLst/>
            </a:prstGeom>
            <a:noFill/>
            <a:ln>
              <a:noFill/>
            </a:ln>
          </p:spPr>
        </p:pic>
        <p:sp>
          <p:nvSpPr>
            <p:cNvPr id="21" name="TextBox 20">
              <a:extLst>
                <a:ext uri="{FF2B5EF4-FFF2-40B4-BE49-F238E27FC236}">
                  <a16:creationId xmlns:a16="http://schemas.microsoft.com/office/drawing/2014/main" id="{5CCD345C-4DF1-47E8-9D74-1F192EF83B47}"/>
                </a:ext>
              </a:extLst>
            </p:cNvPr>
            <p:cNvSpPr txBox="1"/>
            <p:nvPr/>
          </p:nvSpPr>
          <p:spPr>
            <a:xfrm>
              <a:off x="6515255" y="822842"/>
              <a:ext cx="394282" cy="283984"/>
            </a:xfrm>
            <a:prstGeom prst="rect">
              <a:avLst/>
            </a:prstGeom>
            <a:solidFill>
              <a:schemeClr val="bg1"/>
            </a:solidFill>
            <a:ln>
              <a:noFill/>
            </a:ln>
          </p:spPr>
          <p:txBody>
            <a:bodyPr wrap="square" rtlCol="0">
              <a:spAutoFit/>
            </a:bodyPr>
            <a:lstStyle/>
            <a:p>
              <a:pPr algn="ctr"/>
              <a:r>
                <a:rPr lang="en-GB" sz="1200" b="1" dirty="0">
                  <a:latin typeface="Arial" panose="020B0604020202020204" pitchFamily="34" charset="0"/>
                  <a:cs typeface="Arial" panose="020B0604020202020204" pitchFamily="34" charset="0"/>
                </a:rPr>
                <a:t>A</a:t>
              </a:r>
            </a:p>
          </p:txBody>
        </p:sp>
        <p:sp>
          <p:nvSpPr>
            <p:cNvPr id="22" name="TextBox 21">
              <a:extLst>
                <a:ext uri="{FF2B5EF4-FFF2-40B4-BE49-F238E27FC236}">
                  <a16:creationId xmlns:a16="http://schemas.microsoft.com/office/drawing/2014/main" id="{8CA09854-319C-4DCA-99D7-079AD3D46E79}"/>
                </a:ext>
              </a:extLst>
            </p:cNvPr>
            <p:cNvSpPr txBox="1"/>
            <p:nvPr/>
          </p:nvSpPr>
          <p:spPr>
            <a:xfrm>
              <a:off x="9433141" y="832151"/>
              <a:ext cx="394282" cy="283984"/>
            </a:xfrm>
            <a:prstGeom prst="rect">
              <a:avLst/>
            </a:prstGeom>
            <a:solidFill>
              <a:schemeClr val="bg1"/>
            </a:solidFill>
            <a:ln>
              <a:noFill/>
            </a:ln>
          </p:spPr>
          <p:txBody>
            <a:bodyPr wrap="square" rtlCol="0">
              <a:spAutoFit/>
            </a:bodyPr>
            <a:lstStyle/>
            <a:p>
              <a:pPr algn="ctr"/>
              <a:r>
                <a:rPr lang="en-GB" sz="1200" b="1" dirty="0">
                  <a:latin typeface="Arial" panose="020B0604020202020204" pitchFamily="34" charset="0"/>
                  <a:cs typeface="Arial" panose="020B0604020202020204" pitchFamily="34" charset="0"/>
                </a:rPr>
                <a:t>B</a:t>
              </a:r>
            </a:p>
          </p:txBody>
        </p:sp>
        <p:sp>
          <p:nvSpPr>
            <p:cNvPr id="23" name="TextBox 22">
              <a:extLst>
                <a:ext uri="{FF2B5EF4-FFF2-40B4-BE49-F238E27FC236}">
                  <a16:creationId xmlns:a16="http://schemas.microsoft.com/office/drawing/2014/main" id="{CF2BD9D4-0102-4903-A286-321DA1425E70}"/>
                </a:ext>
              </a:extLst>
            </p:cNvPr>
            <p:cNvSpPr txBox="1"/>
            <p:nvPr/>
          </p:nvSpPr>
          <p:spPr>
            <a:xfrm>
              <a:off x="6515255" y="3429000"/>
              <a:ext cx="394282" cy="283984"/>
            </a:xfrm>
            <a:prstGeom prst="rect">
              <a:avLst/>
            </a:prstGeom>
            <a:solidFill>
              <a:schemeClr val="bg1"/>
            </a:solidFill>
            <a:ln>
              <a:noFill/>
            </a:ln>
          </p:spPr>
          <p:txBody>
            <a:bodyPr wrap="square" rtlCol="0">
              <a:spAutoFit/>
            </a:bodyPr>
            <a:lstStyle/>
            <a:p>
              <a:pPr algn="ctr"/>
              <a:r>
                <a:rPr lang="en-GB" sz="1200" b="1" dirty="0">
                  <a:latin typeface="Arial" panose="020B0604020202020204" pitchFamily="34" charset="0"/>
                  <a:cs typeface="Arial" panose="020B0604020202020204" pitchFamily="34" charset="0"/>
                </a:rPr>
                <a:t>C</a:t>
              </a:r>
            </a:p>
          </p:txBody>
        </p:sp>
        <p:sp>
          <p:nvSpPr>
            <p:cNvPr id="24" name="TextBox 23">
              <a:extLst>
                <a:ext uri="{FF2B5EF4-FFF2-40B4-BE49-F238E27FC236}">
                  <a16:creationId xmlns:a16="http://schemas.microsoft.com/office/drawing/2014/main" id="{A7194873-DAE5-4DDF-8342-D50CF7C2E398}"/>
                </a:ext>
              </a:extLst>
            </p:cNvPr>
            <p:cNvSpPr txBox="1"/>
            <p:nvPr/>
          </p:nvSpPr>
          <p:spPr>
            <a:xfrm>
              <a:off x="9433141" y="3418762"/>
              <a:ext cx="394282" cy="283984"/>
            </a:xfrm>
            <a:prstGeom prst="rect">
              <a:avLst/>
            </a:prstGeom>
            <a:solidFill>
              <a:schemeClr val="bg1"/>
            </a:solidFill>
            <a:ln>
              <a:noFill/>
            </a:ln>
          </p:spPr>
          <p:txBody>
            <a:bodyPr wrap="square" rtlCol="0">
              <a:spAutoFit/>
            </a:bodyPr>
            <a:lstStyle/>
            <a:p>
              <a:pPr algn="ctr"/>
              <a:r>
                <a:rPr lang="en-GB" sz="1200" b="1" dirty="0">
                  <a:latin typeface="Arial" panose="020B0604020202020204" pitchFamily="34" charset="0"/>
                  <a:cs typeface="Arial" panose="020B0604020202020204" pitchFamily="34" charset="0"/>
                </a:rPr>
                <a:t>D</a:t>
              </a:r>
            </a:p>
          </p:txBody>
        </p:sp>
      </p:grpSp>
      <p:pic>
        <p:nvPicPr>
          <p:cNvPr id="13" name="Picture 12" descr="A red house with white trim&#10;&#10;Description automatically generated">
            <a:hlinkClick r:id="rId5" action="ppaction://hlinksldjump"/>
            <a:extLst>
              <a:ext uri="{FF2B5EF4-FFF2-40B4-BE49-F238E27FC236}">
                <a16:creationId xmlns:a16="http://schemas.microsoft.com/office/drawing/2014/main" id="{94F6B588-9002-489C-A8B9-691F068E1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355261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100" dirty="0">
                <a:latin typeface="Arial" panose="020B0604020202020204" pitchFamily="34" charset="0"/>
                <a:cs typeface="Arial" panose="020B0604020202020204" pitchFamily="34" charset="0"/>
              </a:rPr>
              <a:t>Liver immunosuppression free trial (LIFT): Outcomes of the first biomarker-guided immunosuppression withdrawal trial in  liver transplant recipients</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Vionnet J. </a:t>
            </a:r>
            <a:r>
              <a:rPr lang="en-GB" dirty="0">
                <a:latin typeface="Arial" panose="020B0604020202020204" pitchFamily="34" charset="0"/>
                <a:cs typeface="Arial" panose="020B0604020202020204" pitchFamily="34" charset="0"/>
              </a:rPr>
              <a:t>et al., ESOT Congress 2023; OS13_1</a:t>
            </a:r>
          </a:p>
        </p:txBody>
      </p:sp>
      <p:sp>
        <p:nvSpPr>
          <p:cNvPr id="5" name="TextBox 4">
            <a:extLst>
              <a:ext uri="{FF2B5EF4-FFF2-40B4-BE49-F238E27FC236}">
                <a16:creationId xmlns:a16="http://schemas.microsoft.com/office/drawing/2014/main" id="{842FB415-73C0-4CF7-8455-7BDBA48AF607}"/>
              </a:ext>
            </a:extLst>
          </p:cNvPr>
          <p:cNvSpPr txBox="1"/>
          <p:nvPr/>
        </p:nvSpPr>
        <p:spPr>
          <a:xfrm>
            <a:off x="717436" y="1109150"/>
            <a:ext cx="522124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A5A5A5"/>
                </a:solidFill>
                <a:latin typeface="Arial" panose="020B0604020202020204" pitchFamily="34" charset="0"/>
                <a:cs typeface="Arial" panose="020B0604020202020204" pitchFamily="34" charset="0"/>
              </a:rPr>
              <a:t>LIFT (NCT024989977) was a prospective and </a:t>
            </a:r>
            <a:r>
              <a:rPr lang="en-GB" dirty="0" err="1">
                <a:solidFill>
                  <a:srgbClr val="A5A5A5"/>
                </a:solidFill>
                <a:latin typeface="Arial" panose="020B0604020202020204" pitchFamily="34" charset="0"/>
                <a:cs typeface="Arial" panose="020B0604020202020204" pitchFamily="34" charset="0"/>
              </a:rPr>
              <a:t>multicenter</a:t>
            </a:r>
            <a:r>
              <a:rPr lang="en-GB" dirty="0">
                <a:solidFill>
                  <a:srgbClr val="A5A5A5"/>
                </a:solidFill>
                <a:latin typeface="Arial" panose="020B0604020202020204" pitchFamily="34" charset="0"/>
                <a:cs typeface="Arial" panose="020B0604020202020204" pitchFamily="34" charset="0"/>
              </a:rPr>
              <a:t> immunosuppression withdrawal (ISW) trial in adult liver transplant LT recipients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To determine if the use of a 5-gene transcriptional liver tissue biomarker of operational tolerance, assessed prior to ISW, accurately predicted the outcome of ISW</a:t>
            </a:r>
            <a:endPar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748B15E-377C-409D-AA82-2BE35E74D2AE}"/>
              </a:ext>
            </a:extLst>
          </p:cNvPr>
          <p:cNvSpPr txBox="1"/>
          <p:nvPr/>
        </p:nvSpPr>
        <p:spPr>
          <a:xfrm>
            <a:off x="6253323" y="1109150"/>
            <a:ext cx="52212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sp>
        <p:nvSpPr>
          <p:cNvPr id="2" name="TextBox 12">
            <a:extLst>
              <a:ext uri="{FF2B5EF4-FFF2-40B4-BE49-F238E27FC236}">
                <a16:creationId xmlns:a16="http://schemas.microsoft.com/office/drawing/2014/main" id="{8CA2C161-CA41-25E9-BB47-8CC1B8F43A82}"/>
              </a:ext>
            </a:extLst>
          </p:cNvPr>
          <p:cNvSpPr txBox="1"/>
          <p:nvPr/>
        </p:nvSpPr>
        <p:spPr>
          <a:xfrm>
            <a:off x="6269473" y="6271441"/>
            <a:ext cx="4848687" cy="24622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effectLst/>
                <a:uLnTx/>
                <a:uFillTx/>
                <a:latin typeface="Arial" panose="020B0604020202020204" pitchFamily="34" charset="0"/>
                <a:cs typeface="Arial" panose="020B0604020202020204" pitchFamily="34" charset="0"/>
              </a:rPr>
              <a:t>*2 patients withdrawn after the start of ISW due to medical conditions</a:t>
            </a:r>
          </a:p>
        </p:txBody>
      </p:sp>
      <p:grpSp>
        <p:nvGrpSpPr>
          <p:cNvPr id="8" name="Group 7">
            <a:extLst>
              <a:ext uri="{FF2B5EF4-FFF2-40B4-BE49-F238E27FC236}">
                <a16:creationId xmlns:a16="http://schemas.microsoft.com/office/drawing/2014/main" id="{04E234BA-E68A-4668-BEF5-E71EE4044571}"/>
              </a:ext>
            </a:extLst>
          </p:cNvPr>
          <p:cNvGrpSpPr/>
          <p:nvPr/>
        </p:nvGrpSpPr>
        <p:grpSpPr>
          <a:xfrm>
            <a:off x="6604314" y="1509260"/>
            <a:ext cx="4870250" cy="4651954"/>
            <a:chOff x="6604314" y="1509260"/>
            <a:chExt cx="4870250" cy="4651954"/>
          </a:xfrm>
        </p:grpSpPr>
        <p:grpSp>
          <p:nvGrpSpPr>
            <p:cNvPr id="34" name="Group 33">
              <a:extLst>
                <a:ext uri="{FF2B5EF4-FFF2-40B4-BE49-F238E27FC236}">
                  <a16:creationId xmlns:a16="http://schemas.microsoft.com/office/drawing/2014/main" id="{59D3B911-8CD7-4FCF-9B4C-0F8D0F5E4ACC}"/>
                </a:ext>
              </a:extLst>
            </p:cNvPr>
            <p:cNvGrpSpPr/>
            <p:nvPr/>
          </p:nvGrpSpPr>
          <p:grpSpPr>
            <a:xfrm>
              <a:off x="6604314" y="1509260"/>
              <a:ext cx="4870250" cy="4651954"/>
              <a:chOff x="6604314" y="1509260"/>
              <a:chExt cx="4870250" cy="4651954"/>
            </a:xfrm>
          </p:grpSpPr>
          <p:grpSp>
            <p:nvGrpSpPr>
              <p:cNvPr id="32" name="Group 31">
                <a:extLst>
                  <a:ext uri="{FF2B5EF4-FFF2-40B4-BE49-F238E27FC236}">
                    <a16:creationId xmlns:a16="http://schemas.microsoft.com/office/drawing/2014/main" id="{F57A84DC-ACE3-4B7E-9745-57FEAC90688A}"/>
                  </a:ext>
                </a:extLst>
              </p:cNvPr>
              <p:cNvGrpSpPr/>
              <p:nvPr/>
            </p:nvGrpSpPr>
            <p:grpSpPr>
              <a:xfrm>
                <a:off x="6604314" y="1509260"/>
                <a:ext cx="4870250" cy="3758027"/>
                <a:chOff x="6690156" y="2081470"/>
                <a:chExt cx="4870250" cy="3758027"/>
              </a:xfrm>
            </p:grpSpPr>
            <p:grpSp>
              <p:nvGrpSpPr>
                <p:cNvPr id="9" name="Group 8">
                  <a:extLst>
                    <a:ext uri="{FF2B5EF4-FFF2-40B4-BE49-F238E27FC236}">
                      <a16:creationId xmlns:a16="http://schemas.microsoft.com/office/drawing/2014/main" id="{0E20483E-5065-4F4A-8DCE-8E99CE6D9DF6}"/>
                    </a:ext>
                  </a:extLst>
                </p:cNvPr>
                <p:cNvGrpSpPr/>
                <p:nvPr/>
              </p:nvGrpSpPr>
              <p:grpSpPr>
                <a:xfrm>
                  <a:off x="6690156" y="2081470"/>
                  <a:ext cx="4848687" cy="3758027"/>
                  <a:chOff x="6690156" y="2081470"/>
                  <a:chExt cx="4848687" cy="3758027"/>
                </a:xfrm>
              </p:grpSpPr>
              <p:sp>
                <p:nvSpPr>
                  <p:cNvPr id="10" name="Rectangle: Rounded Corners 9">
                    <a:extLst>
                      <a:ext uri="{FF2B5EF4-FFF2-40B4-BE49-F238E27FC236}">
                        <a16:creationId xmlns:a16="http://schemas.microsoft.com/office/drawing/2014/main" id="{E1D3887B-9490-43CA-8E04-5101374F39CA}"/>
                      </a:ext>
                    </a:extLst>
                  </p:cNvPr>
                  <p:cNvSpPr/>
                  <p:nvPr/>
                </p:nvSpPr>
                <p:spPr>
                  <a:xfrm>
                    <a:off x="6708347" y="2917452"/>
                    <a:ext cx="2307032" cy="400110"/>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Arm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Non-biomarker-based ISW </a:t>
                    </a:r>
                  </a:p>
                </p:txBody>
              </p:sp>
              <p:sp>
                <p:nvSpPr>
                  <p:cNvPr id="11" name="Rectangle: Rounded Corners 10">
                    <a:extLst>
                      <a:ext uri="{FF2B5EF4-FFF2-40B4-BE49-F238E27FC236}">
                        <a16:creationId xmlns:a16="http://schemas.microsoft.com/office/drawing/2014/main" id="{24488C4B-965A-4981-B6C4-E0926AF19BC9}"/>
                      </a:ext>
                    </a:extLst>
                  </p:cNvPr>
                  <p:cNvSpPr/>
                  <p:nvPr/>
                </p:nvSpPr>
                <p:spPr>
                  <a:xfrm>
                    <a:off x="9114500" y="2917452"/>
                    <a:ext cx="2089502" cy="400110"/>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Arm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Biomarker-based ISW</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DB1AF6E-C9CA-44D0-8D8F-1366C3F38181}"/>
                      </a:ext>
                    </a:extLst>
                  </p:cNvPr>
                  <p:cNvSpPr txBox="1"/>
                  <p:nvPr/>
                </p:nvSpPr>
                <p:spPr>
                  <a:xfrm>
                    <a:off x="6690156" y="4823834"/>
                    <a:ext cx="4848687" cy="1015663"/>
                  </a:xfrm>
                  <a:prstGeom prst="rect">
                    <a:avLst/>
                  </a:prstGeom>
                  <a:noFill/>
                  <a:ln>
                    <a:solidFill>
                      <a:srgbClr val="BC544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Inclusion criteria: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≥3 years post-transplant (≥6 years if age ≤50 years 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No history of autoimmunity or recent episodes of rejection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Normal allograft function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No significant histological abnormalities</a:t>
                    </a:r>
                  </a:p>
                </p:txBody>
              </p:sp>
              <p:sp>
                <p:nvSpPr>
                  <p:cNvPr id="14" name="Rectangle: Rounded Corners 13">
                    <a:extLst>
                      <a:ext uri="{FF2B5EF4-FFF2-40B4-BE49-F238E27FC236}">
                        <a16:creationId xmlns:a16="http://schemas.microsoft.com/office/drawing/2014/main" id="{F93BED79-6259-4E3E-AA33-65F197B8F4D0}"/>
                      </a:ext>
                    </a:extLst>
                  </p:cNvPr>
                  <p:cNvSpPr/>
                  <p:nvPr/>
                </p:nvSpPr>
                <p:spPr>
                  <a:xfrm>
                    <a:off x="7027578" y="2081470"/>
                    <a:ext cx="3844414" cy="4498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n=116 adult LT recipients randomized in 1:1 ratio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(November 2015-May 2019) </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E26C5A67-3055-4B5D-BC58-E5A0574DAD6F}"/>
                      </a:ext>
                    </a:extLst>
                  </p:cNvPr>
                  <p:cNvGrpSpPr/>
                  <p:nvPr/>
                </p:nvGrpSpPr>
                <p:grpSpPr>
                  <a:xfrm>
                    <a:off x="7861863" y="2536695"/>
                    <a:ext cx="2295170" cy="358692"/>
                    <a:chOff x="8121666" y="2041156"/>
                    <a:chExt cx="1763671" cy="358692"/>
                  </a:xfrm>
                </p:grpSpPr>
                <p:cxnSp>
                  <p:nvCxnSpPr>
                    <p:cNvPr id="16" name="Connector: Elbow 15">
                      <a:extLst>
                        <a:ext uri="{FF2B5EF4-FFF2-40B4-BE49-F238E27FC236}">
                          <a16:creationId xmlns:a16="http://schemas.microsoft.com/office/drawing/2014/main" id="{02106693-FCE1-4C25-ADFC-47651F68FF52}"/>
                        </a:ext>
                      </a:extLst>
                    </p:cNvPr>
                    <p:cNvCxnSpPr>
                      <a:cxnSpLocks/>
                    </p:cNvCxnSpPr>
                    <p:nvPr/>
                  </p:nvCxnSpPr>
                  <p:spPr>
                    <a:xfrm>
                      <a:off x="8944782" y="2179165"/>
                      <a:ext cx="940555"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D4617D5-4A13-4262-81D9-497F9494FCBC}"/>
                        </a:ext>
                      </a:extLst>
                    </p:cNvPr>
                    <p:cNvCxnSpPr>
                      <a:cxnSpLocks/>
                    </p:cNvCxnSpPr>
                    <p:nvPr/>
                  </p:nvCxnSpPr>
                  <p:spPr>
                    <a:xfrm rot="10800000" flipV="1">
                      <a:off x="8121666" y="2178902"/>
                      <a:ext cx="829902"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0FB805-9B55-4CB7-A1A7-AC35DFBA0C8E}"/>
                        </a:ext>
                      </a:extLst>
                    </p:cNvPr>
                    <p:cNvCxnSpPr/>
                    <p:nvPr/>
                  </p:nvCxnSpPr>
                  <p:spPr>
                    <a:xfrm>
                      <a:off x="8957658" y="204115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BA2F5D25-3EF4-4A8D-B890-4E6B4AC6E787}"/>
                    </a:ext>
                  </a:extLst>
                </p:cNvPr>
                <p:cNvGrpSpPr/>
                <p:nvPr/>
              </p:nvGrpSpPr>
              <p:grpSpPr>
                <a:xfrm>
                  <a:off x="7224647" y="2337712"/>
                  <a:ext cx="4335759" cy="2395691"/>
                  <a:chOff x="7545896" y="2668150"/>
                  <a:chExt cx="4335759" cy="2395691"/>
                </a:xfrm>
              </p:grpSpPr>
              <p:grpSp>
                <p:nvGrpSpPr>
                  <p:cNvPr id="22" name="Group 21">
                    <a:extLst>
                      <a:ext uri="{FF2B5EF4-FFF2-40B4-BE49-F238E27FC236}">
                        <a16:creationId xmlns:a16="http://schemas.microsoft.com/office/drawing/2014/main" id="{9D6C95AE-F8F9-467F-9013-A10E21AFB7BD}"/>
                      </a:ext>
                    </a:extLst>
                  </p:cNvPr>
                  <p:cNvGrpSpPr/>
                  <p:nvPr/>
                </p:nvGrpSpPr>
                <p:grpSpPr>
                  <a:xfrm>
                    <a:off x="9232881" y="3642907"/>
                    <a:ext cx="1758347" cy="358692"/>
                    <a:chOff x="7180876" y="2689095"/>
                    <a:chExt cx="2748684" cy="358692"/>
                  </a:xfrm>
                </p:grpSpPr>
                <p:cxnSp>
                  <p:nvCxnSpPr>
                    <p:cNvPr id="19" name="Connector: Elbow 18">
                      <a:extLst>
                        <a:ext uri="{FF2B5EF4-FFF2-40B4-BE49-F238E27FC236}">
                          <a16:creationId xmlns:a16="http://schemas.microsoft.com/office/drawing/2014/main" id="{14B2BD3C-F280-47CA-92C2-6BCC72FB450D}"/>
                        </a:ext>
                      </a:extLst>
                    </p:cNvPr>
                    <p:cNvCxnSpPr>
                      <a:cxnSpLocks/>
                    </p:cNvCxnSpPr>
                    <p:nvPr/>
                  </p:nvCxnSpPr>
                  <p:spPr>
                    <a:xfrm>
                      <a:off x="9085421" y="2827104"/>
                      <a:ext cx="844139"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648EA9F-2C94-4452-9AF1-3C080502E97C}"/>
                        </a:ext>
                      </a:extLst>
                    </p:cNvPr>
                    <p:cNvCxnSpPr>
                      <a:cxnSpLocks/>
                    </p:cNvCxnSpPr>
                    <p:nvPr/>
                  </p:nvCxnSpPr>
                  <p:spPr>
                    <a:xfrm rot="10800000" flipV="1">
                      <a:off x="7180876" y="2826841"/>
                      <a:ext cx="1913382"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0AD4E3-67BA-499A-B753-6182058115B9}"/>
                        </a:ext>
                      </a:extLst>
                    </p:cNvPr>
                    <p:cNvCxnSpPr/>
                    <p:nvPr/>
                  </p:nvCxnSpPr>
                  <p:spPr>
                    <a:xfrm>
                      <a:off x="9102176" y="2689095"/>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23" name="Rectangle: Rounded Corners 22">
                    <a:extLst>
                      <a:ext uri="{FF2B5EF4-FFF2-40B4-BE49-F238E27FC236}">
                        <a16:creationId xmlns:a16="http://schemas.microsoft.com/office/drawing/2014/main" id="{B72B3B55-A62B-4CBE-ABAA-DBF45DBB031A}"/>
                      </a:ext>
                    </a:extLst>
                  </p:cNvPr>
                  <p:cNvSpPr/>
                  <p:nvPr/>
                </p:nvSpPr>
                <p:spPr>
                  <a:xfrm>
                    <a:off x="8489983" y="4030831"/>
                    <a:ext cx="1522377" cy="1033010"/>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Arm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Only biomarker-positive patients underwent ISW </a:t>
                    </a:r>
                  </a:p>
                </p:txBody>
              </p:sp>
              <p:sp>
                <p:nvSpPr>
                  <p:cNvPr id="24" name="Rectangle: Rounded Corners 23">
                    <a:extLst>
                      <a:ext uri="{FF2B5EF4-FFF2-40B4-BE49-F238E27FC236}">
                        <a16:creationId xmlns:a16="http://schemas.microsoft.com/office/drawing/2014/main" id="{085B28A7-4F0E-4F78-9230-AA698EC9CE77}"/>
                      </a:ext>
                    </a:extLst>
                  </p:cNvPr>
                  <p:cNvSpPr/>
                  <p:nvPr/>
                </p:nvSpPr>
                <p:spPr>
                  <a:xfrm>
                    <a:off x="10100801" y="4030831"/>
                    <a:ext cx="1780854" cy="1033010"/>
                  </a:xfrm>
                  <a:prstGeom prst="roundRect">
                    <a:avLst/>
                  </a:prstGeom>
                  <a:solidFill>
                    <a:srgbClr val="0097CE"/>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Arm</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Biomarker-negative patients remained on the same IS doses, n=34</a:t>
                    </a:r>
                  </a:p>
                </p:txBody>
              </p:sp>
              <p:sp>
                <p:nvSpPr>
                  <p:cNvPr id="30" name="Arc 29">
                    <a:extLst>
                      <a:ext uri="{FF2B5EF4-FFF2-40B4-BE49-F238E27FC236}">
                        <a16:creationId xmlns:a16="http://schemas.microsoft.com/office/drawing/2014/main" id="{326746C7-B5F8-48C0-AB2B-A1CDF81B0C92}"/>
                      </a:ext>
                    </a:extLst>
                  </p:cNvPr>
                  <p:cNvSpPr/>
                  <p:nvPr/>
                </p:nvSpPr>
                <p:spPr>
                  <a:xfrm rot="10800000">
                    <a:off x="7865273" y="2668150"/>
                    <a:ext cx="1268486" cy="1952987"/>
                  </a:xfrm>
                  <a:prstGeom prst="arc">
                    <a:avLst>
                      <a:gd name="adj1" fmla="val 16200000"/>
                      <a:gd name="adj2" fmla="val 21508064"/>
                    </a:avLst>
                  </a:prstGeom>
                  <a:ln w="1905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CB05205-675E-4790-A779-F2817C2B883C}"/>
                      </a:ext>
                    </a:extLst>
                  </p:cNvPr>
                  <p:cNvSpPr/>
                  <p:nvPr/>
                </p:nvSpPr>
                <p:spPr>
                  <a:xfrm>
                    <a:off x="7545896" y="3822315"/>
                    <a:ext cx="828000" cy="828000"/>
                  </a:xfrm>
                  <a:prstGeom prst="ellipse">
                    <a:avLst/>
                  </a:prstGeom>
                  <a:solidFill>
                    <a:schemeClr val="bg1"/>
                  </a:solidFill>
                  <a:ln>
                    <a:solidFill>
                      <a:srgbClr val="BC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grpSp>
          <p:sp>
            <p:nvSpPr>
              <p:cNvPr id="33" name="TextBox 32">
                <a:extLst>
                  <a:ext uri="{FF2B5EF4-FFF2-40B4-BE49-F238E27FC236}">
                    <a16:creationId xmlns:a16="http://schemas.microsoft.com/office/drawing/2014/main" id="{4684C208-BD0C-4A49-87E0-A6850E245578}"/>
                  </a:ext>
                </a:extLst>
              </p:cNvPr>
              <p:cNvSpPr txBox="1"/>
              <p:nvPr/>
            </p:nvSpPr>
            <p:spPr>
              <a:xfrm>
                <a:off x="6604314" y="5330217"/>
                <a:ext cx="4848687" cy="830997"/>
              </a:xfrm>
              <a:prstGeom prst="rect">
                <a:avLst/>
              </a:prstGeom>
              <a:solidFill>
                <a:srgbClr val="C00000"/>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Primary endpoint: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Successful ISW with maintenance of normal allograft status, assessed by liver biopsy and liver tests 12 and 24 months after stopping IS</a:t>
                </a:r>
              </a:p>
            </p:txBody>
          </p:sp>
        </p:grpSp>
        <p:sp>
          <p:nvSpPr>
            <p:cNvPr id="7" name="TextBox 6">
              <a:extLst>
                <a:ext uri="{FF2B5EF4-FFF2-40B4-BE49-F238E27FC236}">
                  <a16:creationId xmlns:a16="http://schemas.microsoft.com/office/drawing/2014/main" id="{AE845CC8-8EAC-4A89-8D02-C25174E8F175}"/>
                </a:ext>
              </a:extLst>
            </p:cNvPr>
            <p:cNvSpPr txBox="1"/>
            <p:nvPr/>
          </p:nvSpPr>
          <p:spPr>
            <a:xfrm>
              <a:off x="7213493" y="3171305"/>
              <a:ext cx="744436" cy="523220"/>
            </a:xfrm>
            <a:prstGeom prst="rect">
              <a:avLst/>
            </a:prstGeom>
            <a:noFill/>
          </p:spPr>
          <p:txBody>
            <a:bodyPr wrap="square" rtlCol="0">
              <a:spAutoFit/>
            </a:bodyPr>
            <a:lstStyle/>
            <a:p>
              <a:pPr algn="ct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n=82</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a:p>
              <a:pPr algn="ctr"/>
              <a:endParaRPr lang="en-GB" sz="1400" dirty="0">
                <a:latin typeface="Arial" panose="020B0604020202020204" pitchFamily="34" charset="0"/>
                <a:cs typeface="Arial" panose="020B0604020202020204" pitchFamily="34" charset="0"/>
              </a:endParaRPr>
            </a:p>
          </p:txBody>
        </p:sp>
      </p:grpSp>
      <p:pic>
        <p:nvPicPr>
          <p:cNvPr id="35" name="Picture 34" descr="A red house with white trim&#10;&#10;Description automatically generated">
            <a:hlinkClick r:id="rId4" action="ppaction://hlinksldjump"/>
            <a:extLst>
              <a:ext uri="{FF2B5EF4-FFF2-40B4-BE49-F238E27FC236}">
                <a16:creationId xmlns:a16="http://schemas.microsoft.com/office/drawing/2014/main" id="{824B0BC7-66A9-48E6-ACDE-A238EB15B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2216393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100" dirty="0">
                <a:latin typeface="Arial" panose="020B0604020202020204" pitchFamily="34" charset="0"/>
                <a:cs typeface="Arial" panose="020B0604020202020204" pitchFamily="34" charset="0"/>
              </a:rPr>
              <a:t>Liver immunosuppression free trial (LIFT): Outcomes of the first biomarker-guided immunosuppression withdrawal trial in  liver transplant recipients</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Vionnet J. </a:t>
            </a:r>
            <a:r>
              <a:rPr lang="en-GB" dirty="0">
                <a:latin typeface="Arial" panose="020B0604020202020204" pitchFamily="34" charset="0"/>
                <a:cs typeface="Arial" panose="020B0604020202020204" pitchFamily="34" charset="0"/>
              </a:rPr>
              <a:t>et al., ESOT Congress 2023; OS13_1</a:t>
            </a:r>
          </a:p>
        </p:txBody>
      </p:sp>
      <p:sp>
        <p:nvSpPr>
          <p:cNvPr id="5" name="TextBox 4">
            <a:extLst>
              <a:ext uri="{FF2B5EF4-FFF2-40B4-BE49-F238E27FC236}">
                <a16:creationId xmlns:a16="http://schemas.microsoft.com/office/drawing/2014/main" id="{842FB415-73C0-4CF7-8455-7BDBA48AF607}"/>
              </a:ext>
            </a:extLst>
          </p:cNvPr>
          <p:cNvSpPr txBox="1"/>
          <p:nvPr/>
        </p:nvSpPr>
        <p:spPr>
          <a:xfrm>
            <a:off x="717436" y="1109150"/>
            <a:ext cx="5221241" cy="4832092"/>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67.5% (54) of patients initiating ISW developed rejection</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26.3% (21) successfully discontinued IS</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16.3% (13) met the histological criteria of operational tolerance 12 months after ISW</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24 months after ISW, 21% (17) patients were considered not to require IS, 19% (15) of whom met operational tolerance histology criteria</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diagnostic performance of the biomarker test was poor (95% confidence interval of the positive predictive value did not exclude 50%)</a:t>
            </a:r>
            <a:endParaRPr lang="en-GB" sz="1600" dirty="0">
              <a:solidFill>
                <a:srgbClr val="A5A5A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748B15E-377C-409D-AA82-2BE35E74D2AE}"/>
              </a:ext>
            </a:extLst>
          </p:cNvPr>
          <p:cNvSpPr txBox="1"/>
          <p:nvPr/>
        </p:nvSpPr>
        <p:spPr>
          <a:xfrm>
            <a:off x="6253323" y="1109150"/>
            <a:ext cx="5221241" cy="3200876"/>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US" dirty="0">
                <a:solidFill>
                  <a:srgbClr val="A5A5A5"/>
                </a:solidFill>
                <a:latin typeface="Arial" panose="020B0604020202020204" pitchFamily="34" charset="0"/>
                <a:cs typeface="Arial" panose="020B0604020202020204" pitchFamily="34" charset="0"/>
              </a:rPr>
              <a:t>ISW proves to be feasible and safe but is successful in a much lower proportion of subjects than originally estimated</a:t>
            </a:r>
          </a:p>
          <a:p>
            <a:pPr marL="285750" indent="-285750" algn="just">
              <a:buFont typeface="Arial" panose="020B0604020202020204" pitchFamily="34" charset="0"/>
              <a:buChar char="•"/>
            </a:pPr>
            <a:endParaRPr lang="en-US"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rgbClr val="A5A5A5"/>
                </a:solidFill>
                <a:latin typeface="Arial" panose="020B0604020202020204" pitchFamily="34" charset="0"/>
                <a:cs typeface="Arial" panose="020B0604020202020204" pitchFamily="34" charset="0"/>
              </a:rPr>
              <a:t>A liver-tissue transcriptional biomarker test, previously evaluated in a population of LT recipients with a much higher prevalence of operational tolerance, is not accurate in predicting the success of ISW</a:t>
            </a:r>
            <a:endParaRPr lang="en-CH" dirty="0">
              <a:solidFill>
                <a:srgbClr val="A5A5A5"/>
              </a:solidFill>
              <a:latin typeface="Arial" panose="020B0604020202020204" pitchFamily="34" charset="0"/>
              <a:cs typeface="Arial" panose="020B0604020202020204" pitchFamily="34" charset="0"/>
            </a:endParaRPr>
          </a:p>
          <a:p>
            <a:endParaRPr lang="en-GB" sz="2000" b="1" dirty="0">
              <a:solidFill>
                <a:srgbClr val="636569"/>
              </a:solidFill>
              <a:latin typeface="Arial" panose="020B0604020202020204" pitchFamily="34" charset="0"/>
              <a:cs typeface="Arial" panose="020B0604020202020204" pitchFamily="34" charset="0"/>
            </a:endParaRPr>
          </a:p>
        </p:txBody>
      </p:sp>
      <p:pic>
        <p:nvPicPr>
          <p:cNvPr id="7" name="Picture 6" descr="A red house with white trim&#10;&#10;Description automatically generated">
            <a:hlinkClick r:id="rId4" action="ppaction://hlinksldjump"/>
            <a:extLst>
              <a:ext uri="{FF2B5EF4-FFF2-40B4-BE49-F238E27FC236}">
                <a16:creationId xmlns:a16="http://schemas.microsoft.com/office/drawing/2014/main" id="{6D642441-26BE-4FD0-85F4-F8289C60C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230352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400" dirty="0">
                <a:latin typeface="Arial" panose="020B0604020202020204" pitchFamily="34" charset="0"/>
                <a:cs typeface="Arial" panose="020B0604020202020204" pitchFamily="34" charset="0"/>
              </a:rPr>
              <a:t>Ex situ reperfusion injury/inflammation: Immuno-molecular profiling of human livers during normothermic machine perfusion</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Dengu</a:t>
            </a:r>
            <a:r>
              <a:rPr lang="fr-CH" dirty="0">
                <a:latin typeface="Arial" panose="020B0604020202020204" pitchFamily="34" charset="0"/>
                <a:cs typeface="Arial" panose="020B0604020202020204" pitchFamily="34" charset="0"/>
              </a:rPr>
              <a:t> F. </a:t>
            </a:r>
            <a:r>
              <a:rPr lang="en-GB" dirty="0">
                <a:latin typeface="Arial" panose="020B0604020202020204" pitchFamily="34" charset="0"/>
                <a:cs typeface="Arial" panose="020B0604020202020204" pitchFamily="34" charset="0"/>
              </a:rPr>
              <a:t>et al., ESOT Congress 2023; OS13_3</a:t>
            </a:r>
          </a:p>
        </p:txBody>
      </p:sp>
      <p:sp>
        <p:nvSpPr>
          <p:cNvPr id="5" name="TextBox 4">
            <a:extLst>
              <a:ext uri="{FF2B5EF4-FFF2-40B4-BE49-F238E27FC236}">
                <a16:creationId xmlns:a16="http://schemas.microsoft.com/office/drawing/2014/main" id="{CC163641-1237-46BD-BE40-81FBEC78E0F4}"/>
              </a:ext>
            </a:extLst>
          </p:cNvPr>
          <p:cNvSpPr txBox="1"/>
          <p:nvPr/>
        </p:nvSpPr>
        <p:spPr>
          <a:xfrm>
            <a:off x="717436" y="1109150"/>
            <a:ext cx="5221241" cy="4555093"/>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ERI is an increasingly recognised phenomenon affecting donor livers preserved with NMP</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Higher-risk livers and DCDs are particularly vulnerable and ERI can manifest as poor graft function ex situ, with organ discard or post-transplant IRI occurring despite NMP</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immuno-molecular basis of ERI has yet to be described</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characterise the immuno-molecular profile of circulating perfusate following ex situ reperfusion during NMP</a:t>
            </a:r>
            <a:endParaRPr lang="en-GB" sz="1600" dirty="0">
              <a:solidFill>
                <a:srgbClr val="A5A5A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35F14E9-9ECD-41C5-B65D-CDCEC8B08D5D}"/>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sp>
        <p:nvSpPr>
          <p:cNvPr id="9" name="Rectangle: Rounded Corners 8">
            <a:extLst>
              <a:ext uri="{FF2B5EF4-FFF2-40B4-BE49-F238E27FC236}">
                <a16:creationId xmlns:a16="http://schemas.microsoft.com/office/drawing/2014/main" id="{40DAD54F-0889-4F0B-B523-301F3FC7F4EA}"/>
              </a:ext>
            </a:extLst>
          </p:cNvPr>
          <p:cNvSpPr/>
          <p:nvPr/>
        </p:nvSpPr>
        <p:spPr>
          <a:xfrm>
            <a:off x="6597530" y="1602147"/>
            <a:ext cx="2092024" cy="7257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rPr>
              <a:t>n=18 perfusate samples the COPE Liver trial </a:t>
            </a:r>
            <a:endParaRPr lang="en-GB" sz="1400"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13D86000-19CF-489A-871C-F747A4C520E5}"/>
              </a:ext>
            </a:extLst>
          </p:cNvPr>
          <p:cNvSpPr/>
          <p:nvPr/>
        </p:nvSpPr>
        <p:spPr>
          <a:xfrm>
            <a:off x="9010610" y="1602147"/>
            <a:ext cx="2440800" cy="725754"/>
          </a:xfrm>
          <a:prstGeom prst="roundRect">
            <a:avLst/>
          </a:prstGeom>
          <a:solidFill>
            <a:schemeClr val="bg1"/>
          </a:solidFill>
          <a:ln>
            <a:solidFill>
              <a:srgbClr val="BC544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rgbClr val="A5A5A5"/>
                </a:solidFill>
                <a:latin typeface="Arial" panose="020B0604020202020204" pitchFamily="34" charset="0"/>
                <a:ea typeface="Times New Roman" panose="02020603050405020304" pitchFamily="18" charset="0"/>
                <a:cs typeface="Arial" panose="020B0604020202020204" pitchFamily="34" charset="0"/>
              </a:rPr>
              <a:t>n=14 perfusate samples from </a:t>
            </a:r>
            <a:r>
              <a:rPr lang="en-GB" sz="1400" dirty="0">
                <a:solidFill>
                  <a:srgbClr val="A5A5A5"/>
                </a:solidFill>
                <a:latin typeface="Arial" panose="020B0604020202020204" pitchFamily="34" charset="0"/>
                <a:cs typeface="Arial" panose="020B0604020202020204" pitchFamily="34" charset="0"/>
              </a:rPr>
              <a:t>UK ‘back to base’ liver trials </a:t>
            </a:r>
          </a:p>
        </p:txBody>
      </p:sp>
      <p:grpSp>
        <p:nvGrpSpPr>
          <p:cNvPr id="20" name="Group 19">
            <a:extLst>
              <a:ext uri="{FF2B5EF4-FFF2-40B4-BE49-F238E27FC236}">
                <a16:creationId xmlns:a16="http://schemas.microsoft.com/office/drawing/2014/main" id="{84F5D3F0-34AF-4644-BA7D-0BC4A5B470F8}"/>
              </a:ext>
            </a:extLst>
          </p:cNvPr>
          <p:cNvGrpSpPr/>
          <p:nvPr/>
        </p:nvGrpSpPr>
        <p:grpSpPr>
          <a:xfrm>
            <a:off x="7643542" y="2352643"/>
            <a:ext cx="2593764" cy="401293"/>
            <a:chOff x="7643540" y="1962595"/>
            <a:chExt cx="2593764" cy="401293"/>
          </a:xfrm>
        </p:grpSpPr>
        <p:sp>
          <p:nvSpPr>
            <p:cNvPr id="15" name="Right Bracket 14">
              <a:extLst>
                <a:ext uri="{FF2B5EF4-FFF2-40B4-BE49-F238E27FC236}">
                  <a16:creationId xmlns:a16="http://schemas.microsoft.com/office/drawing/2014/main" id="{E1C96C6E-8B4E-48F0-9887-D9B4B97653E8}"/>
                </a:ext>
              </a:extLst>
            </p:cNvPr>
            <p:cNvSpPr/>
            <p:nvPr/>
          </p:nvSpPr>
          <p:spPr>
            <a:xfrm rot="5400000">
              <a:off x="8858232" y="747903"/>
              <a:ext cx="164379" cy="2593764"/>
            </a:xfrm>
            <a:prstGeom prst="rightBracket">
              <a:avLst>
                <a:gd name="adj" fmla="val 0"/>
              </a:avLst>
            </a:prstGeom>
            <a:ln w="28575">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2B6C21ED-26CB-4C84-AAB6-08D6233A3CE5}"/>
                </a:ext>
              </a:extLst>
            </p:cNvPr>
            <p:cNvCxnSpPr>
              <a:cxnSpLocks/>
            </p:cNvCxnSpPr>
            <p:nvPr/>
          </p:nvCxnSpPr>
          <p:spPr>
            <a:xfrm>
              <a:off x="8939171" y="2126975"/>
              <a:ext cx="0" cy="23691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D69D8713-81AD-4579-AC9A-130E7DE23912}"/>
              </a:ext>
            </a:extLst>
          </p:cNvPr>
          <p:cNvCxnSpPr>
            <a:cxnSpLocks/>
          </p:cNvCxnSpPr>
          <p:nvPr/>
        </p:nvCxnSpPr>
        <p:spPr>
          <a:xfrm>
            <a:off x="8939171" y="3567382"/>
            <a:ext cx="0" cy="23691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9AE4466-DE82-4D81-A35B-D2D322D5E6BA}"/>
              </a:ext>
            </a:extLst>
          </p:cNvPr>
          <p:cNvSpPr txBox="1"/>
          <p:nvPr/>
        </p:nvSpPr>
        <p:spPr>
          <a:xfrm>
            <a:off x="6620680" y="3862293"/>
            <a:ext cx="4635505" cy="1384995"/>
          </a:xfrm>
          <a:prstGeom prst="rect">
            <a:avLst/>
          </a:prstGeom>
          <a:noFill/>
          <a:ln>
            <a:solidFill>
              <a:srgbClr val="BC5441"/>
            </a:solidFill>
          </a:ln>
        </p:spPr>
        <p:txBody>
          <a:bodyPr wrap="square">
            <a:spAutoFit/>
          </a:bodyPr>
          <a:lstStyle/>
          <a:p>
            <a:pPr algn="just"/>
            <a:r>
              <a:rPr lang="en-GB" sz="1400" b="1" dirty="0">
                <a:solidFill>
                  <a:srgbClr val="A5A5A5"/>
                </a:solidFill>
                <a:latin typeface="Arial" panose="020B0604020202020204" pitchFamily="34" charset="0"/>
                <a:cs typeface="Arial" panose="020B0604020202020204" pitchFamily="34" charset="0"/>
              </a:rPr>
              <a:t>Serial perfusate samples are analysed for:</a:t>
            </a:r>
          </a:p>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Immune cells using flow cytometry</a:t>
            </a:r>
          </a:p>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Cytokines (Luminex panel)</a:t>
            </a:r>
          </a:p>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Inflammatory endogenous alarmins (CAMPs) which consist of molecules such as nucleosomes and NETs using ELISA-based measurement</a:t>
            </a:r>
          </a:p>
        </p:txBody>
      </p:sp>
      <p:pic>
        <p:nvPicPr>
          <p:cNvPr id="16" name="Picture 15" descr="A red house with white trim&#10;&#10;Description automatically generated">
            <a:hlinkClick r:id="rId4" action="ppaction://hlinksldjump"/>
            <a:extLst>
              <a:ext uri="{FF2B5EF4-FFF2-40B4-BE49-F238E27FC236}">
                <a16:creationId xmlns:a16="http://schemas.microsoft.com/office/drawing/2014/main" id="{60541E32-2D65-4724-9170-1DD449317D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
        <p:nvSpPr>
          <p:cNvPr id="17" name="Rectangle: Rounded Corners 16">
            <a:extLst>
              <a:ext uri="{FF2B5EF4-FFF2-40B4-BE49-F238E27FC236}">
                <a16:creationId xmlns:a16="http://schemas.microsoft.com/office/drawing/2014/main" id="{A69FAEA6-625B-4C6F-9E66-2DF22567C3CE}"/>
              </a:ext>
            </a:extLst>
          </p:cNvPr>
          <p:cNvSpPr/>
          <p:nvPr/>
        </p:nvSpPr>
        <p:spPr>
          <a:xfrm>
            <a:off x="6511491" y="2779706"/>
            <a:ext cx="4853881" cy="725754"/>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All livers were perfused using packed red cells and a colloid, with no leukocytes, platelets or complement in the starting perfusate</a:t>
            </a:r>
          </a:p>
        </p:txBody>
      </p:sp>
    </p:spTree>
    <p:custDataLst>
      <p:tags r:id="rId1"/>
    </p:custDataLst>
    <p:extLst>
      <p:ext uri="{BB962C8B-B14F-4D97-AF65-F5344CB8AC3E}">
        <p14:creationId xmlns:p14="http://schemas.microsoft.com/office/powerpoint/2010/main" val="276337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400" dirty="0">
                <a:latin typeface="Arial" panose="020B0604020202020204" pitchFamily="34" charset="0"/>
                <a:cs typeface="Arial" panose="020B0604020202020204" pitchFamily="34" charset="0"/>
              </a:rPr>
              <a:t>Ex situ reperfusion injury/inflammation: Immuno-molecular profiling of human livers during normothermic machine perfusion</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Dengu</a:t>
            </a:r>
            <a:r>
              <a:rPr lang="fr-CH" dirty="0">
                <a:latin typeface="Arial" panose="020B0604020202020204" pitchFamily="34" charset="0"/>
                <a:cs typeface="Arial" panose="020B0604020202020204" pitchFamily="34" charset="0"/>
              </a:rPr>
              <a:t> F. </a:t>
            </a:r>
            <a:r>
              <a:rPr lang="en-GB" dirty="0">
                <a:latin typeface="Arial" panose="020B0604020202020204" pitchFamily="34" charset="0"/>
                <a:cs typeface="Arial" panose="020B0604020202020204" pitchFamily="34" charset="0"/>
              </a:rPr>
              <a:t>et al., ESOT Congress 2023; OS13_3</a:t>
            </a:r>
          </a:p>
        </p:txBody>
      </p:sp>
      <p:sp>
        <p:nvSpPr>
          <p:cNvPr id="5" name="TextBox 4">
            <a:extLst>
              <a:ext uri="{FF2B5EF4-FFF2-40B4-BE49-F238E27FC236}">
                <a16:creationId xmlns:a16="http://schemas.microsoft.com/office/drawing/2014/main" id="{CC163641-1237-46BD-BE40-81FBEC78E0F4}"/>
              </a:ext>
            </a:extLst>
          </p:cNvPr>
          <p:cNvSpPr txBox="1"/>
          <p:nvPr/>
        </p:nvSpPr>
        <p:spPr>
          <a:xfrm>
            <a:off x="717436" y="1109150"/>
            <a:ext cx="5221241" cy="3631763"/>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342900" indent="-34290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NMP </a:t>
            </a:r>
            <a:r>
              <a:rPr lang="en-GB" sz="1400" dirty="0" err="1">
                <a:solidFill>
                  <a:srgbClr val="A5A5A5"/>
                </a:solidFill>
                <a:latin typeface="Arial" panose="020B0604020202020204" pitchFamily="34" charset="0"/>
                <a:cs typeface="Arial" panose="020B0604020202020204" pitchFamily="34" charset="0"/>
              </a:rPr>
              <a:t>initiats</a:t>
            </a:r>
            <a:r>
              <a:rPr lang="en-GB" sz="1400" dirty="0">
                <a:solidFill>
                  <a:srgbClr val="A5A5A5"/>
                </a:solidFill>
                <a:latin typeface="Arial" panose="020B0604020202020204" pitchFamily="34" charset="0"/>
                <a:cs typeface="Arial" panose="020B0604020202020204" pitchFamily="34" charset="0"/>
              </a:rPr>
              <a:t> an efflux of passenger immune cells from the donor liver into the perfusate that peaks at 30mins, then falls and plateaus by 240mins</a:t>
            </a:r>
          </a:p>
          <a:p>
            <a:pPr marL="342900" indent="-34290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Cytotoxic CD8</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T cells and NK cells are the most abundant cells in the efflux, with lower levels of monocytes detected</a:t>
            </a:r>
          </a:p>
          <a:p>
            <a:pPr marL="342900" indent="-34290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Inflammatory cytokines progressively rise through perfusion, with IL-6 (pro-inflammatory) rising the most within 4 hours</a:t>
            </a:r>
          </a:p>
          <a:p>
            <a:pPr marL="342900" indent="-34290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CAMPs significantly increase in the perfusate (Nucleosomes p=0.02, NETs p=0.03) upon reperfusion to a peak at 60 mins with nucleosomes falling significantly and NETs plateauing thereafter</a:t>
            </a:r>
          </a:p>
        </p:txBody>
      </p:sp>
      <p:sp>
        <p:nvSpPr>
          <p:cNvPr id="6" name="TextBox 5">
            <a:extLst>
              <a:ext uri="{FF2B5EF4-FFF2-40B4-BE49-F238E27FC236}">
                <a16:creationId xmlns:a16="http://schemas.microsoft.com/office/drawing/2014/main" id="{F35F14E9-9ECD-41C5-B65D-CDCEC8B08D5D}"/>
              </a:ext>
            </a:extLst>
          </p:cNvPr>
          <p:cNvSpPr txBox="1"/>
          <p:nvPr/>
        </p:nvSpPr>
        <p:spPr>
          <a:xfrm>
            <a:off x="717435" y="5117908"/>
            <a:ext cx="5221241" cy="126188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endParaRPr lang="en-GB" sz="1400" dirty="0">
              <a:solidFill>
                <a:srgbClr val="A5A5A5"/>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Donor livers susceptible to ERI may require targeted interventions to improve graft function ex situ and reduce organ discard or post-transplant preservation reperfusion injury-related complications</a:t>
            </a:r>
            <a:endParaRPr lang="en-CH" sz="1400" dirty="0">
              <a:solidFill>
                <a:srgbClr val="A5A5A5"/>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DFD2DAA-96B2-4391-8384-66C8D425D36E}"/>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5975236" y="1426369"/>
            <a:ext cx="6061051" cy="4201623"/>
          </a:xfrm>
          <a:prstGeom prst="rect">
            <a:avLst/>
          </a:prstGeom>
          <a:noFill/>
        </p:spPr>
      </p:pic>
      <p:sp>
        <p:nvSpPr>
          <p:cNvPr id="16" name="TextBox 15">
            <a:extLst>
              <a:ext uri="{FF2B5EF4-FFF2-40B4-BE49-F238E27FC236}">
                <a16:creationId xmlns:a16="http://schemas.microsoft.com/office/drawing/2014/main" id="{66203531-B5EB-4E23-8272-298C1C0FD555}"/>
              </a:ext>
            </a:extLst>
          </p:cNvPr>
          <p:cNvSpPr txBox="1"/>
          <p:nvPr/>
        </p:nvSpPr>
        <p:spPr>
          <a:xfrm>
            <a:off x="6253326" y="5570498"/>
            <a:ext cx="5221241" cy="400110"/>
          </a:xfrm>
          <a:prstGeom prst="rect">
            <a:avLst/>
          </a:prstGeom>
          <a:noFill/>
        </p:spPr>
        <p:txBody>
          <a:bodyPr wrap="square">
            <a:spAutoFit/>
          </a:bodyPr>
          <a:lstStyle/>
          <a:p>
            <a:pPr algn="just"/>
            <a:r>
              <a:rPr lang="en-GB" sz="1000" b="1" dirty="0">
                <a:latin typeface="Arial" panose="020B0604020202020204" pitchFamily="34" charset="0"/>
                <a:cs typeface="Arial" panose="020B0604020202020204" pitchFamily="34" charset="0"/>
              </a:rPr>
              <a:t>Figure. Immune cells, cytokines and CAMPs during NMP. Dashed line = levels in </a:t>
            </a:r>
            <a:r>
              <a:rPr lang="en-GB" sz="1000" b="1">
                <a:latin typeface="Arial" panose="020B0604020202020204" pitchFamily="34" charset="0"/>
                <a:cs typeface="Arial" panose="020B0604020202020204" pitchFamily="34" charset="0"/>
              </a:rPr>
              <a:t>severe sepsis </a:t>
            </a:r>
            <a:endParaRPr lang="en-CH" sz="1000" b="1" dirty="0">
              <a:latin typeface="Arial" panose="020B0604020202020204" pitchFamily="34" charset="0"/>
              <a:cs typeface="Arial" panose="020B0604020202020204" pitchFamily="34" charset="0"/>
            </a:endParaRPr>
          </a:p>
        </p:txBody>
      </p:sp>
      <p:pic>
        <p:nvPicPr>
          <p:cNvPr id="8" name="Picture 7" descr="A red house with white trim&#10;&#10;Description automatically generated">
            <a:hlinkClick r:id="rId5" action="ppaction://hlinksldjump"/>
            <a:extLst>
              <a:ext uri="{FF2B5EF4-FFF2-40B4-BE49-F238E27FC236}">
                <a16:creationId xmlns:a16="http://schemas.microsoft.com/office/drawing/2014/main" id="{87705348-85F5-4C0E-801E-9327DF6199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121197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Age and liver graft: A systematic review with </a:t>
            </a:r>
            <a:r>
              <a:rPr lang="en-GB" sz="2500" dirty="0" err="1">
                <a:latin typeface="Arial" panose="020B0604020202020204" pitchFamily="34" charset="0"/>
                <a:cs typeface="Arial" panose="020B0604020202020204" pitchFamily="34" charset="0"/>
              </a:rPr>
              <a:t>metaregression</a:t>
            </a:r>
            <a:endParaRPr lang="en-GB" sz="25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Neri I. </a:t>
            </a:r>
            <a:r>
              <a:rPr lang="en-GB" dirty="0">
                <a:latin typeface="Arial" panose="020B0604020202020204" pitchFamily="34" charset="0"/>
                <a:cs typeface="Arial" panose="020B0604020202020204" pitchFamily="34" charset="0"/>
              </a:rPr>
              <a:t>et al., ESOT Congress 2023; OS14_3</a:t>
            </a:r>
          </a:p>
        </p:txBody>
      </p:sp>
      <p:sp>
        <p:nvSpPr>
          <p:cNvPr id="5" name="TextBox 4">
            <a:extLst>
              <a:ext uri="{FF2B5EF4-FFF2-40B4-BE49-F238E27FC236}">
                <a16:creationId xmlns:a16="http://schemas.microsoft.com/office/drawing/2014/main" id="{E331DC3B-2250-438D-BBAE-0794D672AA57}"/>
              </a:ext>
            </a:extLst>
          </p:cNvPr>
          <p:cNvSpPr txBox="1"/>
          <p:nvPr/>
        </p:nvSpPr>
        <p:spPr>
          <a:xfrm>
            <a:off x="717436" y="1109150"/>
            <a:ext cx="5221241" cy="5109091"/>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increasing shortage of organs for liver transplantation has led to the greater use of ECDs to meet the growing demand for liver grafts</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demographic changes result in the increased use of elderly donors for liver transplantation</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exact age cut-off for donor eligibility remains unclear and is a subject of debate in the transplant community </a:t>
            </a:r>
          </a:p>
          <a:p>
            <a:pPr marL="342900" indent="-342900" algn="just">
              <a:buFont typeface="Arial" panose="020B0604020202020204" pitchFamily="34" charset="0"/>
              <a:buChar char="•"/>
            </a:pPr>
            <a:endParaRPr lang="en-GB" b="1"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evaluate the effect of donor age on transplant outcomes, including 1-year graft survival, biliary complications, and hepatic arterial thrombosis</a:t>
            </a:r>
          </a:p>
        </p:txBody>
      </p:sp>
      <p:sp>
        <p:nvSpPr>
          <p:cNvPr id="6" name="TextBox 5">
            <a:extLst>
              <a:ext uri="{FF2B5EF4-FFF2-40B4-BE49-F238E27FC236}">
                <a16:creationId xmlns:a16="http://schemas.microsoft.com/office/drawing/2014/main" id="{C451E962-EC08-44A9-8191-4B39509A1B2C}"/>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pic>
        <p:nvPicPr>
          <p:cNvPr id="35" name="Picture 34" descr="A red house with white trim&#10;&#10;Description automatically generated">
            <a:hlinkClick r:id="rId4" action="ppaction://hlinksldjump"/>
            <a:extLst>
              <a:ext uri="{FF2B5EF4-FFF2-40B4-BE49-F238E27FC236}">
                <a16:creationId xmlns:a16="http://schemas.microsoft.com/office/drawing/2014/main" id="{DB9299FB-011C-4D0A-A074-F60B94789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grpSp>
        <p:nvGrpSpPr>
          <p:cNvPr id="7" name="Group 6">
            <a:extLst>
              <a:ext uri="{FF2B5EF4-FFF2-40B4-BE49-F238E27FC236}">
                <a16:creationId xmlns:a16="http://schemas.microsoft.com/office/drawing/2014/main" id="{A0ED0003-046D-444C-9B21-CA8684ECD09F}"/>
              </a:ext>
            </a:extLst>
          </p:cNvPr>
          <p:cNvGrpSpPr/>
          <p:nvPr/>
        </p:nvGrpSpPr>
        <p:grpSpPr>
          <a:xfrm>
            <a:off x="6841599" y="1593679"/>
            <a:ext cx="4584614" cy="3542139"/>
            <a:chOff x="6841599" y="1593679"/>
            <a:chExt cx="4584614" cy="3542139"/>
          </a:xfrm>
        </p:grpSpPr>
        <p:grpSp>
          <p:nvGrpSpPr>
            <p:cNvPr id="36" name="Group 35">
              <a:extLst>
                <a:ext uri="{FF2B5EF4-FFF2-40B4-BE49-F238E27FC236}">
                  <a16:creationId xmlns:a16="http://schemas.microsoft.com/office/drawing/2014/main" id="{0F713EB6-F931-4D88-935D-8E4A0D312E44}"/>
                </a:ext>
              </a:extLst>
            </p:cNvPr>
            <p:cNvGrpSpPr/>
            <p:nvPr/>
          </p:nvGrpSpPr>
          <p:grpSpPr>
            <a:xfrm>
              <a:off x="6841599" y="1593679"/>
              <a:ext cx="4584614" cy="3542139"/>
              <a:chOff x="6841599" y="1593679"/>
              <a:chExt cx="4584614" cy="3542139"/>
            </a:xfrm>
          </p:grpSpPr>
          <p:sp>
            <p:nvSpPr>
              <p:cNvPr id="12" name="Rectangle: Rounded Corners 11">
                <a:extLst>
                  <a:ext uri="{FF2B5EF4-FFF2-40B4-BE49-F238E27FC236}">
                    <a16:creationId xmlns:a16="http://schemas.microsoft.com/office/drawing/2014/main" id="{30C86F61-704D-49FA-8406-4AEB545A4391}"/>
                  </a:ext>
                </a:extLst>
              </p:cNvPr>
              <p:cNvSpPr/>
              <p:nvPr/>
            </p:nvSpPr>
            <p:spPr>
              <a:xfrm>
                <a:off x="7201550" y="1593679"/>
                <a:ext cx="3869429" cy="5601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H" sz="1400" dirty="0">
                    <a:solidFill>
                      <a:schemeClr val="bg1"/>
                    </a:solidFill>
                    <a:latin typeface="Arial" panose="020B0604020202020204" pitchFamily="34" charset="0"/>
                    <a:cs typeface="Arial" panose="020B0604020202020204" pitchFamily="34" charset="0"/>
                  </a:rPr>
                  <a:t>Meta-</a:t>
                </a:r>
                <a:r>
                  <a:rPr lang="fr-CH" sz="1400" dirty="0" err="1">
                    <a:solidFill>
                      <a:schemeClr val="bg1"/>
                    </a:solidFill>
                    <a:latin typeface="Arial" panose="020B0604020202020204" pitchFamily="34" charset="0"/>
                    <a:cs typeface="Arial" panose="020B0604020202020204" pitchFamily="34" charset="0"/>
                  </a:rPr>
                  <a:t>analysis</a:t>
                </a:r>
                <a:r>
                  <a:rPr lang="fr-CH" sz="1400" dirty="0">
                    <a:solidFill>
                      <a:schemeClr val="bg1"/>
                    </a:solidFill>
                    <a:latin typeface="Arial" panose="020B0604020202020204" pitchFamily="34" charset="0"/>
                    <a:cs typeface="Arial" panose="020B0604020202020204" pitchFamily="34" charset="0"/>
                  </a:rPr>
                  <a:t> </a:t>
                </a:r>
                <a:r>
                  <a:rPr lang="fr-CH" sz="1400" dirty="0" err="1">
                    <a:solidFill>
                      <a:schemeClr val="bg1"/>
                    </a:solidFill>
                    <a:latin typeface="Arial" panose="020B0604020202020204" pitchFamily="34" charset="0"/>
                    <a:cs typeface="Arial" panose="020B0604020202020204" pitchFamily="34" charset="0"/>
                  </a:rPr>
                  <a:t>including</a:t>
                </a:r>
                <a:r>
                  <a:rPr lang="fr-CH" sz="1400" dirty="0">
                    <a:solidFill>
                      <a:schemeClr val="bg1"/>
                    </a:solidFill>
                    <a:latin typeface="Arial" panose="020B0604020202020204" pitchFamily="34" charset="0"/>
                    <a:cs typeface="Arial" panose="020B0604020202020204" pitchFamily="34" charset="0"/>
                  </a:rPr>
                  <a:t> n=11 </a:t>
                </a:r>
                <a:r>
                  <a:rPr lang="fr-CH" sz="1400" dirty="0" err="1">
                    <a:solidFill>
                      <a:schemeClr val="bg1"/>
                    </a:solidFill>
                    <a:latin typeface="Arial" panose="020B0604020202020204" pitchFamily="34" charset="0"/>
                    <a:cs typeface="Arial" panose="020B0604020202020204" pitchFamily="34" charset="0"/>
                  </a:rPr>
                  <a:t>studies</a:t>
                </a:r>
                <a:r>
                  <a:rPr lang="fr-CH" sz="1400" dirty="0">
                    <a:solidFill>
                      <a:schemeClr val="bg1"/>
                    </a:solidFill>
                    <a:latin typeface="Arial" panose="020B0604020202020204" pitchFamily="34" charset="0"/>
                    <a:cs typeface="Arial" panose="020B0604020202020204" pitchFamily="34" charset="0"/>
                  </a:rPr>
                  <a:t> from PubMed, </a:t>
                </a:r>
                <a:r>
                  <a:rPr lang="fr-CH" sz="1400" dirty="0" err="1">
                    <a:solidFill>
                      <a:schemeClr val="bg1"/>
                    </a:solidFill>
                    <a:latin typeface="Arial" panose="020B0604020202020204" pitchFamily="34" charset="0"/>
                    <a:cs typeface="Arial" panose="020B0604020202020204" pitchFamily="34" charset="0"/>
                  </a:rPr>
                  <a:t>Scopus</a:t>
                </a:r>
                <a:r>
                  <a:rPr lang="fr-CH" sz="1400" dirty="0">
                    <a:solidFill>
                      <a:schemeClr val="bg1"/>
                    </a:solidFill>
                    <a:latin typeface="Arial" panose="020B0604020202020204" pitchFamily="34" charset="0"/>
                    <a:cs typeface="Arial" panose="020B0604020202020204" pitchFamily="34" charset="0"/>
                  </a:rPr>
                  <a:t> and Cochrane Library</a:t>
                </a:r>
                <a:endParaRPr lang="en-GB" sz="1400" dirty="0">
                  <a:solidFill>
                    <a:schemeClr val="bg1"/>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7C2C2FF1-8A7A-4B75-9A45-D00889E5A3F9}"/>
                  </a:ext>
                </a:extLst>
              </p:cNvPr>
              <p:cNvCxnSpPr>
                <a:cxnSpLocks/>
              </p:cNvCxnSpPr>
              <p:nvPr/>
            </p:nvCxnSpPr>
            <p:spPr>
              <a:xfrm>
                <a:off x="9128119" y="2216174"/>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F93C594-5847-4EE5-97B9-6430A32394C3}"/>
                  </a:ext>
                </a:extLst>
              </p:cNvPr>
              <p:cNvSpPr txBox="1"/>
              <p:nvPr/>
            </p:nvSpPr>
            <p:spPr>
              <a:xfrm>
                <a:off x="6841599" y="2472989"/>
                <a:ext cx="4573039" cy="954107"/>
              </a:xfrm>
              <a:prstGeom prst="rect">
                <a:avLst/>
              </a:prstGeom>
              <a:noFill/>
              <a:ln>
                <a:solidFill>
                  <a:srgbClr val="BC5441"/>
                </a:solidFill>
              </a:ln>
            </p:spPr>
            <p:txBody>
              <a:bodyPr wrap="square">
                <a:spAutoFit/>
              </a:bodyPr>
              <a:lstStyle/>
              <a:p>
                <a:r>
                  <a:rPr lang="en-GB" sz="1400" b="1" dirty="0">
                    <a:solidFill>
                      <a:srgbClr val="A5A5A5"/>
                    </a:solidFill>
                    <a:latin typeface="Arial" panose="020B0604020202020204" pitchFamily="34" charset="0"/>
                    <a:cs typeface="Arial" panose="020B0604020202020204" pitchFamily="34" charset="0"/>
                  </a:rPr>
                  <a:t>Primary outcome: </a:t>
                </a:r>
                <a:r>
                  <a:rPr lang="en-GB" sz="1400" dirty="0">
                    <a:solidFill>
                      <a:srgbClr val="A5A5A5"/>
                    </a:solidFill>
                    <a:latin typeface="Arial" panose="020B0604020202020204" pitchFamily="34" charset="0"/>
                    <a:cs typeface="Arial" panose="020B0604020202020204" pitchFamily="34" charset="0"/>
                  </a:rPr>
                  <a:t>1-year graft survival </a:t>
                </a:r>
              </a:p>
              <a:p>
                <a:r>
                  <a:rPr lang="en-GB" sz="1400" b="1" dirty="0">
                    <a:solidFill>
                      <a:srgbClr val="A5A5A5"/>
                    </a:solidFill>
                    <a:latin typeface="Arial" panose="020B0604020202020204" pitchFamily="34" charset="0"/>
                    <a:cs typeface="Arial" panose="020B0604020202020204" pitchFamily="34" charset="0"/>
                  </a:rPr>
                  <a:t>Secondary outcomes: </a:t>
                </a:r>
              </a:p>
              <a:p>
                <a:pPr marL="285750" indent="-285750">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Biliary complications</a:t>
                </a:r>
              </a:p>
              <a:p>
                <a:pPr marL="285750" indent="-285750">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Hepatic arterial thrombosis</a:t>
                </a:r>
                <a:endParaRPr lang="en-GB" sz="1400" dirty="0">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B801D5D5-4800-4398-BD67-19220EFD1D8E}"/>
                  </a:ext>
                </a:extLst>
              </p:cNvPr>
              <p:cNvCxnSpPr>
                <a:cxnSpLocks/>
              </p:cNvCxnSpPr>
              <p:nvPr/>
            </p:nvCxnSpPr>
            <p:spPr>
              <a:xfrm>
                <a:off x="9128119" y="3480734"/>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0B9C34C-E2A5-402B-AAF9-7399CD2CB157}"/>
                  </a:ext>
                </a:extLst>
              </p:cNvPr>
              <p:cNvCxnSpPr>
                <a:cxnSpLocks/>
              </p:cNvCxnSpPr>
              <p:nvPr/>
            </p:nvCxnSpPr>
            <p:spPr>
              <a:xfrm>
                <a:off x="9128119" y="4335905"/>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A29CDA-392F-4ECA-846C-F4154CCBDFD4}"/>
                  </a:ext>
                </a:extLst>
              </p:cNvPr>
              <p:cNvSpPr txBox="1"/>
              <p:nvPr/>
            </p:nvSpPr>
            <p:spPr>
              <a:xfrm>
                <a:off x="6853174" y="4612598"/>
                <a:ext cx="4573039" cy="523220"/>
              </a:xfrm>
              <a:prstGeom prst="rect">
                <a:avLst/>
              </a:prstGeom>
              <a:solidFill>
                <a:srgbClr val="BC5441"/>
              </a:solidFill>
              <a:ln>
                <a:noFill/>
              </a:ln>
            </p:spPr>
            <p:txBody>
              <a:bodyPr wrap="square">
                <a:spAutoFit/>
              </a:bodyPr>
              <a:lstStyle/>
              <a:p>
                <a:pPr algn="ctr"/>
                <a:r>
                  <a:rPr lang="en-GB" sz="1400" dirty="0">
                    <a:solidFill>
                      <a:schemeClr val="bg1"/>
                    </a:solidFill>
                    <a:latin typeface="Arial" panose="020B0604020202020204" pitchFamily="34" charset="0"/>
                    <a:cs typeface="Arial" panose="020B0604020202020204" pitchFamily="34" charset="0"/>
                  </a:rPr>
                  <a:t>Use of a meta-regression model to analyse the temporal trend relation in the survival outcome</a:t>
                </a:r>
              </a:p>
            </p:txBody>
          </p:sp>
        </p:grpSp>
        <p:sp>
          <p:nvSpPr>
            <p:cNvPr id="17" name="Rectangle: Rounded Corners 16">
              <a:extLst>
                <a:ext uri="{FF2B5EF4-FFF2-40B4-BE49-F238E27FC236}">
                  <a16:creationId xmlns:a16="http://schemas.microsoft.com/office/drawing/2014/main" id="{128CE4E8-B924-4082-A651-4CDEEC36EF71}"/>
                </a:ext>
              </a:extLst>
            </p:cNvPr>
            <p:cNvSpPr/>
            <p:nvPr/>
          </p:nvSpPr>
          <p:spPr>
            <a:xfrm>
              <a:off x="6943345" y="3749368"/>
              <a:ext cx="4385837" cy="512184"/>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The pooled effect is calculated using either the fixed effects or the random-effects model</a:t>
              </a:r>
            </a:p>
          </p:txBody>
        </p:sp>
      </p:grpSp>
    </p:spTree>
    <p:custDataLst>
      <p:tags r:id="rId1"/>
    </p:custDataLst>
    <p:extLst>
      <p:ext uri="{BB962C8B-B14F-4D97-AF65-F5344CB8AC3E}">
        <p14:creationId xmlns:p14="http://schemas.microsoft.com/office/powerpoint/2010/main" val="217123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Age and liver graft: A systematic review with </a:t>
            </a:r>
            <a:r>
              <a:rPr lang="en-GB" sz="2500" dirty="0" err="1">
                <a:latin typeface="Arial" panose="020B0604020202020204" pitchFamily="34" charset="0"/>
                <a:cs typeface="Arial" panose="020B0604020202020204" pitchFamily="34" charset="0"/>
              </a:rPr>
              <a:t>metaregression</a:t>
            </a:r>
            <a:endParaRPr lang="en-GB" sz="25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Neri I. </a:t>
            </a:r>
            <a:r>
              <a:rPr lang="en-GB" dirty="0">
                <a:latin typeface="Arial" panose="020B0604020202020204" pitchFamily="34" charset="0"/>
                <a:cs typeface="Arial" panose="020B0604020202020204" pitchFamily="34" charset="0"/>
              </a:rPr>
              <a:t>et al., ESOT Congress 2023; OS14_3</a:t>
            </a:r>
          </a:p>
        </p:txBody>
      </p:sp>
      <p:sp>
        <p:nvSpPr>
          <p:cNvPr id="5" name="TextBox 4">
            <a:extLst>
              <a:ext uri="{FF2B5EF4-FFF2-40B4-BE49-F238E27FC236}">
                <a16:creationId xmlns:a16="http://schemas.microsoft.com/office/drawing/2014/main" id="{E331DC3B-2250-438D-BBAE-0794D672AA57}"/>
              </a:ext>
            </a:extLst>
          </p:cNvPr>
          <p:cNvSpPr txBox="1"/>
          <p:nvPr/>
        </p:nvSpPr>
        <p:spPr>
          <a:xfrm>
            <a:off x="717436" y="1109150"/>
            <a:ext cx="5221241" cy="427809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1-year graft survival of liver grafts from elderly donors (with age cut-offs at 50, 60, 70, and 80) was similar to that of standard donors</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Elderly donors have an increased risk of overall biliary complications (OR: 1.89, 95% CI: 1-3.65) and hepatic artery thrombosis (OR: 2.27, 95% CI: 1.27-4.11)</a:t>
            </a:r>
          </a:p>
          <a:p>
            <a:pPr marL="342900" indent="-34290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 meta-regression analysis also shows a significant correlation between 1-year graft survival and the year of publication (coef. 0.00027, 95% CI: -0.0001 to -0.0003, p=0.0009)</a:t>
            </a:r>
          </a:p>
        </p:txBody>
      </p:sp>
      <p:sp>
        <p:nvSpPr>
          <p:cNvPr id="6" name="TextBox 5">
            <a:extLst>
              <a:ext uri="{FF2B5EF4-FFF2-40B4-BE49-F238E27FC236}">
                <a16:creationId xmlns:a16="http://schemas.microsoft.com/office/drawing/2014/main" id="{C451E962-EC08-44A9-8191-4B39509A1B2C}"/>
              </a:ext>
            </a:extLst>
          </p:cNvPr>
          <p:cNvSpPr txBox="1"/>
          <p:nvPr/>
        </p:nvSpPr>
        <p:spPr>
          <a:xfrm>
            <a:off x="6253323" y="1109150"/>
            <a:ext cx="5221241" cy="427809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Meta-analysis results show that donor age alone cannot be considered a criterion for extended criteria in liver transplantation</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1-year graft survival of liver grafts from elderly donors has improved over time, but there is still a risk of biliary and arterial complications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decision to use elderly donors as liver transplant donors should be based on a comprehensive assessment of risk factors and balanced by reducing other risk factors using new technology such as machine perfusion</a:t>
            </a:r>
            <a:endParaRPr lang="en-CH" dirty="0">
              <a:solidFill>
                <a:srgbClr val="A5A5A5"/>
              </a:solidFill>
              <a:latin typeface="Arial" panose="020B0604020202020204" pitchFamily="34" charset="0"/>
              <a:cs typeface="Arial" panose="020B0604020202020204" pitchFamily="34" charset="0"/>
            </a:endParaRPr>
          </a:p>
        </p:txBody>
      </p:sp>
      <p:pic>
        <p:nvPicPr>
          <p:cNvPr id="13" name="Picture 12" descr="A red house with white trim&#10;&#10;Description automatically generated">
            <a:hlinkClick r:id="rId4" action="ppaction://hlinksldjump"/>
            <a:extLst>
              <a:ext uri="{FF2B5EF4-FFF2-40B4-BE49-F238E27FC236}">
                <a16:creationId xmlns:a16="http://schemas.microsoft.com/office/drawing/2014/main" id="{F0D3C6A5-E278-4637-B6DF-0927DBD55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81627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screen with white text&#10;&#10;Description automatically generated">
            <a:extLst>
              <a:ext uri="{FF2B5EF4-FFF2-40B4-BE49-F238E27FC236}">
                <a16:creationId xmlns:a16="http://schemas.microsoft.com/office/drawing/2014/main" id="{9FE50760-8F03-4FAD-BEFE-BFFE67A2A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18" y="1260509"/>
            <a:ext cx="10562808" cy="2945505"/>
          </a:xfrm>
          <a:prstGeom prst="rect">
            <a:avLst/>
          </a:prstGeom>
        </p:spPr>
      </p:pic>
      <p:sp>
        <p:nvSpPr>
          <p:cNvPr id="3" name="Title 2">
            <a:extLst>
              <a:ext uri="{FF2B5EF4-FFF2-40B4-BE49-F238E27FC236}">
                <a16:creationId xmlns:a16="http://schemas.microsoft.com/office/drawing/2014/main" id="{6EE8D914-EDA0-4D4F-9216-DFE5D75355D6}"/>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Information</a:t>
            </a:r>
          </a:p>
        </p:txBody>
      </p:sp>
    </p:spTree>
    <p:custDataLst>
      <p:tags r:id="rId1"/>
    </p:custDataLst>
    <p:extLst>
      <p:ext uri="{BB962C8B-B14F-4D97-AF65-F5344CB8AC3E}">
        <p14:creationId xmlns:p14="http://schemas.microsoft.com/office/powerpoint/2010/main" val="3101019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100" dirty="0">
                <a:latin typeface="Arial" panose="020B0604020202020204" pitchFamily="34" charset="0"/>
                <a:cs typeface="Arial" panose="020B0604020202020204" pitchFamily="34" charset="0"/>
              </a:rPr>
              <a:t>Predicting post-treatment (surgical, ablative, liver transplant) recurrence in early-stage hepatocellular carcinoma using deep machine learning</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Batra R. </a:t>
            </a:r>
            <a:r>
              <a:rPr lang="en-GB" dirty="0">
                <a:latin typeface="Arial" panose="020B0604020202020204" pitchFamily="34" charset="0"/>
                <a:cs typeface="Arial" panose="020B0604020202020204" pitchFamily="34" charset="0"/>
              </a:rPr>
              <a:t>et al., ESOT Congress 2023; OS14_5</a:t>
            </a:r>
          </a:p>
        </p:txBody>
      </p:sp>
      <p:sp>
        <p:nvSpPr>
          <p:cNvPr id="5" name="TextBox 4">
            <a:extLst>
              <a:ext uri="{FF2B5EF4-FFF2-40B4-BE49-F238E27FC236}">
                <a16:creationId xmlns:a16="http://schemas.microsoft.com/office/drawing/2014/main" id="{94C87307-1441-44F8-9F43-30BD2B6274A7}"/>
              </a:ext>
            </a:extLst>
          </p:cNvPr>
          <p:cNvSpPr txBox="1"/>
          <p:nvPr/>
        </p:nvSpPr>
        <p:spPr>
          <a:xfrm>
            <a:off x="717436" y="1109150"/>
            <a:ext cx="5221241" cy="289310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Early-stage HCC patients are treated with curative intention, but the recurrence burden remains high affecting patient outcomes and compromising liver transplant utility</a:t>
            </a:r>
          </a:p>
          <a:p>
            <a:pPr algn="just"/>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build, validate, and test a deep learning approach to predict the post-treatment (surgical, ablative, or OLT) recurrence risk in early-stage HCC patients from pre-treatment MR imaging</a:t>
            </a:r>
          </a:p>
        </p:txBody>
      </p:sp>
      <p:sp>
        <p:nvSpPr>
          <p:cNvPr id="6" name="TextBox 5">
            <a:extLst>
              <a:ext uri="{FF2B5EF4-FFF2-40B4-BE49-F238E27FC236}">
                <a16:creationId xmlns:a16="http://schemas.microsoft.com/office/drawing/2014/main" id="{5D44F3B7-43D5-46F2-B3F3-B78D1F338186}"/>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grpSp>
        <p:nvGrpSpPr>
          <p:cNvPr id="9" name="Group 8">
            <a:extLst>
              <a:ext uri="{FF2B5EF4-FFF2-40B4-BE49-F238E27FC236}">
                <a16:creationId xmlns:a16="http://schemas.microsoft.com/office/drawing/2014/main" id="{37D805C0-9B9C-496F-9489-B564F5DA173E}"/>
              </a:ext>
            </a:extLst>
          </p:cNvPr>
          <p:cNvGrpSpPr/>
          <p:nvPr/>
        </p:nvGrpSpPr>
        <p:grpSpPr>
          <a:xfrm>
            <a:off x="6917326" y="1566405"/>
            <a:ext cx="3812835" cy="1862595"/>
            <a:chOff x="7097913" y="2162238"/>
            <a:chExt cx="3812835" cy="1862595"/>
          </a:xfrm>
        </p:grpSpPr>
        <p:sp>
          <p:nvSpPr>
            <p:cNvPr id="10" name="Rectangle: Rounded Corners 9">
              <a:extLst>
                <a:ext uri="{FF2B5EF4-FFF2-40B4-BE49-F238E27FC236}">
                  <a16:creationId xmlns:a16="http://schemas.microsoft.com/office/drawing/2014/main" id="{F626A3C6-27B2-48B2-8C4A-170D2E695E9C}"/>
                </a:ext>
              </a:extLst>
            </p:cNvPr>
            <p:cNvSpPr/>
            <p:nvPr/>
          </p:nvSpPr>
          <p:spPr>
            <a:xfrm>
              <a:off x="7097913" y="2162238"/>
              <a:ext cx="3810647" cy="8829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Retrospective study </a:t>
              </a:r>
            </a:p>
            <a:p>
              <a:pPr algn="ctr"/>
              <a:r>
                <a:rPr lang="en-GB" sz="1200" dirty="0">
                  <a:solidFill>
                    <a:schemeClr val="bg1"/>
                  </a:solidFill>
                  <a:latin typeface="Arial" panose="020B0604020202020204" pitchFamily="34" charset="0"/>
                  <a:cs typeface="Arial" panose="020B0604020202020204" pitchFamily="34" charset="0"/>
                </a:rPr>
                <a:t>n=120 patients with the following first-line, stand-alone treatment for HCC between 2005 and 2018</a:t>
              </a:r>
            </a:p>
          </p:txBody>
        </p:sp>
        <p:sp>
          <p:nvSpPr>
            <p:cNvPr id="11" name="Rectangle: Rounded Corners 10">
              <a:extLst>
                <a:ext uri="{FF2B5EF4-FFF2-40B4-BE49-F238E27FC236}">
                  <a16:creationId xmlns:a16="http://schemas.microsoft.com/office/drawing/2014/main" id="{2A25FC0B-9ED8-4ADE-BAF0-E349436CC75A}"/>
                </a:ext>
              </a:extLst>
            </p:cNvPr>
            <p:cNvSpPr/>
            <p:nvPr/>
          </p:nvSpPr>
          <p:spPr>
            <a:xfrm>
              <a:off x="7100100" y="3437737"/>
              <a:ext cx="927602" cy="570435"/>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Thermal ablation</a:t>
              </a:r>
              <a:endParaRPr lang="en-GB" sz="12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14841550-7E32-4003-A14F-3EC06FF7F3A1}"/>
                </a:ext>
              </a:extLst>
            </p:cNvPr>
            <p:cNvSpPr/>
            <p:nvPr/>
          </p:nvSpPr>
          <p:spPr>
            <a:xfrm>
              <a:off x="8553846" y="3427316"/>
              <a:ext cx="1033307" cy="580856"/>
            </a:xfrm>
            <a:prstGeom prst="roundRect">
              <a:avLst/>
            </a:prstGeom>
            <a:solidFill>
              <a:srgbClr val="00359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Surgical resection</a:t>
              </a:r>
            </a:p>
          </p:txBody>
        </p:sp>
        <p:sp>
          <p:nvSpPr>
            <p:cNvPr id="13" name="Rectangle: Rounded Corners 12">
              <a:extLst>
                <a:ext uri="{FF2B5EF4-FFF2-40B4-BE49-F238E27FC236}">
                  <a16:creationId xmlns:a16="http://schemas.microsoft.com/office/drawing/2014/main" id="{89025E65-571C-4489-81E0-947C78C17A6B}"/>
                </a:ext>
              </a:extLst>
            </p:cNvPr>
            <p:cNvSpPr/>
            <p:nvPr/>
          </p:nvSpPr>
          <p:spPr>
            <a:xfrm>
              <a:off x="10331562" y="3437737"/>
              <a:ext cx="579186" cy="587096"/>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OLT</a:t>
              </a:r>
              <a:endParaRPr lang="en-GB" sz="1200" dirty="0">
                <a:solidFill>
                  <a:schemeClr val="tx1"/>
                </a:solidFill>
                <a:latin typeface="Arial" panose="020B0604020202020204" pitchFamily="34" charset="0"/>
                <a:cs typeface="Arial" panose="020B0604020202020204" pitchFamily="34" charset="0"/>
              </a:endParaRPr>
            </a:p>
          </p:txBody>
        </p:sp>
        <p:cxnSp>
          <p:nvCxnSpPr>
            <p:cNvPr id="14" name="Connector: Elbow 13">
              <a:extLst>
                <a:ext uri="{FF2B5EF4-FFF2-40B4-BE49-F238E27FC236}">
                  <a16:creationId xmlns:a16="http://schemas.microsoft.com/office/drawing/2014/main" id="{418A040B-BFF3-4EFE-8CBF-51410F37C3AB}"/>
                </a:ext>
              </a:extLst>
            </p:cNvPr>
            <p:cNvCxnSpPr>
              <a:cxnSpLocks/>
            </p:cNvCxnSpPr>
            <p:nvPr/>
          </p:nvCxnSpPr>
          <p:spPr>
            <a:xfrm>
              <a:off x="9071703" y="3190815"/>
              <a:ext cx="1549452"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75995C5-0AC8-457C-BD0B-A5E5B50E6AB9}"/>
                </a:ext>
              </a:extLst>
            </p:cNvPr>
            <p:cNvCxnSpPr>
              <a:cxnSpLocks/>
            </p:cNvCxnSpPr>
            <p:nvPr/>
          </p:nvCxnSpPr>
          <p:spPr>
            <a:xfrm rot="10800000" flipV="1">
              <a:off x="7565678" y="3190552"/>
              <a:ext cx="151502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BBFBD12-45DF-45FE-B4D2-A082B56B1953}"/>
                </a:ext>
              </a:extLst>
            </p:cNvPr>
            <p:cNvCxnSpPr>
              <a:cxnSpLocks/>
            </p:cNvCxnSpPr>
            <p:nvPr/>
          </p:nvCxnSpPr>
          <p:spPr>
            <a:xfrm>
              <a:off x="9080761" y="3190552"/>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3A49DB-A123-4B2E-8CE8-7E5B55D053B6}"/>
                </a:ext>
              </a:extLst>
            </p:cNvPr>
            <p:cNvCxnSpPr/>
            <p:nvPr/>
          </p:nvCxnSpPr>
          <p:spPr>
            <a:xfrm>
              <a:off x="9075964" y="304519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20" name="Right Brace 19">
            <a:extLst>
              <a:ext uri="{FF2B5EF4-FFF2-40B4-BE49-F238E27FC236}">
                <a16:creationId xmlns:a16="http://schemas.microsoft.com/office/drawing/2014/main" id="{04B056D7-C307-47F2-9C28-F1CFC0BB0F71}"/>
              </a:ext>
            </a:extLst>
          </p:cNvPr>
          <p:cNvSpPr/>
          <p:nvPr/>
        </p:nvSpPr>
        <p:spPr>
          <a:xfrm rot="5400000">
            <a:off x="8678685" y="1714058"/>
            <a:ext cx="292303" cy="3810649"/>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8778E6F-B8B8-4C78-A606-26C8C946A8C5}"/>
              </a:ext>
            </a:extLst>
          </p:cNvPr>
          <p:cNvSpPr txBox="1"/>
          <p:nvPr/>
        </p:nvSpPr>
        <p:spPr>
          <a:xfrm>
            <a:off x="6919512" y="3892076"/>
            <a:ext cx="3875723" cy="523220"/>
          </a:xfrm>
          <a:prstGeom prst="rect">
            <a:avLst/>
          </a:prstGeom>
          <a:noFill/>
          <a:ln>
            <a:solidFill>
              <a:srgbClr val="BC5441"/>
            </a:solidFill>
          </a:ln>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Multiparametric contrast-enhanced MRI </a:t>
            </a:r>
            <a:r>
              <a:rPr lang="en-GB" sz="1400" dirty="0" err="1">
                <a:solidFill>
                  <a:srgbClr val="A5A5A5"/>
                </a:solidFill>
                <a:latin typeface="Arial" panose="020B0604020202020204" pitchFamily="34" charset="0"/>
                <a:cs typeface="Arial" panose="020B0604020202020204" pitchFamily="34" charset="0"/>
              </a:rPr>
              <a:t>analyzed</a:t>
            </a:r>
            <a:r>
              <a:rPr lang="en-GB" sz="1400" dirty="0">
                <a:solidFill>
                  <a:srgbClr val="A5A5A5"/>
                </a:solidFill>
                <a:latin typeface="Arial" panose="020B0604020202020204" pitchFamily="34" charset="0"/>
                <a:cs typeface="Arial" panose="020B0604020202020204" pitchFamily="34" charset="0"/>
              </a:rPr>
              <a:t> by machine learning model</a:t>
            </a:r>
          </a:p>
        </p:txBody>
      </p:sp>
      <p:cxnSp>
        <p:nvCxnSpPr>
          <p:cNvPr id="22" name="Straight Arrow Connector 21">
            <a:extLst>
              <a:ext uri="{FF2B5EF4-FFF2-40B4-BE49-F238E27FC236}">
                <a16:creationId xmlns:a16="http://schemas.microsoft.com/office/drawing/2014/main" id="{5968975E-F637-4C8B-B576-9354911BE2E2}"/>
              </a:ext>
            </a:extLst>
          </p:cNvPr>
          <p:cNvCxnSpPr>
            <a:cxnSpLocks/>
          </p:cNvCxnSpPr>
          <p:nvPr/>
        </p:nvCxnSpPr>
        <p:spPr>
          <a:xfrm>
            <a:off x="8815375" y="448474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CF1B03-9628-4142-A2F4-85803ECB49DE}"/>
              </a:ext>
            </a:extLst>
          </p:cNvPr>
          <p:cNvSpPr txBox="1"/>
          <p:nvPr/>
        </p:nvSpPr>
        <p:spPr>
          <a:xfrm>
            <a:off x="6397713" y="4674023"/>
            <a:ext cx="4835323" cy="523220"/>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The imaging dataset labelled in six categories, with time-to-recurrence cut-offs at 1 - 6 years</a:t>
            </a:r>
          </a:p>
        </p:txBody>
      </p:sp>
      <p:cxnSp>
        <p:nvCxnSpPr>
          <p:cNvPr id="25" name="Straight Arrow Connector 24">
            <a:extLst>
              <a:ext uri="{FF2B5EF4-FFF2-40B4-BE49-F238E27FC236}">
                <a16:creationId xmlns:a16="http://schemas.microsoft.com/office/drawing/2014/main" id="{E97584E2-FF6D-47EC-A8A6-97F2E54F2669}"/>
              </a:ext>
            </a:extLst>
          </p:cNvPr>
          <p:cNvCxnSpPr>
            <a:cxnSpLocks/>
          </p:cNvCxnSpPr>
          <p:nvPr/>
        </p:nvCxnSpPr>
        <p:spPr>
          <a:xfrm>
            <a:off x="8838525" y="5197243"/>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9FAC0AE-7379-4787-8529-32C5A40B8703}"/>
              </a:ext>
            </a:extLst>
          </p:cNvPr>
          <p:cNvSpPr txBox="1"/>
          <p:nvPr/>
        </p:nvSpPr>
        <p:spPr>
          <a:xfrm>
            <a:off x="6919512" y="5457784"/>
            <a:ext cx="3875723" cy="954107"/>
          </a:xfrm>
          <a:prstGeom prst="rect">
            <a:avLst/>
          </a:prstGeom>
          <a:solidFill>
            <a:srgbClr val="BC5441"/>
          </a:solidFill>
          <a:ln>
            <a:noFill/>
          </a:ln>
        </p:spPr>
        <p:txBody>
          <a:bodyPr wrap="square">
            <a:spAutoFit/>
          </a:bodyPr>
          <a:lstStyle/>
          <a:p>
            <a:pPr algn="ctr"/>
            <a:r>
              <a:rPr lang="en-GB" sz="1400" dirty="0">
                <a:solidFill>
                  <a:schemeClr val="bg1"/>
                </a:solidFill>
                <a:latin typeface="Arial" panose="020B0604020202020204" pitchFamily="34" charset="0"/>
                <a:cs typeface="Arial" panose="020B0604020202020204" pitchFamily="34" charset="0"/>
              </a:rPr>
              <a:t>AUC-ROC used to evaluate algorithm performance. RFS evaluated by Kaplan-Meier analysis, and survival curves are compared using the log-rank test</a:t>
            </a:r>
          </a:p>
        </p:txBody>
      </p:sp>
      <p:pic>
        <p:nvPicPr>
          <p:cNvPr id="27" name="Picture 26" descr="A red house with white trim&#10;&#10;Description automatically generated">
            <a:hlinkClick r:id="rId4" action="ppaction://hlinksldjump"/>
            <a:extLst>
              <a:ext uri="{FF2B5EF4-FFF2-40B4-BE49-F238E27FC236}">
                <a16:creationId xmlns:a16="http://schemas.microsoft.com/office/drawing/2014/main" id="{C885E3B8-B488-48D5-80AA-CD1DB9D9B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397992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100" dirty="0">
                <a:latin typeface="Arial" panose="020B0604020202020204" pitchFamily="34" charset="0"/>
                <a:cs typeface="Arial" panose="020B0604020202020204" pitchFamily="34" charset="0"/>
              </a:rPr>
              <a:t>Predicting post-treatment (surgical, ablative, liver transplant) recurrence in early-stage hepatocellular carcinoma using deep machine learning</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Batra R. </a:t>
            </a:r>
            <a:r>
              <a:rPr lang="en-GB" dirty="0">
                <a:latin typeface="Arial" panose="020B0604020202020204" pitchFamily="34" charset="0"/>
                <a:cs typeface="Arial" panose="020B0604020202020204" pitchFamily="34" charset="0"/>
              </a:rPr>
              <a:t>et al., ESOT Congress 2023; OS14_5</a:t>
            </a:r>
          </a:p>
        </p:txBody>
      </p:sp>
      <p:sp>
        <p:nvSpPr>
          <p:cNvPr id="5" name="TextBox 4">
            <a:extLst>
              <a:ext uri="{FF2B5EF4-FFF2-40B4-BE49-F238E27FC236}">
                <a16:creationId xmlns:a16="http://schemas.microsoft.com/office/drawing/2014/main" id="{94C87307-1441-44F8-9F43-30BD2B6274A7}"/>
              </a:ext>
            </a:extLst>
          </p:cNvPr>
          <p:cNvSpPr txBox="1"/>
          <p:nvPr/>
        </p:nvSpPr>
        <p:spPr>
          <a:xfrm>
            <a:off x="717436" y="1109150"/>
            <a:ext cx="5221241" cy="2616101"/>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342900" indent="-34290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For 1-6 years, our model was able to predict </a:t>
            </a:r>
            <a:r>
              <a:rPr lang="en-GB" sz="1600" dirty="0" err="1">
                <a:solidFill>
                  <a:srgbClr val="A5A5A5"/>
                </a:solidFill>
                <a:latin typeface="Arial" panose="020B0604020202020204" pitchFamily="34" charset="0"/>
                <a:cs typeface="Arial" panose="020B0604020202020204" pitchFamily="34" charset="0"/>
              </a:rPr>
              <a:t>tumor</a:t>
            </a:r>
            <a:r>
              <a:rPr lang="en-GB" sz="1600" dirty="0">
                <a:solidFill>
                  <a:srgbClr val="A5A5A5"/>
                </a:solidFill>
                <a:latin typeface="Arial" panose="020B0604020202020204" pitchFamily="34" charset="0"/>
                <a:cs typeface="Arial" panose="020B0604020202020204" pitchFamily="34" charset="0"/>
              </a:rPr>
              <a:t> recurrence with moderate to high accuracy and test-AUCs between 0.71 to 0.85</a:t>
            </a:r>
          </a:p>
          <a:p>
            <a:pPr marL="342900" indent="-34290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In Kaplan-Meier analysis, predictions allow patients to be stratified into risk groups with significant differences in expected RFS at six recurrence time frames, with greater levels of certainty for the later time points</a:t>
            </a:r>
          </a:p>
        </p:txBody>
      </p:sp>
      <p:sp>
        <p:nvSpPr>
          <p:cNvPr id="6" name="TextBox 5">
            <a:extLst>
              <a:ext uri="{FF2B5EF4-FFF2-40B4-BE49-F238E27FC236}">
                <a16:creationId xmlns:a16="http://schemas.microsoft.com/office/drawing/2014/main" id="{5D44F3B7-43D5-46F2-B3F3-B78D1F338186}"/>
              </a:ext>
            </a:extLst>
          </p:cNvPr>
          <p:cNvSpPr txBox="1"/>
          <p:nvPr/>
        </p:nvSpPr>
        <p:spPr>
          <a:xfrm>
            <a:off x="717435" y="5301142"/>
            <a:ext cx="11102911" cy="830997"/>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Deep learning-based algorithms can predict recurrence from pre-treatment MR imaging in patients with early-stage HCC</a:t>
            </a:r>
            <a:endParaRPr lang="en-CH" sz="14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Deep Learning-based modelling of imaging features could be used to individualize treatment options with improved prognostications</a:t>
            </a:r>
            <a:endParaRPr lang="en-CH" sz="1400" dirty="0">
              <a:solidFill>
                <a:srgbClr val="A5A5A5"/>
              </a:solidFill>
              <a:latin typeface="Arial" panose="020B0604020202020204" pitchFamily="34" charset="0"/>
              <a:cs typeface="Arial" panose="020B0604020202020204" pitchFamily="34" charset="0"/>
            </a:endParaRPr>
          </a:p>
        </p:txBody>
      </p:sp>
      <p:graphicFrame>
        <p:nvGraphicFramePr>
          <p:cNvPr id="23" name="Table 10">
            <a:extLst>
              <a:ext uri="{FF2B5EF4-FFF2-40B4-BE49-F238E27FC236}">
                <a16:creationId xmlns:a16="http://schemas.microsoft.com/office/drawing/2014/main" id="{43C41AE9-0D87-473D-B852-457E72F44BBE}"/>
              </a:ext>
            </a:extLst>
          </p:cNvPr>
          <p:cNvGraphicFramePr>
            <a:graphicFrameLocks noGrp="1"/>
          </p:cNvGraphicFramePr>
          <p:nvPr>
            <p:extLst>
              <p:ext uri="{D42A27DB-BD31-4B8C-83A1-F6EECF244321}">
                <p14:modId xmlns:p14="http://schemas.microsoft.com/office/powerpoint/2010/main" val="3289570867"/>
              </p:ext>
            </p:extLst>
          </p:nvPr>
        </p:nvGraphicFramePr>
        <p:xfrm>
          <a:off x="371654" y="3765520"/>
          <a:ext cx="5724347" cy="1535622"/>
        </p:xfrm>
        <a:graphic>
          <a:graphicData uri="http://schemas.openxmlformats.org/drawingml/2006/table">
            <a:tbl>
              <a:tblPr firstRow="1" bandRow="1">
                <a:tableStyleId>{5C22544A-7EE6-4342-B048-85BDC9FD1C3A}</a:tableStyleId>
              </a:tblPr>
              <a:tblGrid>
                <a:gridCol w="1192387">
                  <a:extLst>
                    <a:ext uri="{9D8B030D-6E8A-4147-A177-3AD203B41FA5}">
                      <a16:colId xmlns:a16="http://schemas.microsoft.com/office/drawing/2014/main" val="1754475561"/>
                    </a:ext>
                  </a:extLst>
                </a:gridCol>
                <a:gridCol w="614944">
                  <a:extLst>
                    <a:ext uri="{9D8B030D-6E8A-4147-A177-3AD203B41FA5}">
                      <a16:colId xmlns:a16="http://schemas.microsoft.com/office/drawing/2014/main" val="1565589160"/>
                    </a:ext>
                  </a:extLst>
                </a:gridCol>
                <a:gridCol w="611769">
                  <a:extLst>
                    <a:ext uri="{9D8B030D-6E8A-4147-A177-3AD203B41FA5}">
                      <a16:colId xmlns:a16="http://schemas.microsoft.com/office/drawing/2014/main" val="4108110128"/>
                    </a:ext>
                  </a:extLst>
                </a:gridCol>
                <a:gridCol w="599069">
                  <a:extLst>
                    <a:ext uri="{9D8B030D-6E8A-4147-A177-3AD203B41FA5}">
                      <a16:colId xmlns:a16="http://schemas.microsoft.com/office/drawing/2014/main" val="3909049992"/>
                    </a:ext>
                  </a:extLst>
                </a:gridCol>
                <a:gridCol w="610181">
                  <a:extLst>
                    <a:ext uri="{9D8B030D-6E8A-4147-A177-3AD203B41FA5}">
                      <a16:colId xmlns:a16="http://schemas.microsoft.com/office/drawing/2014/main" val="2285890788"/>
                    </a:ext>
                  </a:extLst>
                </a:gridCol>
                <a:gridCol w="600656">
                  <a:extLst>
                    <a:ext uri="{9D8B030D-6E8A-4147-A177-3AD203B41FA5}">
                      <a16:colId xmlns:a16="http://schemas.microsoft.com/office/drawing/2014/main" val="3299536576"/>
                    </a:ext>
                  </a:extLst>
                </a:gridCol>
                <a:gridCol w="613356">
                  <a:extLst>
                    <a:ext uri="{9D8B030D-6E8A-4147-A177-3AD203B41FA5}">
                      <a16:colId xmlns:a16="http://schemas.microsoft.com/office/drawing/2014/main" val="1878198192"/>
                    </a:ext>
                  </a:extLst>
                </a:gridCol>
                <a:gridCol w="881985">
                  <a:extLst>
                    <a:ext uri="{9D8B030D-6E8A-4147-A177-3AD203B41FA5}">
                      <a16:colId xmlns:a16="http://schemas.microsoft.com/office/drawing/2014/main" val="479246389"/>
                    </a:ext>
                  </a:extLst>
                </a:gridCol>
              </a:tblGrid>
              <a:tr h="331662">
                <a:tc gridSpan="8">
                  <a:txBody>
                    <a:bodyPr/>
                    <a:lstStyle/>
                    <a:p>
                      <a:pPr algn="ctr"/>
                      <a:r>
                        <a:rPr lang="en-GB" sz="1200" dirty="0">
                          <a:effectLst/>
                        </a:rPr>
                        <a:t>Performance metrics for each investigated time frame of recurrence</a:t>
                      </a:r>
                      <a:endParaRPr lang="en-CH" sz="12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algn="ctr"/>
                      <a:endParaRPr lang="en-CH" sz="12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algn="ctr"/>
                      <a:endParaRPr lang="en-CH" sz="12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algn="ctr"/>
                      <a:endParaRPr lang="en-CH" sz="12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algn="ctr"/>
                      <a:endParaRPr lang="en-CH" sz="12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tc hMerge="1">
                  <a:txBody>
                    <a:bodyPr/>
                    <a:lstStyle/>
                    <a:p>
                      <a:pPr algn="ctr"/>
                      <a:endParaRPr lang="en-CH" sz="12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97CE"/>
                    </a:solidFill>
                  </a:tcPr>
                </a:tc>
                <a:extLst>
                  <a:ext uri="{0D108BD9-81ED-4DB2-BD59-A6C34878D82A}">
                    <a16:rowId xmlns:a16="http://schemas.microsoft.com/office/drawing/2014/main" val="3935789614"/>
                  </a:ext>
                </a:extLst>
              </a:tr>
              <a:tr h="21090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lt1"/>
                        </a:solidFill>
                        <a:latin typeface="+mn-lt"/>
                        <a:ea typeface="+mn-ea"/>
                        <a:cs typeface="+mn-cs"/>
                      </a:endParaRPr>
                    </a:p>
                  </a:txBody>
                  <a:tcPr anchor="ctr">
                    <a:lnL w="12700" cap="flat" cmpd="sng" algn="ctr">
                      <a:solidFill>
                        <a:srgbClr val="00B0F0"/>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gridSpan="6">
                  <a:txBody>
                    <a:bodyPr/>
                    <a:lstStyle/>
                    <a:p>
                      <a:pPr marL="0" algn="ctr" defTabSz="914400" rtl="0" eaLnBrk="1" latinLnBrk="0" hangingPunct="1"/>
                      <a:r>
                        <a:rPr lang="en-US" sz="1100" b="1" kern="1200" dirty="0">
                          <a:solidFill>
                            <a:schemeClr val="lt1"/>
                          </a:solidFill>
                          <a:latin typeface="+mn-lt"/>
                          <a:ea typeface="+mn-ea"/>
                          <a:cs typeface="+mn-cs"/>
                        </a:rPr>
                        <a:t>Time frame (years)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r>
                        <a:rPr lang="en-GB" sz="1100" b="1" kern="1200" dirty="0">
                          <a:solidFill>
                            <a:schemeClr val="lt1"/>
                          </a:solidFill>
                          <a:latin typeface="+mn-lt"/>
                          <a:ea typeface="+mn-ea"/>
                          <a:cs typeface="+mn-cs"/>
                        </a:rPr>
                        <a:t>LT, n=20</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rowSpan="2">
                  <a:txBody>
                    <a:bodyPr/>
                    <a:lstStyle/>
                    <a:p>
                      <a:pPr algn="ctr"/>
                      <a:r>
                        <a:rPr lang="en-GB" sz="1100" b="1" kern="1200" dirty="0">
                          <a:solidFill>
                            <a:schemeClr val="lt1"/>
                          </a:solidFill>
                          <a:latin typeface="+mn-lt"/>
                          <a:ea typeface="+mn-ea"/>
                          <a:cs typeface="+mn-cs"/>
                        </a:rPr>
                        <a:t>Total</a:t>
                      </a:r>
                    </a:p>
                  </a:txBody>
                  <a:tcPr anchor="ctr">
                    <a:lnL w="12700" cap="flat" cmpd="sng" algn="ctr">
                      <a:solidFill>
                        <a:srgbClr val="0097CE"/>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2320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lt1"/>
                        </a:solid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1</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2</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6</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extLst>
                  <a:ext uri="{0D108BD9-81ED-4DB2-BD59-A6C34878D82A}">
                    <a16:rowId xmlns:a16="http://schemas.microsoft.com/office/drawing/2014/main" val="1620819962"/>
                  </a:ext>
                </a:extLst>
              </a:tr>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n (recurrence)</a:t>
                      </a:r>
                    </a:p>
                  </a:txBody>
                  <a:tcPr>
                    <a:lnL w="12700" cap="flat" cmpd="sng" algn="ctr">
                      <a:solidFill>
                        <a:srgbClr val="00B0F0"/>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120 (12)</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116 (26)</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98 (36)</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82 (40)</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74 (43)</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a:effectLst/>
                        </a:rPr>
                        <a:t>66 (44)</a:t>
                      </a:r>
                      <a:endParaRPr lang="en-CH" sz="110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120 (44)</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688597257"/>
                  </a:ext>
                </a:extLst>
              </a:tr>
              <a:tr h="232060">
                <a:tc>
                  <a:txBody>
                    <a:bodyPr/>
                    <a:lstStyle/>
                    <a:p>
                      <a:pPr algn="just"/>
                      <a:r>
                        <a:rPr lang="en-US" sz="1100" dirty="0">
                          <a:effectLst/>
                        </a:rPr>
                        <a:t>Test-AUC mean (SD)</a:t>
                      </a:r>
                      <a:endParaRPr lang="en-CH" sz="1100" dirty="0">
                        <a:effectLst/>
                        <a:latin typeface="Times New Roman" panose="02020603050405020304" pitchFamily="18" charset="0"/>
                        <a:ea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1100">
                          <a:effectLst/>
                        </a:rPr>
                        <a:t>0.71</a:t>
                      </a:r>
                      <a:endParaRPr lang="en-CH" sz="110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1100" dirty="0">
                          <a:effectLst/>
                        </a:rPr>
                        <a:t>0.75</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1100" dirty="0">
                          <a:effectLst/>
                        </a:rPr>
                        <a:t>0.71</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1100" dirty="0">
                          <a:effectLst/>
                        </a:rPr>
                        <a:t>0.81</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1100" dirty="0">
                          <a:effectLst/>
                        </a:rPr>
                        <a:t>0.75</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1100" dirty="0">
                          <a:effectLst/>
                        </a:rPr>
                        <a:t>0.85</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1100" dirty="0">
                          <a:effectLst/>
                        </a:rPr>
                        <a:t>0.76 (0.05)</a:t>
                      </a:r>
                      <a:endParaRPr lang="en-CH" sz="1100" dirty="0">
                        <a:effectLst/>
                        <a:latin typeface="Times New Roman" panose="02020603050405020304" pitchFamily="18" charset="0"/>
                        <a:ea typeface="Times New Roman" panose="02020603050405020304" pitchFamily="18" charset="0"/>
                      </a:endParaRPr>
                    </a:p>
                  </a:txBody>
                  <a:tcPr marL="24103" marR="24103" marT="4204" marB="0" anchor="ctr">
                    <a:lnL w="12700" cap="flat" cmpd="sng" algn="ctr">
                      <a:solidFill>
                        <a:srgbClr val="0097CE"/>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061382819"/>
                  </a:ext>
                </a:extLst>
              </a:tr>
            </a:tbl>
          </a:graphicData>
        </a:graphic>
      </p:graphicFrame>
      <p:pic>
        <p:nvPicPr>
          <p:cNvPr id="27" name="Picture 26" descr="Chart&#10;&#10;Description automatically generated with medium confidence">
            <a:extLst>
              <a:ext uri="{FF2B5EF4-FFF2-40B4-BE49-F238E27FC236}">
                <a16:creationId xmlns:a16="http://schemas.microsoft.com/office/drawing/2014/main" id="{0D2EB1B0-D482-2646-B5FB-103097AC7482}"/>
              </a:ext>
            </a:extLst>
          </p:cNvPr>
          <p:cNvPicPr/>
          <p:nvPr/>
        </p:nvPicPr>
        <p:blipFill>
          <a:blip r:embed="rId4" cstate="print">
            <a:extLst>
              <a:ext uri="{28A0092B-C50C-407E-A947-70E740481C1C}">
                <a14:useLocalDpi xmlns:a14="http://schemas.microsoft.com/office/drawing/2010/main" val="0"/>
              </a:ext>
            </a:extLst>
          </a:blip>
          <a:srcRect l="7983" r="5473"/>
          <a:stretch>
            <a:fillRect/>
          </a:stretch>
        </p:blipFill>
        <p:spPr bwMode="auto">
          <a:xfrm>
            <a:off x="6095999" y="942273"/>
            <a:ext cx="6074010" cy="3395111"/>
          </a:xfrm>
          <a:prstGeom prst="rect">
            <a:avLst/>
          </a:prstGeom>
          <a:ln>
            <a:no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id="{40140A88-16EA-422A-BE8D-2B9816436565}"/>
              </a:ext>
            </a:extLst>
          </p:cNvPr>
          <p:cNvSpPr txBox="1"/>
          <p:nvPr/>
        </p:nvSpPr>
        <p:spPr>
          <a:xfrm>
            <a:off x="6347553" y="4419153"/>
            <a:ext cx="5221241" cy="400110"/>
          </a:xfrm>
          <a:prstGeom prst="rect">
            <a:avLst/>
          </a:prstGeom>
          <a:noFill/>
        </p:spPr>
        <p:txBody>
          <a:bodyPr wrap="square">
            <a:spAutoFit/>
          </a:bodyPr>
          <a:lstStyle/>
          <a:p>
            <a:pPr algn="just"/>
            <a:r>
              <a:rPr lang="en-GB" sz="1000" b="1" dirty="0">
                <a:latin typeface="Arial" panose="020B0604020202020204" pitchFamily="34" charset="0"/>
                <a:cs typeface="Arial" panose="020B0604020202020204" pitchFamily="34" charset="0"/>
              </a:rPr>
              <a:t>Figure. Red line classifies as recurrent (high risk), green line classifies as non-recurrent (low risk)</a:t>
            </a:r>
          </a:p>
        </p:txBody>
      </p:sp>
      <p:pic>
        <p:nvPicPr>
          <p:cNvPr id="29" name="Picture 28" descr="A red house with white trim&#10;&#10;Description automatically generated">
            <a:hlinkClick r:id="rId5" action="ppaction://hlinksldjump"/>
            <a:extLst>
              <a:ext uri="{FF2B5EF4-FFF2-40B4-BE49-F238E27FC236}">
                <a16:creationId xmlns:a16="http://schemas.microsoft.com/office/drawing/2014/main" id="{87B2AE84-7105-49E1-8F21-7B42CB902B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3112644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Novel antibodies to target the membrane attack complex in treating kidney ischaemia reperfusion injury</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Zaidi A. </a:t>
            </a:r>
            <a:r>
              <a:rPr lang="en-GB" dirty="0">
                <a:latin typeface="Arial" panose="020B0604020202020204" pitchFamily="34" charset="0"/>
                <a:cs typeface="Arial" panose="020B0604020202020204" pitchFamily="34" charset="0"/>
              </a:rPr>
              <a:t>et al., ESOT Congress 2023; P486</a:t>
            </a:r>
          </a:p>
        </p:txBody>
      </p:sp>
      <p:sp>
        <p:nvSpPr>
          <p:cNvPr id="6" name="TextBox 5">
            <a:extLst>
              <a:ext uri="{FF2B5EF4-FFF2-40B4-BE49-F238E27FC236}">
                <a16:creationId xmlns:a16="http://schemas.microsoft.com/office/drawing/2014/main" id="{B96B2FF4-5214-4BC0-B4BB-DD1308845E80}"/>
              </a:ext>
            </a:extLst>
          </p:cNvPr>
          <p:cNvSpPr txBox="1"/>
          <p:nvPr/>
        </p:nvSpPr>
        <p:spPr>
          <a:xfrm>
            <a:off x="717436" y="1109150"/>
            <a:ext cx="5221241" cy="5047536"/>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342900" indent="-34290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Complement is a potent driver of inflammation in many disease processes including IRI</a:t>
            </a:r>
          </a:p>
          <a:p>
            <a:pPr marL="342900" indent="-34290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cytotoxic and pro-inflammatory MAC is the major pathological effector of the complement cascade</a:t>
            </a:r>
          </a:p>
          <a:p>
            <a:pPr marL="342900" indent="-34290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This direct pathological role of MAC makes it an attractive therapeutic target</a:t>
            </a:r>
          </a:p>
          <a:p>
            <a:pPr marL="342900" indent="-34290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Eculizumab, an anti-C5 </a:t>
            </a:r>
            <a:r>
              <a:rPr lang="en-GB" sz="1600" dirty="0" err="1">
                <a:solidFill>
                  <a:srgbClr val="A5A5A5"/>
                </a:solidFill>
                <a:latin typeface="Arial" panose="020B0604020202020204" pitchFamily="34" charset="0"/>
                <a:cs typeface="Arial" panose="020B0604020202020204" pitchFamily="34" charset="0"/>
              </a:rPr>
              <a:t>mAb</a:t>
            </a:r>
            <a:r>
              <a:rPr lang="en-GB" sz="1600" dirty="0">
                <a:solidFill>
                  <a:srgbClr val="A5A5A5"/>
                </a:solidFill>
                <a:latin typeface="Arial" panose="020B0604020202020204" pitchFamily="34" charset="0"/>
                <a:cs typeface="Arial" panose="020B0604020202020204" pitchFamily="34" charset="0"/>
              </a:rPr>
              <a:t>, is one drug that has transformed patient outcome in renal diseases, but its considerable cost makes it untenable for common use</a:t>
            </a:r>
          </a:p>
          <a:p>
            <a:pPr marL="342900" indent="-34290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We have developed and patented a novel </a:t>
            </a:r>
            <a:r>
              <a:rPr lang="en-GB" sz="1600" dirty="0" err="1">
                <a:solidFill>
                  <a:srgbClr val="A5A5A5"/>
                </a:solidFill>
                <a:latin typeface="Arial" panose="020B0604020202020204" pitchFamily="34" charset="0"/>
                <a:cs typeface="Arial" panose="020B0604020202020204" pitchFamily="34" charset="0"/>
              </a:rPr>
              <a:t>mAb</a:t>
            </a:r>
            <a:r>
              <a:rPr lang="en-GB" sz="1600" dirty="0">
                <a:solidFill>
                  <a:srgbClr val="A5A5A5"/>
                </a:solidFill>
                <a:latin typeface="Arial" panose="020B0604020202020204" pitchFamily="34" charset="0"/>
                <a:cs typeface="Arial" panose="020B0604020202020204" pitchFamily="34" charset="0"/>
              </a:rPr>
              <a:t> (anti-C7) that targets MAC downstream of C5, and have shown it to be efficient in reducing inflammation in rodent models of myasthenia gravis </a:t>
            </a:r>
          </a:p>
          <a:p>
            <a:pPr marL="342900" indent="-342900" algn="just">
              <a:buFont typeface="Arial" panose="020B0604020202020204" pitchFamily="34" charset="0"/>
              <a:buChar char="•"/>
            </a:pPr>
            <a:endParaRPr lang="en-GB" sz="1600" b="1" dirty="0">
              <a:solidFill>
                <a:srgbClr val="A5A5A5"/>
              </a:solidFill>
              <a:latin typeface="Arial" panose="020B0604020202020204" pitchFamily="34" charset="0"/>
              <a:cs typeface="Arial" panose="020B0604020202020204" pitchFamily="34" charset="0"/>
            </a:endParaRPr>
          </a:p>
          <a:p>
            <a:pPr algn="just"/>
            <a:r>
              <a:rPr lang="en-GB" sz="1600" b="1" dirty="0">
                <a:solidFill>
                  <a:srgbClr val="A5A5A5"/>
                </a:solidFill>
                <a:latin typeface="Arial" panose="020B0604020202020204" pitchFamily="34" charset="0"/>
                <a:cs typeface="Arial" panose="020B0604020202020204" pitchFamily="34" charset="0"/>
              </a:rPr>
              <a:t>Aim:</a:t>
            </a:r>
            <a:r>
              <a:rPr lang="en-GB" sz="1600" dirty="0">
                <a:solidFill>
                  <a:srgbClr val="A5A5A5"/>
                </a:solidFill>
                <a:latin typeface="Arial" panose="020B0604020202020204" pitchFamily="34" charset="0"/>
                <a:cs typeface="Arial" panose="020B0604020202020204" pitchFamily="34" charset="0"/>
              </a:rPr>
              <a:t> To test whether this novel anti-C7 </a:t>
            </a:r>
            <a:r>
              <a:rPr lang="en-GB" sz="1600" dirty="0" err="1">
                <a:solidFill>
                  <a:srgbClr val="A5A5A5"/>
                </a:solidFill>
                <a:latin typeface="Arial" panose="020B0604020202020204" pitchFamily="34" charset="0"/>
                <a:cs typeface="Arial" panose="020B0604020202020204" pitchFamily="34" charset="0"/>
              </a:rPr>
              <a:t>mAb</a:t>
            </a:r>
            <a:r>
              <a:rPr lang="en-GB" sz="1600" dirty="0">
                <a:solidFill>
                  <a:srgbClr val="A5A5A5"/>
                </a:solidFill>
                <a:latin typeface="Arial" panose="020B0604020202020204" pitchFamily="34" charset="0"/>
                <a:cs typeface="Arial" panose="020B0604020202020204" pitchFamily="34" charset="0"/>
              </a:rPr>
              <a:t> could reduce injury in a rat kidney IRI model</a:t>
            </a:r>
          </a:p>
          <a:p>
            <a:pPr algn="just"/>
            <a:endParaRPr lang="en-GB" sz="1400" dirty="0">
              <a:solidFill>
                <a:srgbClr val="A5A5A5"/>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F44DAAA-0C5E-4B38-8348-EB74B4396A58}"/>
              </a:ext>
            </a:extLst>
          </p:cNvPr>
          <p:cNvSpPr txBox="1"/>
          <p:nvPr/>
        </p:nvSpPr>
        <p:spPr>
          <a:xfrm>
            <a:off x="6253323" y="1109150"/>
            <a:ext cx="5221241"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pic>
        <p:nvPicPr>
          <p:cNvPr id="10" name="Picture 9" descr="A black outline of a mouse&#10;&#10;Description automatically generated">
            <a:extLst>
              <a:ext uri="{FF2B5EF4-FFF2-40B4-BE49-F238E27FC236}">
                <a16:creationId xmlns:a16="http://schemas.microsoft.com/office/drawing/2014/main" id="{6EA915F4-78E2-411A-BC5D-41AF2C478C47}"/>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39278" y="1598732"/>
            <a:ext cx="844650" cy="494219"/>
          </a:xfrm>
          <a:prstGeom prst="rect">
            <a:avLst/>
          </a:prstGeom>
        </p:spPr>
      </p:pic>
      <p:sp>
        <p:nvSpPr>
          <p:cNvPr id="11" name="Rectangle: Rounded Corners 10">
            <a:extLst>
              <a:ext uri="{FF2B5EF4-FFF2-40B4-BE49-F238E27FC236}">
                <a16:creationId xmlns:a16="http://schemas.microsoft.com/office/drawing/2014/main" id="{720E9E37-885F-4E56-A6C7-261C183D5904}"/>
              </a:ext>
            </a:extLst>
          </p:cNvPr>
          <p:cNvSpPr/>
          <p:nvPr/>
        </p:nvSpPr>
        <p:spPr>
          <a:xfrm>
            <a:off x="6560935" y="2419173"/>
            <a:ext cx="1786387" cy="547533"/>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rPr>
              <a:t>n=6 injected with anti-C7 </a:t>
            </a:r>
            <a:r>
              <a:rPr lang="en-GB" sz="1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mAb</a:t>
            </a:r>
            <a:r>
              <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rPr>
              <a:t> 2H2 </a:t>
            </a:r>
            <a:endParaRPr lang="en-GB" sz="14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427878F1-0ACD-48D5-8A1B-79F390634EA3}"/>
              </a:ext>
            </a:extLst>
          </p:cNvPr>
          <p:cNvSpPr/>
          <p:nvPr/>
        </p:nvSpPr>
        <p:spPr>
          <a:xfrm>
            <a:off x="9370850" y="2419173"/>
            <a:ext cx="2203834" cy="547533"/>
          </a:xfrm>
          <a:prstGeom prst="roundRect">
            <a:avLst/>
          </a:prstGeom>
          <a:solidFill>
            <a:srgbClr val="FF9E1B"/>
          </a:solidFill>
          <a:ln>
            <a:solidFill>
              <a:srgbClr val="BC544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n=6 injected with D1.3 isotype IgG control </a:t>
            </a:r>
            <a:endParaRPr lang="en-GB" sz="1400" dirty="0">
              <a:solidFill>
                <a:schemeClr val="tx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70121B48-52E4-49D0-9AC6-543FE71B173A}"/>
              </a:ext>
            </a:extLst>
          </p:cNvPr>
          <p:cNvGrpSpPr/>
          <p:nvPr/>
        </p:nvGrpSpPr>
        <p:grpSpPr>
          <a:xfrm>
            <a:off x="7453313" y="2958748"/>
            <a:ext cx="3002084" cy="401293"/>
            <a:chOff x="7643540" y="1962595"/>
            <a:chExt cx="2593764" cy="401293"/>
          </a:xfrm>
        </p:grpSpPr>
        <p:sp>
          <p:nvSpPr>
            <p:cNvPr id="14" name="Right Bracket 13">
              <a:extLst>
                <a:ext uri="{FF2B5EF4-FFF2-40B4-BE49-F238E27FC236}">
                  <a16:creationId xmlns:a16="http://schemas.microsoft.com/office/drawing/2014/main" id="{D4F84A4D-71B0-40D3-BCA9-81DEEFD9DA8B}"/>
                </a:ext>
              </a:extLst>
            </p:cNvPr>
            <p:cNvSpPr/>
            <p:nvPr/>
          </p:nvSpPr>
          <p:spPr>
            <a:xfrm rot="5400000">
              <a:off x="8858232" y="747903"/>
              <a:ext cx="164379" cy="2593764"/>
            </a:xfrm>
            <a:prstGeom prst="rightBracket">
              <a:avLst>
                <a:gd name="adj" fmla="val 0"/>
              </a:avLst>
            </a:prstGeom>
            <a:ln w="28575">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21DDD1B6-9E6B-4D52-9E7D-672D8AC4457F}"/>
                </a:ext>
              </a:extLst>
            </p:cNvPr>
            <p:cNvCxnSpPr>
              <a:cxnSpLocks/>
            </p:cNvCxnSpPr>
            <p:nvPr/>
          </p:nvCxnSpPr>
          <p:spPr>
            <a:xfrm>
              <a:off x="8939171" y="2126975"/>
              <a:ext cx="0" cy="23691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Connector: Elbow 17">
            <a:extLst>
              <a:ext uri="{FF2B5EF4-FFF2-40B4-BE49-F238E27FC236}">
                <a16:creationId xmlns:a16="http://schemas.microsoft.com/office/drawing/2014/main" id="{C6211D2E-1656-4C15-B10C-0D7623F07E8F}"/>
              </a:ext>
            </a:extLst>
          </p:cNvPr>
          <p:cNvCxnSpPr>
            <a:cxnSpLocks/>
          </p:cNvCxnSpPr>
          <p:nvPr/>
        </p:nvCxnSpPr>
        <p:spPr>
          <a:xfrm>
            <a:off x="8933021" y="2165417"/>
            <a:ext cx="1522376"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3E20AB20-49A5-44DB-84DA-98DEDE4217F9}"/>
              </a:ext>
            </a:extLst>
          </p:cNvPr>
          <p:cNvCxnSpPr>
            <a:cxnSpLocks/>
          </p:cNvCxnSpPr>
          <p:nvPr/>
        </p:nvCxnSpPr>
        <p:spPr>
          <a:xfrm rot="10800000" flipV="1">
            <a:off x="7453313" y="2165154"/>
            <a:ext cx="1488546"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5D4684-C65D-4D69-A779-49960B26D561}"/>
              </a:ext>
            </a:extLst>
          </p:cNvPr>
          <p:cNvCxnSpPr/>
          <p:nvPr/>
        </p:nvCxnSpPr>
        <p:spPr>
          <a:xfrm>
            <a:off x="8949776" y="2027408"/>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D8D7731-958D-4FCE-99F7-D41C52909C46}"/>
              </a:ext>
            </a:extLst>
          </p:cNvPr>
          <p:cNvSpPr txBox="1"/>
          <p:nvPr/>
        </p:nvSpPr>
        <p:spPr>
          <a:xfrm>
            <a:off x="6897076" y="3396420"/>
            <a:ext cx="4071889" cy="523220"/>
          </a:xfrm>
          <a:prstGeom prst="rect">
            <a:avLst/>
          </a:prstGeom>
          <a:noFill/>
          <a:ln>
            <a:solidFill>
              <a:srgbClr val="BC5441"/>
            </a:solidFill>
          </a:ln>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A midline laparotomy performed; pedicles of both kidneys clamped for 45mins</a:t>
            </a:r>
          </a:p>
        </p:txBody>
      </p:sp>
      <p:cxnSp>
        <p:nvCxnSpPr>
          <p:cNvPr id="23" name="Straight Arrow Connector 22">
            <a:extLst>
              <a:ext uri="{FF2B5EF4-FFF2-40B4-BE49-F238E27FC236}">
                <a16:creationId xmlns:a16="http://schemas.microsoft.com/office/drawing/2014/main" id="{AC113EF0-C8AD-4567-9103-0168340315FE}"/>
              </a:ext>
            </a:extLst>
          </p:cNvPr>
          <p:cNvCxnSpPr>
            <a:cxnSpLocks/>
          </p:cNvCxnSpPr>
          <p:nvPr/>
        </p:nvCxnSpPr>
        <p:spPr>
          <a:xfrm>
            <a:off x="8916912" y="3987034"/>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D680D7-F31C-4656-AC2E-72B32F5C7106}"/>
              </a:ext>
            </a:extLst>
          </p:cNvPr>
          <p:cNvSpPr txBox="1"/>
          <p:nvPr/>
        </p:nvSpPr>
        <p:spPr>
          <a:xfrm>
            <a:off x="7202905" y="4239517"/>
            <a:ext cx="3428014" cy="307777"/>
          </a:xfrm>
          <a:prstGeom prst="rect">
            <a:avLst/>
          </a:prstGeom>
          <a:solidFill>
            <a:srgbClr val="BC5441"/>
          </a:solidFill>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Kidney tissue was retrieved at 48h</a:t>
            </a:r>
            <a:endParaRPr lang="en-GB" sz="1400" dirty="0">
              <a:solidFill>
                <a:schemeClr val="bg1"/>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4721A1EF-7E07-472B-84F8-FE5CEF6C643A}"/>
              </a:ext>
            </a:extLst>
          </p:cNvPr>
          <p:cNvCxnSpPr>
            <a:cxnSpLocks/>
          </p:cNvCxnSpPr>
          <p:nvPr/>
        </p:nvCxnSpPr>
        <p:spPr>
          <a:xfrm>
            <a:off x="8916912" y="4608838"/>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E065FCA-ACFB-4EB1-A5F8-3ED6108B5E6C}"/>
              </a:ext>
            </a:extLst>
          </p:cNvPr>
          <p:cNvSpPr txBox="1"/>
          <p:nvPr/>
        </p:nvSpPr>
        <p:spPr>
          <a:xfrm>
            <a:off x="6731023" y="4857838"/>
            <a:ext cx="4371778" cy="523220"/>
          </a:xfrm>
          <a:prstGeom prst="rect">
            <a:avLst/>
          </a:prstGeom>
          <a:noFill/>
          <a:ln>
            <a:solidFill>
              <a:srgbClr val="BC5441"/>
            </a:solidFill>
          </a:ln>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Paraffin sections made and sectioned for H&amp;E and immunohistochemistry</a:t>
            </a:r>
          </a:p>
        </p:txBody>
      </p:sp>
      <p:cxnSp>
        <p:nvCxnSpPr>
          <p:cNvPr id="30" name="Straight Arrow Connector 29">
            <a:extLst>
              <a:ext uri="{FF2B5EF4-FFF2-40B4-BE49-F238E27FC236}">
                <a16:creationId xmlns:a16="http://schemas.microsoft.com/office/drawing/2014/main" id="{7D9E6233-92B5-4AB9-A474-0CAC7848BFFD}"/>
              </a:ext>
            </a:extLst>
          </p:cNvPr>
          <p:cNvCxnSpPr>
            <a:cxnSpLocks/>
          </p:cNvCxnSpPr>
          <p:nvPr/>
        </p:nvCxnSpPr>
        <p:spPr>
          <a:xfrm>
            <a:off x="8916912" y="5442697"/>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94968FD-1287-482E-93D4-849AF64D0B07}"/>
              </a:ext>
            </a:extLst>
          </p:cNvPr>
          <p:cNvSpPr txBox="1"/>
          <p:nvPr/>
        </p:nvSpPr>
        <p:spPr>
          <a:xfrm>
            <a:off x="7134555" y="5691602"/>
            <a:ext cx="3564714" cy="738664"/>
          </a:xfrm>
          <a:prstGeom prst="rect">
            <a:avLst/>
          </a:prstGeom>
          <a:solidFill>
            <a:srgbClr val="BC5441"/>
          </a:solidFill>
        </p:spPr>
        <p:txBody>
          <a:bodyPr wrap="square">
            <a:spAutoFit/>
          </a:bodyPr>
          <a:lstStyle/>
          <a:p>
            <a:pPr algn="ctr"/>
            <a:r>
              <a:rPr lang="en-GB" sz="1400" dirty="0">
                <a:solidFill>
                  <a:schemeClr val="bg1"/>
                </a:solidFill>
                <a:latin typeface="Arial" panose="020B0604020202020204" pitchFamily="34" charset="0"/>
                <a:cs typeface="Arial" panose="020B0604020202020204" pitchFamily="34" charset="0"/>
              </a:rPr>
              <a:t>Blood taken for measurement of serum creatinine and complement lytic activity pre-op and at 48h</a:t>
            </a:r>
          </a:p>
        </p:txBody>
      </p:sp>
      <p:sp>
        <p:nvSpPr>
          <p:cNvPr id="32" name="Rectangle: Rounded Corners 31">
            <a:extLst>
              <a:ext uri="{FF2B5EF4-FFF2-40B4-BE49-F238E27FC236}">
                <a16:creationId xmlns:a16="http://schemas.microsoft.com/office/drawing/2014/main" id="{1BFC0859-38D0-422B-8CD5-AE474DD3A0C0}"/>
              </a:ext>
            </a:extLst>
          </p:cNvPr>
          <p:cNvSpPr/>
          <p:nvPr/>
        </p:nvSpPr>
        <p:spPr>
          <a:xfrm>
            <a:off x="8262730" y="1628398"/>
            <a:ext cx="2203831" cy="4001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Adult male Lewis rats</a:t>
            </a:r>
          </a:p>
        </p:txBody>
      </p:sp>
      <p:pic>
        <p:nvPicPr>
          <p:cNvPr id="33" name="Picture 32" descr="A red house with white trim&#10;&#10;Description automatically generated">
            <a:hlinkClick r:id="rId5" action="ppaction://hlinksldjump"/>
            <a:extLst>
              <a:ext uri="{FF2B5EF4-FFF2-40B4-BE49-F238E27FC236}">
                <a16:creationId xmlns:a16="http://schemas.microsoft.com/office/drawing/2014/main" id="{353473A9-FEA3-4F99-83CB-E1191D983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1327803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Novel antibodies to target the membrane attack complex in treating kidney ischaemia reperfusion injury</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Zaidi A. </a:t>
            </a:r>
            <a:r>
              <a:rPr lang="en-GB" dirty="0">
                <a:latin typeface="Arial" panose="020B0604020202020204" pitchFamily="34" charset="0"/>
                <a:cs typeface="Arial" panose="020B0604020202020204" pitchFamily="34" charset="0"/>
              </a:rPr>
              <a:t>et al., ESOT Congress 2023; P486</a:t>
            </a:r>
          </a:p>
        </p:txBody>
      </p:sp>
      <p:sp>
        <p:nvSpPr>
          <p:cNvPr id="6" name="TextBox 5">
            <a:extLst>
              <a:ext uri="{FF2B5EF4-FFF2-40B4-BE49-F238E27FC236}">
                <a16:creationId xmlns:a16="http://schemas.microsoft.com/office/drawing/2014/main" id="{B96B2FF4-5214-4BC0-B4BB-DD1308845E80}"/>
              </a:ext>
            </a:extLst>
          </p:cNvPr>
          <p:cNvSpPr txBox="1"/>
          <p:nvPr/>
        </p:nvSpPr>
        <p:spPr>
          <a:xfrm>
            <a:off x="717436" y="1109150"/>
            <a:ext cx="5221241" cy="427809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342900" indent="-34290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Anti-C7 </a:t>
            </a:r>
            <a:r>
              <a:rPr lang="en-GB" dirty="0" err="1">
                <a:solidFill>
                  <a:srgbClr val="A5A5A5"/>
                </a:solidFill>
                <a:latin typeface="Arial" panose="020B0604020202020204" pitchFamily="34" charset="0"/>
                <a:cs typeface="Arial" panose="020B0604020202020204" pitchFamily="34" charset="0"/>
              </a:rPr>
              <a:t>mAb</a:t>
            </a:r>
            <a:r>
              <a:rPr lang="en-GB" dirty="0">
                <a:solidFill>
                  <a:srgbClr val="A5A5A5"/>
                </a:solidFill>
                <a:latin typeface="Arial" panose="020B0604020202020204" pitchFamily="34" charset="0"/>
                <a:cs typeface="Arial" panose="020B0604020202020204" pitchFamily="34" charset="0"/>
              </a:rPr>
              <a:t> treated kidneys shows:</a:t>
            </a:r>
          </a:p>
          <a:p>
            <a:pPr marL="800100" lvl="1" indent="-34290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Less histological damage (reduced EGTI score; assessing the architecture of the endothelium, tubules, glomeruli and </a:t>
            </a:r>
            <a:r>
              <a:rPr lang="en-GB" dirty="0" err="1">
                <a:solidFill>
                  <a:srgbClr val="A5A5A5"/>
                </a:solidFill>
                <a:latin typeface="Arial" panose="020B0604020202020204" pitchFamily="34" charset="0"/>
                <a:cs typeface="Arial" panose="020B0604020202020204" pitchFamily="34" charset="0"/>
              </a:rPr>
              <a:t>interstitium</a:t>
            </a:r>
            <a:r>
              <a:rPr lang="en-GB" dirty="0">
                <a:solidFill>
                  <a:srgbClr val="A5A5A5"/>
                </a:solidFill>
                <a:latin typeface="Arial" panose="020B0604020202020204" pitchFamily="34" charset="0"/>
                <a:cs typeface="Arial" panose="020B0604020202020204" pitchFamily="34" charset="0"/>
              </a:rPr>
              <a:t> within the renal cortex)</a:t>
            </a:r>
          </a:p>
          <a:p>
            <a:pPr marL="800100" lvl="1" indent="-342900" algn="just">
              <a:buFont typeface="Courier New" panose="02070309020205020404" pitchFamily="49" charset="0"/>
              <a:buChar char="o"/>
            </a:pPr>
            <a:endParaRPr lang="en-GB" dirty="0">
              <a:solidFill>
                <a:srgbClr val="A5A5A5"/>
              </a:solidFill>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Reduced serum creatinine at 48h</a:t>
            </a:r>
          </a:p>
          <a:p>
            <a:pPr marL="800100" lvl="1" indent="-342900" algn="just">
              <a:buFont typeface="Courier New" panose="02070309020205020404" pitchFamily="49" charset="0"/>
              <a:buChar char="o"/>
            </a:pPr>
            <a:endParaRPr lang="en-GB" dirty="0">
              <a:solidFill>
                <a:srgbClr val="A5A5A5"/>
              </a:solidFill>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Complete inhibition of complement haemolytic activity and reduced TCC in serum at 48h</a:t>
            </a:r>
          </a:p>
          <a:p>
            <a:pPr marL="800100" lvl="1" indent="-342900" algn="just">
              <a:buFont typeface="Courier New" panose="02070309020205020404" pitchFamily="49" charset="0"/>
              <a:buChar char="o"/>
            </a:pPr>
            <a:endParaRPr lang="en-GB" dirty="0">
              <a:solidFill>
                <a:srgbClr val="A5A5A5"/>
              </a:solidFill>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Markedly reduced TCC deposition on immunohistochemistry analysis</a:t>
            </a:r>
            <a:endParaRPr lang="en-GB" sz="1600" dirty="0">
              <a:solidFill>
                <a:srgbClr val="A5A5A5"/>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F44DAAA-0C5E-4B38-8348-EB74B4396A58}"/>
              </a:ext>
            </a:extLst>
          </p:cNvPr>
          <p:cNvSpPr txBox="1"/>
          <p:nvPr/>
        </p:nvSpPr>
        <p:spPr>
          <a:xfrm>
            <a:off x="6253323" y="1109150"/>
            <a:ext cx="5221241" cy="3447098"/>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MAC can be successfully targeted downstream of C5 (through inhibition of the C7/C5b-7 complex) by this novel anti-C7 </a:t>
            </a:r>
            <a:r>
              <a:rPr lang="en-GB" dirty="0" err="1">
                <a:solidFill>
                  <a:srgbClr val="A5A5A5"/>
                </a:solidFill>
                <a:latin typeface="Arial" panose="020B0604020202020204" pitchFamily="34" charset="0"/>
                <a:cs typeface="Arial" panose="020B0604020202020204" pitchFamily="34" charset="0"/>
              </a:rPr>
              <a:t>mAb</a:t>
            </a: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Targeting MAC-intermediates has potential as an innovative therapeutic approach in treating kidney IRI and improving transplant outcomes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Moreover, this approach is potentially more cost effective than other anti-MAC therapeutics such as eculizumab</a:t>
            </a:r>
            <a:endParaRPr lang="en-CH" dirty="0">
              <a:solidFill>
                <a:srgbClr val="A5A5A5"/>
              </a:solidFill>
              <a:latin typeface="Arial" panose="020B0604020202020204" pitchFamily="34" charset="0"/>
              <a:cs typeface="Arial" panose="020B0604020202020204" pitchFamily="34" charset="0"/>
            </a:endParaRPr>
          </a:p>
        </p:txBody>
      </p:sp>
      <p:pic>
        <p:nvPicPr>
          <p:cNvPr id="28" name="Picture 27" descr="A red house with white trim&#10;&#10;Description automatically generated">
            <a:hlinkClick r:id="rId4" action="ppaction://hlinksldjump"/>
            <a:extLst>
              <a:ext uri="{FF2B5EF4-FFF2-40B4-BE49-F238E27FC236}">
                <a16:creationId xmlns:a16="http://schemas.microsoft.com/office/drawing/2014/main" id="{998C134B-DB67-4325-9176-32B1AC1CE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397806"/>
            <a:ext cx="432000" cy="432000"/>
          </a:xfrm>
          <a:prstGeom prst="rect">
            <a:avLst/>
          </a:prstGeom>
        </p:spPr>
      </p:pic>
    </p:spTree>
    <p:custDataLst>
      <p:tags r:id="rId1"/>
    </p:custDataLst>
    <p:extLst>
      <p:ext uri="{BB962C8B-B14F-4D97-AF65-F5344CB8AC3E}">
        <p14:creationId xmlns:p14="http://schemas.microsoft.com/office/powerpoint/2010/main" val="140099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EE7D3-1510-4EF5-A098-2BC7724F2A45}"/>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Content</a:t>
            </a:r>
          </a:p>
        </p:txBody>
      </p:sp>
      <p:graphicFrame>
        <p:nvGraphicFramePr>
          <p:cNvPr id="5" name="Table 4">
            <a:extLst>
              <a:ext uri="{FF2B5EF4-FFF2-40B4-BE49-F238E27FC236}">
                <a16:creationId xmlns:a16="http://schemas.microsoft.com/office/drawing/2014/main" id="{AF1DD696-9B4D-46BA-B851-CEDDA3496770}"/>
              </a:ext>
            </a:extLst>
          </p:cNvPr>
          <p:cNvGraphicFramePr>
            <a:graphicFrameLocks noGrp="1"/>
          </p:cNvGraphicFramePr>
          <p:nvPr>
            <p:extLst>
              <p:ext uri="{D42A27DB-BD31-4B8C-83A1-F6EECF244321}">
                <p14:modId xmlns:p14="http://schemas.microsoft.com/office/powerpoint/2010/main" val="2243505516"/>
              </p:ext>
            </p:extLst>
          </p:nvPr>
        </p:nvGraphicFramePr>
        <p:xfrm>
          <a:off x="717436" y="1235994"/>
          <a:ext cx="10293865" cy="4582160"/>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3986580769"/>
                    </a:ext>
                  </a:extLst>
                </a:gridCol>
                <a:gridCol w="8674575">
                  <a:extLst>
                    <a:ext uri="{9D8B030D-6E8A-4147-A177-3AD203B41FA5}">
                      <a16:colId xmlns:a16="http://schemas.microsoft.com/office/drawing/2014/main" val="381621612"/>
                    </a:ext>
                  </a:extLst>
                </a:gridCol>
              </a:tblGrid>
              <a:tr h="370840">
                <a:tc gridSpan="2">
                  <a:txBody>
                    <a:bodyPr/>
                    <a:lstStyle/>
                    <a:p>
                      <a:r>
                        <a:rPr lang="en-GB" dirty="0">
                          <a:latin typeface="Arial" panose="020B0604020202020204" pitchFamily="34" charset="0"/>
                          <a:cs typeface="Arial" panose="020B0604020202020204" pitchFamily="34" charset="0"/>
                        </a:rPr>
                        <a:t>Liver &amp; pancreas/islet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2872109482"/>
                  </a:ext>
                </a:extLst>
              </a:tr>
              <a:tr h="370840">
                <a:tc>
                  <a:txBody>
                    <a:bodyPr/>
                    <a:lstStyle/>
                    <a:p>
                      <a:pPr algn="ctr"/>
                      <a:r>
                        <a:rPr lang="en-GB" sz="1800" b="1" dirty="0">
                          <a:solidFill>
                            <a:schemeClr val="bg1"/>
                          </a:solidFill>
                          <a:latin typeface="Arial" panose="020B0604020202020204" pitchFamily="34" charset="0"/>
                          <a:cs typeface="Arial" panose="020B0604020202020204" pitchFamily="34" charset="0"/>
                        </a:rPr>
                        <a:t>BOS12_2</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Identification of novel liver transplant biopsies phenotypes associated with distinct biological profiles and allograft survival</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23674480"/>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BOS12_3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Machine perfusion techniques for liver transplantation - a meta-analysis of the first seven randomized controlled trials</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9975570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BOS12_4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Absorbable self-expandable biliary stent as a preventive treatment of biliary complications in liver transplant</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7573994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BOS12_8</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Radiological classification of ischemic cholangiopathy after deceased-donor liver transplantation</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70801651"/>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BOS12_14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Modifying tacrolimus related toxicity after liver transplantation comparing </a:t>
                      </a:r>
                      <a:r>
                        <a:rPr lang="en-GB" sz="1800" u="sng" kern="1200" baseline="0" dirty="0" err="1">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Envarsus</a:t>
                      </a:r>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and </a:t>
                      </a:r>
                      <a:r>
                        <a:rPr lang="en-GB" sz="1800" u="sng" kern="1200" baseline="0" dirty="0" err="1">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Advagraf</a:t>
                      </a:r>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A </a:t>
                      </a:r>
                      <a:r>
                        <a:rPr lang="en-GB" sz="1800" u="sng" kern="1200" baseline="0" dirty="0" err="1">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multicenter</a:t>
                      </a:r>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randomized, controlled trial</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872869340"/>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FG8_3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Dual graft LDLT has a role in avoiding small-for-size syndrome</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14849454"/>
                  </a:ext>
                </a:extLst>
              </a:tr>
              <a:tr h="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FG9_5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Evaluation of a delayed liver transplant strategy for patients listed for HCC treated with resection or thermo-ablation as a bridge to LT</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77793808"/>
                  </a:ext>
                </a:extLst>
              </a:tr>
            </a:tbl>
          </a:graphicData>
        </a:graphic>
      </p:graphicFrame>
    </p:spTree>
    <p:custDataLst>
      <p:tags r:id="rId1"/>
    </p:custDataLst>
    <p:extLst>
      <p:ext uri="{BB962C8B-B14F-4D97-AF65-F5344CB8AC3E}">
        <p14:creationId xmlns:p14="http://schemas.microsoft.com/office/powerpoint/2010/main" val="123735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EE7D3-1510-4EF5-A098-2BC7724F2A45}"/>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Content</a:t>
            </a:r>
          </a:p>
        </p:txBody>
      </p:sp>
      <p:graphicFrame>
        <p:nvGraphicFramePr>
          <p:cNvPr id="5" name="Table 4">
            <a:extLst>
              <a:ext uri="{FF2B5EF4-FFF2-40B4-BE49-F238E27FC236}">
                <a16:creationId xmlns:a16="http://schemas.microsoft.com/office/drawing/2014/main" id="{AF1DD696-9B4D-46BA-B851-CEDDA3496770}"/>
              </a:ext>
            </a:extLst>
          </p:cNvPr>
          <p:cNvGraphicFramePr>
            <a:graphicFrameLocks noGrp="1"/>
          </p:cNvGraphicFramePr>
          <p:nvPr>
            <p:extLst>
              <p:ext uri="{D42A27DB-BD31-4B8C-83A1-F6EECF244321}">
                <p14:modId xmlns:p14="http://schemas.microsoft.com/office/powerpoint/2010/main" val="2353012502"/>
              </p:ext>
            </p:extLst>
          </p:nvPr>
        </p:nvGraphicFramePr>
        <p:xfrm>
          <a:off x="717436" y="1004985"/>
          <a:ext cx="10293865" cy="4582160"/>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3986580769"/>
                    </a:ext>
                  </a:extLst>
                </a:gridCol>
                <a:gridCol w="8674575">
                  <a:extLst>
                    <a:ext uri="{9D8B030D-6E8A-4147-A177-3AD203B41FA5}">
                      <a16:colId xmlns:a16="http://schemas.microsoft.com/office/drawing/2014/main" val="381621612"/>
                    </a:ext>
                  </a:extLst>
                </a:gridCol>
              </a:tblGrid>
              <a:tr h="370840">
                <a:tc gridSpan="2">
                  <a:txBody>
                    <a:bodyPr/>
                    <a:lstStyle/>
                    <a:p>
                      <a:r>
                        <a:rPr lang="en-GB" dirty="0">
                          <a:latin typeface="Arial" panose="020B0604020202020204" pitchFamily="34" charset="0"/>
                          <a:cs typeface="Arial" panose="020B0604020202020204" pitchFamily="34" charset="0"/>
                        </a:rPr>
                        <a:t>Liver &amp; pancreas/islet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287210948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FG9_6</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Liver transplantation survival benefit over resection for colorectal metastasis in patients with high </a:t>
                      </a:r>
                      <a:r>
                        <a:rPr lang="en-GB" sz="1800" u="sng" kern="1200" baseline="0" dirty="0" err="1">
                          <a:solidFill>
                            <a:srgbClr val="636569"/>
                          </a:solidFill>
                          <a:uFill>
                            <a:solidFill>
                              <a:schemeClr val="bg1"/>
                            </a:solidFill>
                          </a:u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tumor</a:t>
                      </a:r>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 load: </a:t>
                      </a:r>
                      <a:r>
                        <a:rPr lang="en-GB" sz="1800" u="sng" kern="1200" baseline="0" dirty="0" err="1">
                          <a:solidFill>
                            <a:srgbClr val="636569"/>
                          </a:solidFill>
                          <a:uFill>
                            <a:solidFill>
                              <a:schemeClr val="bg1"/>
                            </a:solidFill>
                          </a:u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Multicenter</a:t>
                      </a:r>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 retrospective analysis</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855970565"/>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MPS5_3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Do donor liver blood tests predict liver transplant outcomes? UK national cohort study</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306094991"/>
                  </a:ext>
                </a:extLst>
              </a:tr>
              <a:tr h="370840">
                <a:tc>
                  <a:txBody>
                    <a:bodyPr/>
                    <a:lstStyle/>
                    <a:p>
                      <a:pPr algn="ctr"/>
                      <a:r>
                        <a:rPr lang="en-GB" sz="1800" b="1" dirty="0">
                          <a:solidFill>
                            <a:schemeClr val="bg1"/>
                          </a:solidFill>
                          <a:latin typeface="Arial" panose="020B0604020202020204" pitchFamily="34" charset="0"/>
                          <a:cs typeface="Arial" panose="020B0604020202020204" pitchFamily="34" charset="0"/>
                        </a:rPr>
                        <a:t>OS13_1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Liver immunosuppression free trial (LIFT): Outcomes of the first biomarker-guided immunosuppression withdrawal trial in  liver transplant recipients</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23674480"/>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OS13_3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Ex situ reperfusion injury/inflammation: Immuno-molecular profiling of human livers during normothermic machine perfusion</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9975570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OS14_3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Age and liver graft: A systematic review with </a:t>
                      </a:r>
                      <a:r>
                        <a:rPr lang="en-GB" sz="1800" u="sng" kern="1200" baseline="0" dirty="0" err="1">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metaregression</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7573994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OS14_5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Predicting post-treatment (surgical, ablative, liver transplant) recurrence in early-stage hepatocellular carcinoma using deep machine learning</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70801651"/>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P486</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BC5441"/>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Novel antibodies to target the membrane attack complex in treating kidney ischaemia reperfusion injury</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77793808"/>
                  </a:ext>
                </a:extLst>
              </a:tr>
            </a:tbl>
          </a:graphicData>
        </a:graphic>
      </p:graphicFrame>
    </p:spTree>
    <p:custDataLst>
      <p:tags r:id="rId1"/>
    </p:custDataLst>
    <p:extLst>
      <p:ext uri="{BB962C8B-B14F-4D97-AF65-F5344CB8AC3E}">
        <p14:creationId xmlns:p14="http://schemas.microsoft.com/office/powerpoint/2010/main" val="377240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400" dirty="0">
                <a:latin typeface="Arial" panose="020B0604020202020204" pitchFamily="34" charset="0"/>
                <a:cs typeface="Arial" panose="020B0604020202020204" pitchFamily="34" charset="0"/>
              </a:rPr>
              <a:t>Identification of novel liver transplant biopsies phenotypes associated with distinct biological profiles and allograft survival</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Demir Z. et al., ESOT Congress 2023; BOS12_2</a:t>
            </a:r>
          </a:p>
        </p:txBody>
      </p:sp>
      <p:sp>
        <p:nvSpPr>
          <p:cNvPr id="5" name="TextBox 4">
            <a:extLst>
              <a:ext uri="{FF2B5EF4-FFF2-40B4-BE49-F238E27FC236}">
                <a16:creationId xmlns:a16="http://schemas.microsoft.com/office/drawing/2014/main" id="{BC412DA1-1737-4847-AF05-39C6C02D7733}"/>
              </a:ext>
            </a:extLst>
          </p:cNvPr>
          <p:cNvSpPr txBox="1"/>
          <p:nvPr/>
        </p:nvSpPr>
        <p:spPr>
          <a:xfrm>
            <a:off x="717436" y="1109150"/>
            <a:ext cx="5221241" cy="2123658"/>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The heterogeneity of histological lesions in LT biopsies has not been precisely characterized nor classified so far; especially those associated with circulating anti-HLA DSA</a:t>
            </a:r>
          </a:p>
          <a:p>
            <a:pPr marL="285750" indent="-2857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algn="just"/>
            <a:r>
              <a:rPr lang="en-GB" sz="1400" b="1" dirty="0">
                <a:solidFill>
                  <a:srgbClr val="A5A5A5"/>
                </a:solidFill>
                <a:latin typeface="Arial" panose="020B0604020202020204" pitchFamily="34" charset="0"/>
                <a:cs typeface="Arial" panose="020B0604020202020204" pitchFamily="34" charset="0"/>
              </a:rPr>
              <a:t>Aim: </a:t>
            </a:r>
            <a:r>
              <a:rPr lang="en-GB" sz="1400" dirty="0">
                <a:solidFill>
                  <a:srgbClr val="A5A5A5"/>
                </a:solidFill>
                <a:latin typeface="Arial" panose="020B0604020202020204" pitchFamily="34" charset="0"/>
                <a:cs typeface="Arial" panose="020B0604020202020204" pitchFamily="34" charset="0"/>
              </a:rPr>
              <a:t>To test the hypothesis that a probabilistic unsupervised approach applied in a large comprehensive and well annotated prospective LT cohort could bring new insights of liver allograft phenotypes</a:t>
            </a:r>
          </a:p>
        </p:txBody>
      </p:sp>
      <p:sp>
        <p:nvSpPr>
          <p:cNvPr id="6" name="TextBox 5">
            <a:extLst>
              <a:ext uri="{FF2B5EF4-FFF2-40B4-BE49-F238E27FC236}">
                <a16:creationId xmlns:a16="http://schemas.microsoft.com/office/drawing/2014/main" id="{49C6D9C7-90A1-4E91-B0C9-92D287E20B07}"/>
              </a:ext>
            </a:extLst>
          </p:cNvPr>
          <p:cNvSpPr txBox="1"/>
          <p:nvPr/>
        </p:nvSpPr>
        <p:spPr>
          <a:xfrm>
            <a:off x="717436" y="3448252"/>
            <a:ext cx="1514302"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sp>
        <p:nvSpPr>
          <p:cNvPr id="28" name="TextBox 27">
            <a:extLst>
              <a:ext uri="{FF2B5EF4-FFF2-40B4-BE49-F238E27FC236}">
                <a16:creationId xmlns:a16="http://schemas.microsoft.com/office/drawing/2014/main" id="{C73903BD-4BE9-40BE-95D1-324C186B2A44}"/>
              </a:ext>
            </a:extLst>
          </p:cNvPr>
          <p:cNvSpPr txBox="1"/>
          <p:nvPr/>
        </p:nvSpPr>
        <p:spPr>
          <a:xfrm>
            <a:off x="6253325" y="1109150"/>
            <a:ext cx="5310915" cy="4832092"/>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A total of 490 LT biopsies provided by 325 patients are evaluated</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median time from LT to biopsy is 426.5 days (IQR: 137-871)</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Liver allograft survival rates after biopsy are 89.1% and 80.2% at 5 and, 10 years, respectively</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unsupervised archetypical analysis identified 7 archetypes (Figure)</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Characteristics of the archetypes are similar and conserved across paediatric and adult cohorts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Allograft survival rates ranging from 92.8% to 50% between archetypes 3 years after biopsy (log rank p-value&lt;0.001)</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Biliary strictures free rates: 100% to 66.7% at 3 years after biopsy (log rank p-value=0.002)</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allograft outcomes are mainly determined by the severity of histological bile duct lesions and/or presence of circulating anti-HLA DSA</a:t>
            </a:r>
          </a:p>
        </p:txBody>
      </p:sp>
      <p:pic>
        <p:nvPicPr>
          <p:cNvPr id="16" name="Picture 15" descr="A red house with white trim&#10;&#10;Description automatically generated">
            <a:hlinkClick r:id="rId4" action="ppaction://hlinksldjump"/>
            <a:extLst>
              <a:ext uri="{FF2B5EF4-FFF2-40B4-BE49-F238E27FC236}">
                <a16:creationId xmlns:a16="http://schemas.microsoft.com/office/drawing/2014/main" id="{1CCB3380-33B1-4768-8E30-26A3764020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20956"/>
            <a:ext cx="432000" cy="432000"/>
          </a:xfrm>
          <a:prstGeom prst="rect">
            <a:avLst/>
          </a:prstGeom>
        </p:spPr>
      </p:pic>
      <p:grpSp>
        <p:nvGrpSpPr>
          <p:cNvPr id="2" name="Group 1">
            <a:extLst>
              <a:ext uri="{FF2B5EF4-FFF2-40B4-BE49-F238E27FC236}">
                <a16:creationId xmlns:a16="http://schemas.microsoft.com/office/drawing/2014/main" id="{16F736C7-7DEC-416E-908F-E8FCFF981BC5}"/>
              </a:ext>
            </a:extLst>
          </p:cNvPr>
          <p:cNvGrpSpPr/>
          <p:nvPr/>
        </p:nvGrpSpPr>
        <p:grpSpPr>
          <a:xfrm>
            <a:off x="799411" y="3889001"/>
            <a:ext cx="5133331" cy="2513622"/>
            <a:chOff x="799411" y="3829626"/>
            <a:chExt cx="5133331" cy="2513622"/>
          </a:xfrm>
        </p:grpSpPr>
        <p:grpSp>
          <p:nvGrpSpPr>
            <p:cNvPr id="27" name="Group 26">
              <a:extLst>
                <a:ext uri="{FF2B5EF4-FFF2-40B4-BE49-F238E27FC236}">
                  <a16:creationId xmlns:a16="http://schemas.microsoft.com/office/drawing/2014/main" id="{032BF877-C2D1-4D88-9ADF-6FAE4738EA3F}"/>
                </a:ext>
              </a:extLst>
            </p:cNvPr>
            <p:cNvGrpSpPr/>
            <p:nvPr/>
          </p:nvGrpSpPr>
          <p:grpSpPr>
            <a:xfrm>
              <a:off x="799411" y="3829626"/>
              <a:ext cx="5133331" cy="2021988"/>
              <a:chOff x="6553571" y="1883346"/>
              <a:chExt cx="4927779" cy="2426534"/>
            </a:xfrm>
          </p:grpSpPr>
          <p:grpSp>
            <p:nvGrpSpPr>
              <p:cNvPr id="9" name="Group 8">
                <a:extLst>
                  <a:ext uri="{FF2B5EF4-FFF2-40B4-BE49-F238E27FC236}">
                    <a16:creationId xmlns:a16="http://schemas.microsoft.com/office/drawing/2014/main" id="{1B2A17E8-654D-40F5-8E93-0BEA0A252B89}"/>
                  </a:ext>
                </a:extLst>
              </p:cNvPr>
              <p:cNvGrpSpPr/>
              <p:nvPr/>
            </p:nvGrpSpPr>
            <p:grpSpPr>
              <a:xfrm>
                <a:off x="6553571" y="1883346"/>
                <a:ext cx="4927779" cy="2181477"/>
                <a:chOff x="6554081" y="1938821"/>
                <a:chExt cx="4927779" cy="2181477"/>
              </a:xfrm>
            </p:grpSpPr>
            <p:sp>
              <p:nvSpPr>
                <p:cNvPr id="10" name="Rectangle: Rounded Corners 9">
                  <a:extLst>
                    <a:ext uri="{FF2B5EF4-FFF2-40B4-BE49-F238E27FC236}">
                      <a16:creationId xmlns:a16="http://schemas.microsoft.com/office/drawing/2014/main" id="{86A1D1A1-DA69-4A69-83F7-11AA057E3A5D}"/>
                    </a:ext>
                  </a:extLst>
                </p:cNvPr>
                <p:cNvSpPr/>
                <p:nvPr/>
              </p:nvSpPr>
              <p:spPr>
                <a:xfrm>
                  <a:off x="6554367" y="1938821"/>
                  <a:ext cx="4927493" cy="5531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LT biopsies + investigation of anti-HLA DSA from </a:t>
                  </a:r>
                  <a:r>
                    <a:rPr lang="en-GB"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pediatric</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and adult recipients transplanted in 3 French </a:t>
                  </a:r>
                  <a:r>
                    <a:rPr lang="en-GB"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centers</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(2010-2020)</a:t>
                  </a:r>
                  <a:endParaRPr lang="en-GB" sz="1200" dirty="0">
                    <a:solidFill>
                      <a:schemeClr val="bg1"/>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2938592D-1466-4858-9128-334886BA1604}"/>
                    </a:ext>
                  </a:extLst>
                </p:cNvPr>
                <p:cNvCxnSpPr>
                  <a:cxnSpLocks/>
                </p:cNvCxnSpPr>
                <p:nvPr/>
              </p:nvCxnSpPr>
              <p:spPr>
                <a:xfrm>
                  <a:off x="9013437" y="2570920"/>
                  <a:ext cx="0" cy="172811"/>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0122F725-4E41-446A-B673-CDCF56F3D1E1}"/>
                    </a:ext>
                  </a:extLst>
                </p:cNvPr>
                <p:cNvSpPr/>
                <p:nvPr/>
              </p:nvSpPr>
              <p:spPr>
                <a:xfrm>
                  <a:off x="6554977" y="2757062"/>
                  <a:ext cx="4916381" cy="553176"/>
                </a:xfrm>
                <a:prstGeom prst="roundRect">
                  <a:avLst/>
                </a:prstGeom>
                <a:solidFill>
                  <a:schemeClr val="bg1"/>
                </a:solidFill>
                <a:ln>
                  <a:solidFill>
                    <a:srgbClr val="BC544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rgbClr val="A5A5A5"/>
                      </a:solidFill>
                      <a:latin typeface="Arial" panose="020B0604020202020204" pitchFamily="34" charset="0"/>
                      <a:cs typeface="Arial" panose="020B0604020202020204" pitchFamily="34" charset="0"/>
                    </a:rPr>
                    <a:t>Unsupervised archetypical analysis integrating 27 clinical, histological &amp; immunological parameters assessed per biopsy</a:t>
                  </a:r>
                </a:p>
              </p:txBody>
            </p:sp>
            <p:cxnSp>
              <p:nvCxnSpPr>
                <p:cNvPr id="14" name="Straight Arrow Connector 13">
                  <a:extLst>
                    <a:ext uri="{FF2B5EF4-FFF2-40B4-BE49-F238E27FC236}">
                      <a16:creationId xmlns:a16="http://schemas.microsoft.com/office/drawing/2014/main" id="{298DDE1C-6321-4A1C-932F-81026AEADDC3}"/>
                    </a:ext>
                  </a:extLst>
                </p:cNvPr>
                <p:cNvCxnSpPr>
                  <a:cxnSpLocks/>
                </p:cNvCxnSpPr>
                <p:nvPr/>
              </p:nvCxnSpPr>
              <p:spPr>
                <a:xfrm>
                  <a:off x="9012563" y="3367356"/>
                  <a:ext cx="0" cy="172811"/>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8AEC5A8E-C855-44F5-95E6-64310AF529A1}"/>
                    </a:ext>
                  </a:extLst>
                </p:cNvPr>
                <p:cNvSpPr/>
                <p:nvPr/>
              </p:nvSpPr>
              <p:spPr>
                <a:xfrm>
                  <a:off x="6554081" y="3567124"/>
                  <a:ext cx="4916389" cy="553174"/>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Association between the archetypes identified and liver function tests and allograft survival investigated</a:t>
                  </a:r>
                </a:p>
              </p:txBody>
            </p:sp>
          </p:grpSp>
          <p:cxnSp>
            <p:nvCxnSpPr>
              <p:cNvPr id="25" name="Straight Arrow Connector 24">
                <a:extLst>
                  <a:ext uri="{FF2B5EF4-FFF2-40B4-BE49-F238E27FC236}">
                    <a16:creationId xmlns:a16="http://schemas.microsoft.com/office/drawing/2014/main" id="{1B22B64E-A6EF-4A70-96E9-D9BDBC945BA3}"/>
                  </a:ext>
                </a:extLst>
              </p:cNvPr>
              <p:cNvCxnSpPr>
                <a:cxnSpLocks/>
              </p:cNvCxnSpPr>
              <p:nvPr/>
            </p:nvCxnSpPr>
            <p:spPr>
              <a:xfrm>
                <a:off x="9013437" y="4137069"/>
                <a:ext cx="0" cy="172811"/>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86AFF0A9-3CCD-4F10-BB12-7C317E041731}"/>
                </a:ext>
              </a:extLst>
            </p:cNvPr>
            <p:cNvSpPr txBox="1"/>
            <p:nvPr/>
          </p:nvSpPr>
          <p:spPr>
            <a:xfrm>
              <a:off x="1211165" y="5881583"/>
              <a:ext cx="4297957" cy="461665"/>
            </a:xfrm>
            <a:prstGeom prst="rect">
              <a:avLst/>
            </a:prstGeom>
            <a:noFill/>
            <a:ln>
              <a:solidFill>
                <a:srgbClr val="BC5441"/>
              </a:solidFill>
            </a:ln>
          </p:spPr>
          <p:txBody>
            <a:bodyPr wrap="square">
              <a:spAutoFit/>
            </a:bodyPr>
            <a:lstStyle/>
            <a:p>
              <a:pPr algn="ctr"/>
              <a:r>
                <a:rPr lang="en-GB" sz="1200" b="1" dirty="0">
                  <a:solidFill>
                    <a:srgbClr val="A5A5A5"/>
                  </a:solidFill>
                  <a:latin typeface="Arial" panose="020B0604020202020204" pitchFamily="34" charset="0"/>
                  <a:cs typeface="Arial" panose="020B0604020202020204" pitchFamily="34" charset="0"/>
                </a:rPr>
                <a:t>Primary outcome: </a:t>
              </a:r>
              <a:r>
                <a:rPr lang="en-GB" sz="1200" dirty="0">
                  <a:solidFill>
                    <a:srgbClr val="A5A5A5"/>
                  </a:solidFill>
                  <a:latin typeface="Arial" panose="020B0604020202020204" pitchFamily="34" charset="0"/>
                  <a:cs typeface="Arial" panose="020B0604020202020204" pitchFamily="34" charset="0"/>
                </a:rPr>
                <a:t>Liver allograft failure </a:t>
              </a:r>
            </a:p>
            <a:p>
              <a:pPr algn="ctr"/>
              <a:r>
                <a:rPr lang="en-GB" sz="1200" b="1" dirty="0">
                  <a:solidFill>
                    <a:srgbClr val="A5A5A5"/>
                  </a:solidFill>
                  <a:latin typeface="Arial" panose="020B0604020202020204" pitchFamily="34" charset="0"/>
                  <a:cs typeface="Arial" panose="020B0604020202020204" pitchFamily="34" charset="0"/>
                </a:rPr>
                <a:t>Secondary outcome: </a:t>
              </a:r>
              <a:r>
                <a:rPr lang="en-GB" sz="1200" dirty="0">
                  <a:solidFill>
                    <a:srgbClr val="A5A5A5"/>
                  </a:solidFill>
                  <a:latin typeface="Arial" panose="020B0604020202020204" pitchFamily="34" charset="0"/>
                  <a:cs typeface="Arial" panose="020B0604020202020204" pitchFamily="34" charset="0"/>
                </a:rPr>
                <a:t>Occurrence of biliary strictures</a:t>
              </a:r>
            </a:p>
          </p:txBody>
        </p:sp>
      </p:grpSp>
    </p:spTree>
    <p:custDataLst>
      <p:tags r:id="rId1"/>
    </p:custDataLst>
    <p:extLst>
      <p:ext uri="{BB962C8B-B14F-4D97-AF65-F5344CB8AC3E}">
        <p14:creationId xmlns:p14="http://schemas.microsoft.com/office/powerpoint/2010/main" val="265698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400" dirty="0">
                <a:latin typeface="Arial" panose="020B0604020202020204" pitchFamily="34" charset="0"/>
                <a:cs typeface="Arial" panose="020B0604020202020204" pitchFamily="34" charset="0"/>
              </a:rPr>
              <a:t>Identification of novel liver transplant biopsies phenotypes associated with distinct biological profiles and allograft survival</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Demir Z. et al., ESOT Congress 2023; BOS12_2</a:t>
            </a:r>
          </a:p>
        </p:txBody>
      </p:sp>
      <p:sp>
        <p:nvSpPr>
          <p:cNvPr id="5" name="TextBox 4">
            <a:extLst>
              <a:ext uri="{FF2B5EF4-FFF2-40B4-BE49-F238E27FC236}">
                <a16:creationId xmlns:a16="http://schemas.microsoft.com/office/drawing/2014/main" id="{BC412DA1-1737-4847-AF05-39C6C02D7733}"/>
              </a:ext>
            </a:extLst>
          </p:cNvPr>
          <p:cNvSpPr txBox="1"/>
          <p:nvPr/>
        </p:nvSpPr>
        <p:spPr>
          <a:xfrm>
            <a:off x="729011" y="1120725"/>
            <a:ext cx="10798814"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 (cont.)</a:t>
            </a:r>
          </a:p>
        </p:txBody>
      </p:sp>
      <p:sp>
        <p:nvSpPr>
          <p:cNvPr id="6" name="TextBox 5">
            <a:extLst>
              <a:ext uri="{FF2B5EF4-FFF2-40B4-BE49-F238E27FC236}">
                <a16:creationId xmlns:a16="http://schemas.microsoft.com/office/drawing/2014/main" id="{49C6D9C7-90A1-4E91-B0C9-92D287E20B07}"/>
              </a:ext>
            </a:extLst>
          </p:cNvPr>
          <p:cNvSpPr txBox="1"/>
          <p:nvPr/>
        </p:nvSpPr>
        <p:spPr>
          <a:xfrm>
            <a:off x="2517897" y="4880282"/>
            <a:ext cx="1514302"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pic>
        <p:nvPicPr>
          <p:cNvPr id="16" name="Image 1">
            <a:extLst>
              <a:ext uri="{FF2B5EF4-FFF2-40B4-BE49-F238E27FC236}">
                <a16:creationId xmlns:a16="http://schemas.microsoft.com/office/drawing/2014/main" id="{A485E5DF-1549-48DC-ACFD-CE61C16E88E4}"/>
              </a:ext>
            </a:extLst>
          </p:cNvPr>
          <p:cNvPicPr/>
          <p:nvPr/>
        </p:nvPicPr>
        <p:blipFill rotWithShape="1">
          <a:blip r:embed="rId4"/>
          <a:srcRect t="57151" r="35315"/>
          <a:stretch/>
        </p:blipFill>
        <p:spPr>
          <a:xfrm>
            <a:off x="6632894" y="1010070"/>
            <a:ext cx="5230817" cy="4109119"/>
          </a:xfrm>
          <a:prstGeom prst="rect">
            <a:avLst/>
          </a:prstGeom>
        </p:spPr>
      </p:pic>
      <p:pic>
        <p:nvPicPr>
          <p:cNvPr id="17" name="Image 1">
            <a:extLst>
              <a:ext uri="{FF2B5EF4-FFF2-40B4-BE49-F238E27FC236}">
                <a16:creationId xmlns:a16="http://schemas.microsoft.com/office/drawing/2014/main" id="{1B541E04-E8F9-47CE-A0BE-64F3C233211B}"/>
              </a:ext>
            </a:extLst>
          </p:cNvPr>
          <p:cNvPicPr/>
          <p:nvPr/>
        </p:nvPicPr>
        <p:blipFill rotWithShape="1">
          <a:blip r:embed="rId4"/>
          <a:srcRect r="4631" b="42926"/>
          <a:stretch/>
        </p:blipFill>
        <p:spPr>
          <a:xfrm>
            <a:off x="193526" y="1474971"/>
            <a:ext cx="6149643" cy="4920946"/>
          </a:xfrm>
          <a:prstGeom prst="rect">
            <a:avLst/>
          </a:prstGeom>
        </p:spPr>
      </p:pic>
      <p:sp>
        <p:nvSpPr>
          <p:cNvPr id="20" name="TextBox 19">
            <a:extLst>
              <a:ext uri="{FF2B5EF4-FFF2-40B4-BE49-F238E27FC236}">
                <a16:creationId xmlns:a16="http://schemas.microsoft.com/office/drawing/2014/main" id="{742525C3-00B9-4F7E-A20D-2D15544F4A52}"/>
              </a:ext>
            </a:extLst>
          </p:cNvPr>
          <p:cNvSpPr txBox="1"/>
          <p:nvPr/>
        </p:nvSpPr>
        <p:spPr>
          <a:xfrm>
            <a:off x="6632894" y="5134033"/>
            <a:ext cx="4931345" cy="1261884"/>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Conclusions</a:t>
            </a:r>
            <a:endParaRPr lang="en-GB" sz="2800" b="1" dirty="0">
              <a:solidFill>
                <a:srgbClr val="636569"/>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Clinically meaningful phenotypes with distinct biological profiles and outcomes are identified, allowing to quantify and refine the currently unclassified liver-graft histological lesions</a:t>
            </a:r>
          </a:p>
        </p:txBody>
      </p:sp>
      <p:pic>
        <p:nvPicPr>
          <p:cNvPr id="9" name="Picture 8" descr="A red house with white trim&#10;&#10;Description automatically generated">
            <a:hlinkClick r:id="rId5" action="ppaction://hlinksldjump"/>
            <a:extLst>
              <a:ext uri="{FF2B5EF4-FFF2-40B4-BE49-F238E27FC236}">
                <a16:creationId xmlns:a16="http://schemas.microsoft.com/office/drawing/2014/main" id="{1FB5A5FF-7453-4A48-95C5-70162C8D7F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321475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Machine perfusion techniques for liver transplantation - a meta-analysis of the first seven randomized controlled trials</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Eden J. et al., ESOT Congress 2023; BOS12_3</a:t>
            </a:r>
          </a:p>
        </p:txBody>
      </p:sp>
      <p:sp>
        <p:nvSpPr>
          <p:cNvPr id="5" name="TextBox 4">
            <a:extLst>
              <a:ext uri="{FF2B5EF4-FFF2-40B4-BE49-F238E27FC236}">
                <a16:creationId xmlns:a16="http://schemas.microsoft.com/office/drawing/2014/main" id="{1B01B171-1D45-42F9-8785-7BF916CEB9E3}"/>
              </a:ext>
            </a:extLst>
          </p:cNvPr>
          <p:cNvSpPr txBox="1"/>
          <p:nvPr/>
        </p:nvSpPr>
        <p:spPr>
          <a:xfrm>
            <a:off x="717436" y="1109150"/>
            <a:ext cx="5221241" cy="1231106"/>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assess the role of machine perfusion on outcomes after liver transplantation compared to SCS</a:t>
            </a:r>
            <a:endParaRPr lang="en-GB" sz="1600" dirty="0">
              <a:solidFill>
                <a:srgbClr val="A5A5A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ED8AE63-4F9A-452B-98C0-E2CCE9256738}"/>
              </a:ext>
            </a:extLst>
          </p:cNvPr>
          <p:cNvSpPr txBox="1"/>
          <p:nvPr/>
        </p:nvSpPr>
        <p:spPr>
          <a:xfrm>
            <a:off x="717436" y="2580455"/>
            <a:ext cx="1514302"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grpSp>
        <p:nvGrpSpPr>
          <p:cNvPr id="21" name="Group 20">
            <a:extLst>
              <a:ext uri="{FF2B5EF4-FFF2-40B4-BE49-F238E27FC236}">
                <a16:creationId xmlns:a16="http://schemas.microsoft.com/office/drawing/2014/main" id="{79A83739-172B-41FA-B9D6-28ECB7E718CE}"/>
              </a:ext>
            </a:extLst>
          </p:cNvPr>
          <p:cNvGrpSpPr/>
          <p:nvPr/>
        </p:nvGrpSpPr>
        <p:grpSpPr>
          <a:xfrm>
            <a:off x="887579" y="3040547"/>
            <a:ext cx="4206627" cy="3156589"/>
            <a:chOff x="6805426" y="1510726"/>
            <a:chExt cx="4206627" cy="3197521"/>
          </a:xfrm>
        </p:grpSpPr>
        <p:grpSp>
          <p:nvGrpSpPr>
            <p:cNvPr id="10" name="Group 9">
              <a:extLst>
                <a:ext uri="{FF2B5EF4-FFF2-40B4-BE49-F238E27FC236}">
                  <a16:creationId xmlns:a16="http://schemas.microsoft.com/office/drawing/2014/main" id="{8DA4317F-C261-4EA6-B916-477F92CF70D1}"/>
                </a:ext>
              </a:extLst>
            </p:cNvPr>
            <p:cNvGrpSpPr/>
            <p:nvPr/>
          </p:nvGrpSpPr>
          <p:grpSpPr>
            <a:xfrm>
              <a:off x="6817433" y="1510726"/>
              <a:ext cx="4194620" cy="2033154"/>
              <a:chOff x="7011220" y="1854242"/>
              <a:chExt cx="4026657" cy="2439935"/>
            </a:xfrm>
          </p:grpSpPr>
          <p:sp>
            <p:nvSpPr>
              <p:cNvPr id="13" name="Rectangle: Rounded Corners 12">
                <a:extLst>
                  <a:ext uri="{FF2B5EF4-FFF2-40B4-BE49-F238E27FC236}">
                    <a16:creationId xmlns:a16="http://schemas.microsoft.com/office/drawing/2014/main" id="{AF7F1981-4C4F-482B-8B4F-C77EA337F493}"/>
                  </a:ext>
                </a:extLst>
              </p:cNvPr>
              <p:cNvSpPr/>
              <p:nvPr/>
            </p:nvSpPr>
            <p:spPr>
              <a:xfrm>
                <a:off x="7011220" y="1854242"/>
                <a:ext cx="4026657" cy="12033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MEDLINE and EMBASE database search performed to identify RCTs reporting the outcomes after transplantation of machine perfused livers compared to SCS</a:t>
                </a:r>
                <a:endParaRPr lang="en-GB" sz="1400" dirty="0">
                  <a:solidFill>
                    <a:schemeClr val="bg1"/>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DDEA7073-F28B-42C0-A5FA-F42D4DD91B55}"/>
                  </a:ext>
                </a:extLst>
              </p:cNvPr>
              <p:cNvCxnSpPr>
                <a:cxnSpLocks/>
              </p:cNvCxnSpPr>
              <p:nvPr/>
            </p:nvCxnSpPr>
            <p:spPr>
              <a:xfrm>
                <a:off x="9013437" y="3124325"/>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71F792A-8499-40CA-A6E8-D0AAB6934456}"/>
                  </a:ext>
                </a:extLst>
              </p:cNvPr>
              <p:cNvCxnSpPr>
                <a:cxnSpLocks/>
              </p:cNvCxnSpPr>
              <p:nvPr/>
            </p:nvCxnSpPr>
            <p:spPr>
              <a:xfrm>
                <a:off x="9009342" y="4006177"/>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AF4A71C-2779-4B63-A8EA-75CBF7F3244F}"/>
                </a:ext>
              </a:extLst>
            </p:cNvPr>
            <p:cNvSpPr txBox="1"/>
            <p:nvPr/>
          </p:nvSpPr>
          <p:spPr>
            <a:xfrm>
              <a:off x="6805426" y="3638951"/>
              <a:ext cx="4194620" cy="1069296"/>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GB" sz="1400" dirty="0">
                  <a:solidFill>
                    <a:schemeClr val="bg1"/>
                  </a:solidFill>
                  <a:latin typeface="Arial" panose="020B0604020202020204" pitchFamily="34" charset="0"/>
                  <a:cs typeface="Arial" panose="020B0604020202020204" pitchFamily="34" charset="0"/>
                </a:rPr>
                <a:t>RR calculated for clinically relevant outcomes including EAD, complications, graft loss and </a:t>
              </a:r>
              <a:r>
                <a:rPr lang="en-GB" sz="1400" dirty="0" err="1">
                  <a:solidFill>
                    <a:schemeClr val="bg1"/>
                  </a:solidFill>
                  <a:latin typeface="Arial" panose="020B0604020202020204" pitchFamily="34" charset="0"/>
                  <a:cs typeface="Arial" panose="020B0604020202020204" pitchFamily="34" charset="0"/>
                </a:rPr>
                <a:t>retransplantation</a:t>
              </a:r>
              <a:r>
                <a:rPr lang="en-GB" sz="1400" dirty="0">
                  <a:solidFill>
                    <a:schemeClr val="bg1"/>
                  </a:solidFill>
                  <a:latin typeface="Arial" panose="020B0604020202020204" pitchFamily="34" charset="0"/>
                  <a:cs typeface="Arial" panose="020B0604020202020204" pitchFamily="34" charset="0"/>
                </a:rPr>
                <a:t> within the first year after liver transplantation</a:t>
              </a:r>
            </a:p>
          </p:txBody>
        </p:sp>
        <p:sp>
          <p:nvSpPr>
            <p:cNvPr id="24" name="TextBox 23">
              <a:extLst>
                <a:ext uri="{FF2B5EF4-FFF2-40B4-BE49-F238E27FC236}">
                  <a16:creationId xmlns:a16="http://schemas.microsoft.com/office/drawing/2014/main" id="{FB7AF724-B905-4AAB-9AB1-4ED82AB856A0}"/>
                </a:ext>
              </a:extLst>
            </p:cNvPr>
            <p:cNvSpPr txBox="1"/>
            <p:nvPr/>
          </p:nvSpPr>
          <p:spPr>
            <a:xfrm>
              <a:off x="6805426" y="2864685"/>
              <a:ext cx="4194620" cy="344935"/>
            </a:xfrm>
            <a:prstGeom prst="roundRect">
              <a:avLst/>
            </a:prstGeom>
            <a:solidFill>
              <a:schemeClr val="bg1"/>
            </a:solidFill>
            <a:ln>
              <a:solidFill>
                <a:srgbClr val="BC544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Data pooled using random effect models</a:t>
              </a:r>
            </a:p>
          </p:txBody>
        </p:sp>
      </p:grpSp>
      <p:sp>
        <p:nvSpPr>
          <p:cNvPr id="22" name="TextBox 21">
            <a:extLst>
              <a:ext uri="{FF2B5EF4-FFF2-40B4-BE49-F238E27FC236}">
                <a16:creationId xmlns:a16="http://schemas.microsoft.com/office/drawing/2014/main" id="{4A07583E-BB8F-4A9A-930E-4C7DDF7F6921}"/>
              </a:ext>
            </a:extLst>
          </p:cNvPr>
          <p:cNvSpPr txBox="1"/>
          <p:nvPr/>
        </p:nvSpPr>
        <p:spPr>
          <a:xfrm>
            <a:off x="6253325" y="1109150"/>
            <a:ext cx="5221239" cy="615553"/>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Total number of n=1017 patients</a:t>
            </a:r>
          </a:p>
        </p:txBody>
      </p:sp>
      <p:pic>
        <p:nvPicPr>
          <p:cNvPr id="15" name="Immagine 1">
            <a:extLst>
              <a:ext uri="{FF2B5EF4-FFF2-40B4-BE49-F238E27FC236}">
                <a16:creationId xmlns:a16="http://schemas.microsoft.com/office/drawing/2014/main" id="{259FAB05-CC10-436E-ADCD-80D965C9D2A1}"/>
              </a:ext>
            </a:extLst>
          </p:cNvPr>
          <p:cNvPicPr/>
          <p:nvPr/>
        </p:nvPicPr>
        <p:blipFill>
          <a:blip r:embed="rId4"/>
          <a:stretch>
            <a:fillRect/>
          </a:stretch>
        </p:blipFill>
        <p:spPr>
          <a:xfrm>
            <a:off x="6096000" y="1724703"/>
            <a:ext cx="6002177" cy="3299516"/>
          </a:xfrm>
          <a:prstGeom prst="rect">
            <a:avLst/>
          </a:prstGeom>
        </p:spPr>
      </p:pic>
      <p:sp>
        <p:nvSpPr>
          <p:cNvPr id="17" name="TextBox 16">
            <a:extLst>
              <a:ext uri="{FF2B5EF4-FFF2-40B4-BE49-F238E27FC236}">
                <a16:creationId xmlns:a16="http://schemas.microsoft.com/office/drawing/2014/main" id="{93E85115-CED8-4DB1-89BF-7FAD199155D9}"/>
              </a:ext>
            </a:extLst>
          </p:cNvPr>
          <p:cNvSpPr txBox="1"/>
          <p:nvPr/>
        </p:nvSpPr>
        <p:spPr>
          <a:xfrm>
            <a:off x="6253325" y="5055674"/>
            <a:ext cx="5221239" cy="1169551"/>
          </a:xfrm>
          <a:prstGeom prst="rect">
            <a:avLst/>
          </a:prstGeom>
          <a:noFill/>
        </p:spPr>
        <p:txBody>
          <a:bodyPr wrap="square">
            <a:spAutoFit/>
          </a:bodyPr>
          <a:lstStyle/>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Both NMP and HOPE are associated with significantly lower EAD rates (NMP: RR: 0.50, CI95%: 0.30-0.86, p=0.01, I2: 39%; HOPE: RR: 0.48, CI95%: 0.35-0.65, p&lt;0.00001, I2: 5%) compared to SCS, but only the HOPE-approach shows impact on other clinically relevant outcomes</a:t>
            </a:r>
          </a:p>
        </p:txBody>
      </p:sp>
      <p:pic>
        <p:nvPicPr>
          <p:cNvPr id="18" name="Picture 17" descr="A red house with white trim&#10;&#10;Description automatically generated">
            <a:hlinkClick r:id="rId5" action="ppaction://hlinksldjump"/>
            <a:extLst>
              <a:ext uri="{FF2B5EF4-FFF2-40B4-BE49-F238E27FC236}">
                <a16:creationId xmlns:a16="http://schemas.microsoft.com/office/drawing/2014/main" id="{ACFFA759-916F-4218-9318-521E2899F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393478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F9AB0-73E1-438F-9BCA-B9B31EB37783}"/>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Machine perfusion techniques for liver transplantation - a meta-analysis of the first seven randomized controlled trials</a:t>
            </a:r>
          </a:p>
        </p:txBody>
      </p:sp>
      <p:sp>
        <p:nvSpPr>
          <p:cNvPr id="4" name="Text Placeholder 3">
            <a:extLst>
              <a:ext uri="{FF2B5EF4-FFF2-40B4-BE49-F238E27FC236}">
                <a16:creationId xmlns:a16="http://schemas.microsoft.com/office/drawing/2014/main" id="{4FCECDA6-8C7C-4CD2-9B20-2F77DF7B63B2}"/>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Eden J. et al., ESOT Congress 2023; BOS12_3</a:t>
            </a:r>
          </a:p>
        </p:txBody>
      </p:sp>
      <p:sp>
        <p:nvSpPr>
          <p:cNvPr id="17" name="TextBox 16">
            <a:extLst>
              <a:ext uri="{FF2B5EF4-FFF2-40B4-BE49-F238E27FC236}">
                <a16:creationId xmlns:a16="http://schemas.microsoft.com/office/drawing/2014/main" id="{80E252D2-8D7E-449E-8E1B-186AEC4F1EC8}"/>
              </a:ext>
            </a:extLst>
          </p:cNvPr>
          <p:cNvSpPr txBox="1"/>
          <p:nvPr/>
        </p:nvSpPr>
        <p:spPr>
          <a:xfrm>
            <a:off x="6253325" y="1109150"/>
            <a:ext cx="5181919" cy="289310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This study provides the highest (level 1) evidence on the role of machine perfusion in liver transplantation</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HOPE-technique was found to best protect liver recipients from clinically relevant posttransplant complications and should therefore be routinely considered in clinical practice</a:t>
            </a:r>
            <a:endParaRPr lang="en-CH" dirty="0">
              <a:solidFill>
                <a:srgbClr val="A5A5A5"/>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72025AA-D4F9-4066-8AB3-7FB10A940332}"/>
              </a:ext>
            </a:extLst>
          </p:cNvPr>
          <p:cNvSpPr txBox="1"/>
          <p:nvPr/>
        </p:nvSpPr>
        <p:spPr>
          <a:xfrm>
            <a:off x="717436" y="1109150"/>
            <a:ext cx="5181919" cy="4278094"/>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 (cont.)</a:t>
            </a:r>
          </a:p>
          <a:p>
            <a:pPr marL="285750" indent="-285750" algn="just">
              <a:buFont typeface="Arial" panose="020B0604020202020204" pitchFamily="34" charset="0"/>
              <a:buChar char="•"/>
            </a:pPr>
            <a:r>
              <a:rPr lang="en-GB" sz="1800" dirty="0">
                <a:solidFill>
                  <a:srgbClr val="A5A5A5"/>
                </a:solidFill>
                <a:latin typeface="Arial" panose="020B0604020202020204" pitchFamily="34" charset="0"/>
                <a:cs typeface="Arial" panose="020B0604020202020204" pitchFamily="34" charset="0"/>
              </a:rPr>
              <a:t>With HOPE:</a:t>
            </a:r>
          </a:p>
          <a:p>
            <a:pPr marL="742950" lvl="1" indent="-28575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Shorter duration of hospital stay (mean difference: -4.26, CI</a:t>
            </a:r>
            <a:r>
              <a:rPr lang="en-GB" baseline="-25000" dirty="0">
                <a:solidFill>
                  <a:srgbClr val="A5A5A5"/>
                </a:solidFill>
                <a:latin typeface="Arial" panose="020B0604020202020204" pitchFamily="34" charset="0"/>
                <a:cs typeface="Arial" panose="020B0604020202020204" pitchFamily="34" charset="0"/>
              </a:rPr>
              <a:t>95%</a:t>
            </a:r>
            <a:r>
              <a:rPr lang="en-GB" dirty="0">
                <a:solidFill>
                  <a:srgbClr val="A5A5A5"/>
                </a:solidFill>
                <a:latin typeface="Arial" panose="020B0604020202020204" pitchFamily="34" charset="0"/>
                <a:cs typeface="Arial" panose="020B0604020202020204" pitchFamily="34" charset="0"/>
              </a:rPr>
              <a:t>: -7.98-0.55, p=0.02, I</a:t>
            </a:r>
            <a:r>
              <a:rPr lang="en-GB" baseline="30000" dirty="0">
                <a:solidFill>
                  <a:srgbClr val="A5A5A5"/>
                </a:solidFill>
                <a:latin typeface="Arial" panose="020B0604020202020204" pitchFamily="34" charset="0"/>
                <a:cs typeface="Arial" panose="020B0604020202020204" pitchFamily="34" charset="0"/>
              </a:rPr>
              <a:t>2</a:t>
            </a:r>
            <a:r>
              <a:rPr lang="en-GB" dirty="0">
                <a:solidFill>
                  <a:srgbClr val="A5A5A5"/>
                </a:solidFill>
                <a:latin typeface="Arial" panose="020B0604020202020204" pitchFamily="34" charset="0"/>
                <a:cs typeface="Arial" panose="020B0604020202020204" pitchFamily="34" charset="0"/>
              </a:rPr>
              <a:t>: 95%)</a:t>
            </a:r>
          </a:p>
          <a:p>
            <a:pPr marL="742950" lvl="1" indent="-28575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Reduced number of patients with major complications (</a:t>
            </a:r>
            <a:r>
              <a:rPr lang="en-GB" dirty="0" err="1">
                <a:solidFill>
                  <a:srgbClr val="A5A5A5"/>
                </a:solidFill>
                <a:latin typeface="Arial" panose="020B0604020202020204" pitchFamily="34" charset="0"/>
                <a:cs typeface="Arial" panose="020B0604020202020204" pitchFamily="34" charset="0"/>
              </a:rPr>
              <a:t>Clavien</a:t>
            </a:r>
            <a:r>
              <a:rPr lang="en-GB" dirty="0">
                <a:solidFill>
                  <a:srgbClr val="A5A5A5"/>
                </a:solidFill>
                <a:latin typeface="Arial" panose="020B0604020202020204" pitchFamily="34" charset="0"/>
                <a:cs typeface="Arial" panose="020B0604020202020204" pitchFamily="34" charset="0"/>
              </a:rPr>
              <a:t> Grade ≥</a:t>
            </a:r>
            <a:r>
              <a:rPr lang="en-GB" dirty="0" err="1">
                <a:solidFill>
                  <a:srgbClr val="A5A5A5"/>
                </a:solidFill>
                <a:latin typeface="Arial" panose="020B0604020202020204" pitchFamily="34" charset="0"/>
                <a:cs typeface="Arial" panose="020B0604020202020204" pitchFamily="34" charset="0"/>
              </a:rPr>
              <a:t>IIIb</a:t>
            </a:r>
            <a:r>
              <a:rPr lang="en-GB" dirty="0">
                <a:solidFill>
                  <a:srgbClr val="A5A5A5"/>
                </a:solidFill>
                <a:latin typeface="Arial" panose="020B0604020202020204" pitchFamily="34" charset="0"/>
                <a:cs typeface="Arial" panose="020B0604020202020204" pitchFamily="34" charset="0"/>
              </a:rPr>
              <a:t>) (RR: 0.79, CI</a:t>
            </a:r>
            <a:r>
              <a:rPr lang="en-GB" baseline="-25000" dirty="0">
                <a:solidFill>
                  <a:srgbClr val="A5A5A5"/>
                </a:solidFill>
                <a:latin typeface="Arial" panose="020B0604020202020204" pitchFamily="34" charset="0"/>
                <a:cs typeface="Arial" panose="020B0604020202020204" pitchFamily="34" charset="0"/>
              </a:rPr>
              <a:t>95%</a:t>
            </a:r>
            <a:r>
              <a:rPr lang="en-GB" dirty="0">
                <a:solidFill>
                  <a:srgbClr val="A5A5A5"/>
                </a:solidFill>
                <a:latin typeface="Arial" panose="020B0604020202020204" pitchFamily="34" charset="0"/>
                <a:cs typeface="Arial" panose="020B0604020202020204" pitchFamily="34" charset="0"/>
              </a:rPr>
              <a:t>: 0.62-0.99, p=0.04, I</a:t>
            </a:r>
            <a:r>
              <a:rPr lang="en-GB" baseline="30000" dirty="0">
                <a:solidFill>
                  <a:srgbClr val="A5A5A5"/>
                </a:solidFill>
                <a:latin typeface="Arial" panose="020B0604020202020204" pitchFamily="34" charset="0"/>
                <a:cs typeface="Arial" panose="020B0604020202020204" pitchFamily="34" charset="0"/>
              </a:rPr>
              <a:t>2</a:t>
            </a:r>
            <a:r>
              <a:rPr lang="en-GB" dirty="0">
                <a:solidFill>
                  <a:srgbClr val="A5A5A5"/>
                </a:solidFill>
                <a:latin typeface="Arial" panose="020B0604020202020204" pitchFamily="34" charset="0"/>
                <a:cs typeface="Arial" panose="020B0604020202020204" pitchFamily="34" charset="0"/>
              </a:rPr>
              <a:t>: 0%)</a:t>
            </a:r>
          </a:p>
          <a:p>
            <a:pPr marL="742950" lvl="1" indent="-28575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Lower rates of non-anastomotic biliary strictures (RR: 0.43, CI</a:t>
            </a:r>
            <a:r>
              <a:rPr lang="en-GB" baseline="-25000" dirty="0">
                <a:solidFill>
                  <a:srgbClr val="A5A5A5"/>
                </a:solidFill>
                <a:latin typeface="Arial" panose="020B0604020202020204" pitchFamily="34" charset="0"/>
                <a:cs typeface="Arial" panose="020B0604020202020204" pitchFamily="34" charset="0"/>
              </a:rPr>
              <a:t>95%</a:t>
            </a:r>
            <a:r>
              <a:rPr lang="en-GB" dirty="0">
                <a:solidFill>
                  <a:srgbClr val="A5A5A5"/>
                </a:solidFill>
                <a:latin typeface="Arial" panose="020B0604020202020204" pitchFamily="34" charset="0"/>
                <a:cs typeface="Arial" panose="020B0604020202020204" pitchFamily="34" charset="0"/>
              </a:rPr>
              <a:t>: 0.20-0.93, p=0.03; I</a:t>
            </a:r>
            <a:r>
              <a:rPr lang="en-GB" baseline="30000" dirty="0">
                <a:solidFill>
                  <a:srgbClr val="A5A5A5"/>
                </a:solidFill>
                <a:latin typeface="Arial" panose="020B0604020202020204" pitchFamily="34" charset="0"/>
                <a:cs typeface="Arial" panose="020B0604020202020204" pitchFamily="34" charset="0"/>
              </a:rPr>
              <a:t>2</a:t>
            </a:r>
            <a:r>
              <a:rPr lang="en-GB" dirty="0">
                <a:solidFill>
                  <a:srgbClr val="A5A5A5"/>
                </a:solidFill>
                <a:latin typeface="Arial" panose="020B0604020202020204" pitchFamily="34" charset="0"/>
                <a:cs typeface="Arial" panose="020B0604020202020204" pitchFamily="34" charset="0"/>
              </a:rPr>
              <a:t>: 0%) </a:t>
            </a:r>
          </a:p>
          <a:p>
            <a:pPr marL="742950" lvl="1" indent="-28575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Lower rates of re-transplantation (RR: 0.21, CI</a:t>
            </a:r>
            <a:r>
              <a:rPr lang="en-GB" baseline="-25000" dirty="0">
                <a:solidFill>
                  <a:srgbClr val="A5A5A5"/>
                </a:solidFill>
                <a:latin typeface="Arial" panose="020B0604020202020204" pitchFamily="34" charset="0"/>
                <a:cs typeface="Arial" panose="020B0604020202020204" pitchFamily="34" charset="0"/>
              </a:rPr>
              <a:t>95%</a:t>
            </a:r>
            <a:r>
              <a:rPr lang="en-GB" dirty="0">
                <a:solidFill>
                  <a:srgbClr val="A5A5A5"/>
                </a:solidFill>
                <a:latin typeface="Arial" panose="020B0604020202020204" pitchFamily="34" charset="0"/>
                <a:cs typeface="Arial" panose="020B0604020202020204" pitchFamily="34" charset="0"/>
              </a:rPr>
              <a:t>: 0.04-0.96, p=0.04; I</a:t>
            </a:r>
            <a:r>
              <a:rPr lang="en-GB" baseline="30000" dirty="0">
                <a:solidFill>
                  <a:srgbClr val="A5A5A5"/>
                </a:solidFill>
                <a:latin typeface="Arial" panose="020B0604020202020204" pitchFamily="34" charset="0"/>
                <a:cs typeface="Arial" panose="020B0604020202020204" pitchFamily="34" charset="0"/>
              </a:rPr>
              <a:t>2</a:t>
            </a:r>
            <a:r>
              <a:rPr lang="en-GB" dirty="0">
                <a:solidFill>
                  <a:srgbClr val="A5A5A5"/>
                </a:solidFill>
                <a:latin typeface="Arial" panose="020B0604020202020204" pitchFamily="34" charset="0"/>
                <a:cs typeface="Arial" panose="020B0604020202020204" pitchFamily="34" charset="0"/>
              </a:rPr>
              <a:t>: 0%)</a:t>
            </a:r>
          </a:p>
          <a:p>
            <a:pPr marL="742950" lvl="1" indent="-285750" algn="just">
              <a:buFont typeface="Courier New" panose="02070309020205020404" pitchFamily="49" charset="0"/>
              <a:buChar char="o"/>
            </a:pPr>
            <a:r>
              <a:rPr lang="en-GB" dirty="0">
                <a:solidFill>
                  <a:srgbClr val="A5A5A5"/>
                </a:solidFill>
                <a:latin typeface="Arial" panose="020B0604020202020204" pitchFamily="34" charset="0"/>
                <a:cs typeface="Arial" panose="020B0604020202020204" pitchFamily="34" charset="0"/>
              </a:rPr>
              <a:t>Better graft survival rates (RR: 0.40, CI</a:t>
            </a:r>
            <a:r>
              <a:rPr lang="en-GB" baseline="-25000" dirty="0">
                <a:solidFill>
                  <a:srgbClr val="A5A5A5"/>
                </a:solidFill>
                <a:latin typeface="Arial" panose="020B0604020202020204" pitchFamily="34" charset="0"/>
                <a:cs typeface="Arial" panose="020B0604020202020204" pitchFamily="34" charset="0"/>
              </a:rPr>
              <a:t>95%</a:t>
            </a:r>
            <a:r>
              <a:rPr lang="en-GB" dirty="0">
                <a:solidFill>
                  <a:srgbClr val="A5A5A5"/>
                </a:solidFill>
                <a:latin typeface="Arial" panose="020B0604020202020204" pitchFamily="34" charset="0"/>
                <a:cs typeface="Arial" panose="020B0604020202020204" pitchFamily="34" charset="0"/>
              </a:rPr>
              <a:t>: 0.17-0.95, p=0.04; I</a:t>
            </a:r>
            <a:r>
              <a:rPr lang="en-GB" baseline="30000" dirty="0">
                <a:solidFill>
                  <a:srgbClr val="A5A5A5"/>
                </a:solidFill>
                <a:latin typeface="Arial" panose="020B0604020202020204" pitchFamily="34" charset="0"/>
                <a:cs typeface="Arial" panose="020B0604020202020204" pitchFamily="34" charset="0"/>
              </a:rPr>
              <a:t>2</a:t>
            </a:r>
            <a:r>
              <a:rPr lang="en-GB" dirty="0">
                <a:solidFill>
                  <a:srgbClr val="A5A5A5"/>
                </a:solidFill>
                <a:latin typeface="Arial" panose="020B0604020202020204" pitchFamily="34" charset="0"/>
                <a:cs typeface="Arial" panose="020B0604020202020204" pitchFamily="34" charset="0"/>
              </a:rPr>
              <a:t>: 0%)</a:t>
            </a:r>
            <a:endParaRPr lang="en-GB" sz="1600" dirty="0">
              <a:solidFill>
                <a:srgbClr val="A5A5A5"/>
              </a:solidFill>
              <a:latin typeface="Arial" panose="020B0604020202020204" pitchFamily="34" charset="0"/>
              <a:cs typeface="Arial" panose="020B0604020202020204" pitchFamily="34" charset="0"/>
            </a:endParaRPr>
          </a:p>
        </p:txBody>
      </p:sp>
      <p:pic>
        <p:nvPicPr>
          <p:cNvPr id="6" name="Picture 5" descr="A red house with white trim&#10;&#10;Description automatically generated">
            <a:hlinkClick r:id="rId4" action="ppaction://hlinksldjump"/>
            <a:extLst>
              <a:ext uri="{FF2B5EF4-FFF2-40B4-BE49-F238E27FC236}">
                <a16:creationId xmlns:a16="http://schemas.microsoft.com/office/drawing/2014/main" id="{228AF594-D8E3-4FAC-81A9-372F47687E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Tree>
    <p:custDataLst>
      <p:tags r:id="rId1"/>
    </p:custDataLst>
    <p:extLst>
      <p:ext uri="{BB962C8B-B14F-4D97-AF65-F5344CB8AC3E}">
        <p14:creationId xmlns:p14="http://schemas.microsoft.com/office/powerpoint/2010/main" val="1557865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0a4QevTD"/>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7CBFB6"/>
      </a:accent1>
      <a:accent2>
        <a:srgbClr val="F46465"/>
      </a:accent2>
      <a:accent3>
        <a:srgbClr val="BC5441"/>
      </a:accent3>
      <a:accent4>
        <a:srgbClr val="DA9ABD"/>
      </a:accent4>
      <a:accent5>
        <a:srgbClr val="FDCE9C"/>
      </a:accent5>
      <a:accent6>
        <a:srgbClr val="70AD47"/>
      </a:accent6>
      <a:hlink>
        <a:srgbClr val="0563C1"/>
      </a:hlink>
      <a:folHlink>
        <a:srgbClr val="954F72"/>
      </a:folHlink>
    </a:clrScheme>
    <a:fontScheme name="gotham">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L ESOT" id="{4B8885F8-CCE3-41E5-A7E4-DBF8E1C9B469}" vid="{00210522-7749-4519-8235-F75805C811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8652</TotalTime>
  <Words>21108</Words>
  <Application>Microsoft Macintosh PowerPoint</Application>
  <PresentationFormat>Widescreen</PresentationFormat>
  <Paragraphs>1033</Paragraphs>
  <Slides>33</Slides>
  <Notes>29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33</vt:i4>
      </vt:variant>
    </vt:vector>
  </HeadingPairs>
  <TitlesOfParts>
    <vt:vector size="40" baseType="lpstr">
      <vt:lpstr>Arial</vt:lpstr>
      <vt:lpstr>Calibri</vt:lpstr>
      <vt:lpstr>Courier New</vt:lpstr>
      <vt:lpstr>Gotham</vt:lpstr>
      <vt:lpstr>Gotham Thin</vt:lpstr>
      <vt:lpstr>Times New Roman</vt:lpstr>
      <vt:lpstr>Office Theme</vt:lpstr>
      <vt:lpstr>Presentazione standard di PowerPoint</vt:lpstr>
      <vt:lpstr>Disclaimer</vt:lpstr>
      <vt:lpstr>Information</vt:lpstr>
      <vt:lpstr>Content</vt:lpstr>
      <vt:lpstr>Content</vt:lpstr>
      <vt:lpstr>Identification of novel liver transplant biopsies phenotypes associated with distinct biological profiles and allograft survival</vt:lpstr>
      <vt:lpstr>Identification of novel liver transplant biopsies phenotypes associated with distinct biological profiles and allograft survival</vt:lpstr>
      <vt:lpstr>Machine perfusion techniques for liver transplantation - a meta-analysis of the first seven randomized controlled trials</vt:lpstr>
      <vt:lpstr>Machine perfusion techniques for liver transplantation - a meta-analysis of the first seven randomized controlled trials</vt:lpstr>
      <vt:lpstr>Absorbable self-expandable biliary stent as a preventive treatment of biliary complications in liver transplant</vt:lpstr>
      <vt:lpstr>Absorbable self-expandable biliary stent as a preventive treatment of biliary complications in liver transplant</vt:lpstr>
      <vt:lpstr>Radiological classification of ischemic cholangiopathy after deceased-donor liver transplantation</vt:lpstr>
      <vt:lpstr>Radiological classification of ischemic cholangiopathy after deceased-donor liver transplantation</vt:lpstr>
      <vt:lpstr>Modifying tacrolimus related toxicity after liver transplantation comparing Envarsus® and Advagraf®: A multicenter randomized, controlled trial</vt:lpstr>
      <vt:lpstr>Modifying tacrolimus related toxicity after liver transplantation comparing Envarsus® and Advagraf®: A multicenter randomized, controlled trial</vt:lpstr>
      <vt:lpstr>Dual graft LDLT has a role in avoiding small-for-size syndrome</vt:lpstr>
      <vt:lpstr>Dual graft LDLT has a role in avoiding small-for-size syndrome</vt:lpstr>
      <vt:lpstr>Evaluation of a delayed liver transplant strategy for patients listed for HCC treated with resection or thermo-ablation as a bridge to LT</vt:lpstr>
      <vt:lpstr>Evaluation of a delayed liver transplant strategy for patients listed for HCC treated with resection or thermo-ablation as a bridge to LT</vt:lpstr>
      <vt:lpstr>Liver transplantation survival benefit over resection for colorectal metastasis in patients with high tumor load: Multicenter retrospective analysis</vt:lpstr>
      <vt:lpstr>Liver transplantation survival benefit over resection for colorectal metastasis in patients with high tumor load: Multicenter retrospective analysis</vt:lpstr>
      <vt:lpstr>Do donor liver blood tests predict liver transplant outcomes? UK national cohort study</vt:lpstr>
      <vt:lpstr>Do donor liver blood tests predict liver transplant outcomes? UK national cohort study</vt:lpstr>
      <vt:lpstr>Liver immunosuppression free trial (LIFT): Outcomes of the first biomarker-guided immunosuppression withdrawal trial in  liver transplant recipients</vt:lpstr>
      <vt:lpstr>Liver immunosuppression free trial (LIFT): Outcomes of the first biomarker-guided immunosuppression withdrawal trial in  liver transplant recipients</vt:lpstr>
      <vt:lpstr>Ex situ reperfusion injury/inflammation: Immuno-molecular profiling of human livers during normothermic machine perfusion</vt:lpstr>
      <vt:lpstr>Ex situ reperfusion injury/inflammation: Immuno-molecular profiling of human livers during normothermic machine perfusion</vt:lpstr>
      <vt:lpstr>Age and liver graft: A systematic review with metaregression</vt:lpstr>
      <vt:lpstr>Age and liver graft: A systematic review with metaregression</vt:lpstr>
      <vt:lpstr>Predicting post-treatment (surgical, ablative, liver transplant) recurrence in early-stage hepatocellular carcinoma using deep machine learning</vt:lpstr>
      <vt:lpstr>Predicting post-treatment (surgical, ablative, liver transplant) recurrence in early-stage hepatocellular carcinoma using deep machine learning</vt:lpstr>
      <vt:lpstr>Novel antibodies to target the membrane attack complex in treating kidney ischaemia reperfusion injury</vt:lpstr>
      <vt:lpstr>Novel antibodies to target the membrane attack complex in treating kidney ischaemia reperfusion injury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 Perrin</dc:creator>
  <cp:lastModifiedBy>Chiara Parisotto</cp:lastModifiedBy>
  <cp:revision>101</cp:revision>
  <dcterms:created xsi:type="dcterms:W3CDTF">2023-07-26T19:53:08Z</dcterms:created>
  <dcterms:modified xsi:type="dcterms:W3CDTF">2023-09-28T10:53:59Z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2E1BE59E-C2BB-419E-A585-F4D13E06EF86</vt:lpwstr>
  </property>
  <property fmtid="{D5CDD505-2E9C-101B-9397-08002B2CF9AE}" pid="3" name="ArticulatePath">
    <vt:lpwstr>Presentation2</vt:lpwstr>
  </property>
</Properties>
</file>