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4" r:id="rId2"/>
    <p:sldId id="305" r:id="rId3"/>
    <p:sldId id="307" r:id="rId4"/>
    <p:sldId id="308" r:id="rId5"/>
    <p:sldId id="309" r:id="rId6"/>
    <p:sldId id="306" r:id="rId7"/>
    <p:sldId id="319" r:id="rId8"/>
    <p:sldId id="310" r:id="rId9"/>
    <p:sldId id="320" r:id="rId10"/>
    <p:sldId id="311" r:id="rId11"/>
    <p:sldId id="321" r:id="rId12"/>
    <p:sldId id="312" r:id="rId13"/>
    <p:sldId id="322" r:id="rId14"/>
    <p:sldId id="313" r:id="rId15"/>
    <p:sldId id="323" r:id="rId16"/>
    <p:sldId id="324" r:id="rId17"/>
    <p:sldId id="314" r:id="rId18"/>
    <p:sldId id="325" r:id="rId19"/>
    <p:sldId id="315" r:id="rId20"/>
    <p:sldId id="316" r:id="rId21"/>
    <p:sldId id="326" r:id="rId22"/>
    <p:sldId id="317" r:id="rId23"/>
    <p:sldId id="327" r:id="rId24"/>
    <p:sldId id="329" r:id="rId25"/>
    <p:sldId id="330" r:id="rId26"/>
  </p:sldIdLst>
  <p:sldSz cx="12192000" cy="6858000"/>
  <p:notesSz cx="6858000" cy="9144000"/>
  <p:custDataLst>
    <p:tags r:id="rId29"/>
  </p:custDataLst>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t Perrin" initials="LP" lastIdx="3" clrIdx="0">
    <p:extLst>
      <p:ext uri="{19B8F6BF-5375-455C-9EA6-DF929625EA0E}">
        <p15:presenceInfo xmlns:p15="http://schemas.microsoft.com/office/powerpoint/2012/main" userId="S::laurent.perrin@easloffice.eu::aadadaf0-fd15-4863-957f-08ff83be6f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DA9ABD"/>
    <a:srgbClr val="003594"/>
    <a:srgbClr val="636569"/>
    <a:srgbClr val="F1EB5B"/>
    <a:srgbClr val="041E42"/>
    <a:srgbClr val="FF9E1B"/>
    <a:srgbClr val="0097CE"/>
    <a:srgbClr val="7CBF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0" autoAdjust="0"/>
    <p:restoredTop sz="86094" autoAdjust="0"/>
  </p:normalViewPr>
  <p:slideViewPr>
    <p:cSldViewPr snapToGrid="0">
      <p:cViewPr varScale="1">
        <p:scale>
          <a:sx n="92" d="100"/>
          <a:sy n="92" d="100"/>
        </p:scale>
        <p:origin x="1352"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713993-4E13-4488-8276-DD66B52CF5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85D5087-50FF-4CE2-9F6A-A0E03D48BD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B28DA-54D1-41F3-A003-485665C85E13}" type="datetimeFigureOut">
              <a:rPr lang="en-GB" smtClean="0"/>
              <a:t>28/09/2023</a:t>
            </a:fld>
            <a:endParaRPr lang="en-GB"/>
          </a:p>
        </p:txBody>
      </p:sp>
      <p:sp>
        <p:nvSpPr>
          <p:cNvPr id="4" name="Footer Placeholder 3">
            <a:extLst>
              <a:ext uri="{FF2B5EF4-FFF2-40B4-BE49-F238E27FC236}">
                <a16:creationId xmlns:a16="http://schemas.microsoft.com/office/drawing/2014/main" id="{B47F6818-9008-4FCE-81B1-AA1A9D1127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0DEBB0-34DC-4DC5-BC05-0AA4F2DF23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C94279-20AC-48B3-AA16-888F077688EB}" type="slidenum">
              <a:rPr lang="en-GB" smtClean="0"/>
              <a:t>‹N›</a:t>
            </a:fld>
            <a:endParaRPr lang="en-GB"/>
          </a:p>
        </p:txBody>
      </p:sp>
    </p:spTree>
    <p:custDataLst>
      <p:tags r:id="rId2"/>
    </p:custDataLst>
    <p:extLst>
      <p:ext uri="{BB962C8B-B14F-4D97-AF65-F5344CB8AC3E}">
        <p14:creationId xmlns:p14="http://schemas.microsoft.com/office/powerpoint/2010/main" val="1111350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A1C37-68DF-488F-B812-A449DA11197C}"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F6B1-FC36-47C3-822E-E0C01A484671}" type="slidenum">
              <a:rPr lang="en-GB" smtClean="0"/>
              <a:t>‹N›</a:t>
            </a:fld>
            <a:endParaRPr lang="en-GB"/>
          </a:p>
        </p:txBody>
      </p:sp>
    </p:spTree>
    <p:extLst>
      <p:ext uri="{BB962C8B-B14F-4D97-AF65-F5344CB8AC3E}">
        <p14:creationId xmlns:p14="http://schemas.microsoft.com/office/powerpoint/2010/main" val="3020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EF6B1-FC36-47C3-822E-E0C01A484671}" type="slidenum">
              <a:rPr lang="en-GB" smtClean="0"/>
              <a:t>4</a:t>
            </a:fld>
            <a:endParaRPr lang="en-GB"/>
          </a:p>
        </p:txBody>
      </p:sp>
    </p:spTree>
    <p:extLst>
      <p:ext uri="{BB962C8B-B14F-4D97-AF65-F5344CB8AC3E}">
        <p14:creationId xmlns:p14="http://schemas.microsoft.com/office/powerpoint/2010/main" val="160260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a:t>
            </a:r>
            <a:r>
              <a:rPr lang="en-GB" sz="1800" b="0" i="1" dirty="0">
                <a:latin typeface="Gotham" panose="02000504050000020004" pitchFamily="2" charset="0"/>
              </a:rPr>
              <a:t>; AQP1, aquaporin 1 gene</a:t>
            </a:r>
            <a:r>
              <a:rPr lang="fr-CH" sz="2800" b="0" i="1" dirty="0">
                <a:solidFill>
                  <a:srgbClr val="4D5156"/>
                </a:solidFill>
                <a:effectLst/>
                <a:latin typeface="Gotham" panose="02000504050000020004" pitchFamily="2" charset="0"/>
              </a:rPr>
              <a:t>;</a:t>
            </a:r>
            <a:r>
              <a:rPr lang="fr-CH" sz="2800" b="0" i="0" dirty="0">
                <a:solidFill>
                  <a:srgbClr val="4D5156"/>
                </a:solidFill>
                <a:effectLst/>
                <a:latin typeface="Gotham" panose="02000504050000020004" pitchFamily="2" charset="0"/>
              </a:rPr>
              <a:t> </a:t>
            </a:r>
            <a:r>
              <a:rPr lang="en-GB" sz="1800" b="0" i="1" dirty="0">
                <a:latin typeface="Gotham" panose="02000504050000020004" pitchFamily="2" charset="0"/>
              </a:rPr>
              <a:t>DC, </a:t>
            </a:r>
            <a:r>
              <a:rPr lang="en-GB" sz="1800" i="1" dirty="0">
                <a:solidFill>
                  <a:srgbClr val="A5A5A5"/>
                </a:solidFill>
                <a:latin typeface="Gotham" panose="02000504050000020004" pitchFamily="2" charset="0"/>
              </a:rPr>
              <a:t>dendritic cells; DSA, donor-specific antigen; </a:t>
            </a:r>
            <a:r>
              <a:rPr lang="en-GB" sz="1800" b="0" i="1" dirty="0">
                <a:latin typeface="Gotham" panose="02000504050000020004" pitchFamily="2" charset="0"/>
              </a:rPr>
              <a:t>MILAN, </a:t>
            </a:r>
            <a:r>
              <a:rPr lang="en-GB" sz="1800" b="0" i="1" dirty="0">
                <a:solidFill>
                  <a:srgbClr val="A5A5A5"/>
                </a:solidFill>
                <a:latin typeface="Gotham" panose="02000504050000020004" pitchFamily="2" charset="0"/>
              </a:rPr>
              <a:t>m</a:t>
            </a:r>
            <a:r>
              <a:rPr lang="en-GB" sz="1800" i="1" dirty="0">
                <a:solidFill>
                  <a:srgbClr val="A5A5A5"/>
                </a:solidFill>
                <a:latin typeface="Gotham" panose="02000504050000020004" pitchFamily="2" charset="0"/>
              </a:rPr>
              <a:t>ultiple iterative </a:t>
            </a:r>
            <a:r>
              <a:rPr lang="en-GB" sz="1800" i="1" dirty="0" err="1">
                <a:solidFill>
                  <a:srgbClr val="A5A5A5"/>
                </a:solidFill>
                <a:latin typeface="Gotham" panose="02000504050000020004" pitchFamily="2" charset="0"/>
              </a:rPr>
              <a:t>labeling</a:t>
            </a:r>
            <a:r>
              <a:rPr lang="en-GB" sz="1800" i="1" dirty="0">
                <a:solidFill>
                  <a:srgbClr val="A5A5A5"/>
                </a:solidFill>
                <a:latin typeface="Gotham" panose="02000504050000020004" pitchFamily="2" charset="0"/>
              </a:rPr>
              <a:t> by antibody </a:t>
            </a:r>
            <a:r>
              <a:rPr lang="en-GB" sz="1800" i="1" dirty="0" err="1">
                <a:solidFill>
                  <a:srgbClr val="A5A5A5"/>
                </a:solidFill>
                <a:latin typeface="Gotham" panose="02000504050000020004" pitchFamily="2" charset="0"/>
              </a:rPr>
              <a:t>neodeposition</a:t>
            </a:r>
            <a:r>
              <a:rPr lang="en-GB" sz="1800" i="1" dirty="0">
                <a:solidFill>
                  <a:srgbClr val="A5A5A5"/>
                </a:solidFill>
                <a:latin typeface="Gotham" panose="02000504050000020004" pitchFamily="2" charset="0"/>
              </a:rPr>
              <a:t>; MPO, myeloperoxidase; MVI, microvascular inflammation; NK, natural killer; </a:t>
            </a:r>
            <a:r>
              <a:rPr lang="en-GB" sz="1800" i="1" dirty="0" err="1">
                <a:solidFill>
                  <a:srgbClr val="A5A5A5"/>
                </a:solidFill>
                <a:latin typeface="Gotham" panose="02000504050000020004" pitchFamily="2" charset="0"/>
              </a:rPr>
              <a:t>PanCK</a:t>
            </a:r>
            <a:r>
              <a:rPr lang="en-GB" sz="1800" i="1" dirty="0">
                <a:solidFill>
                  <a:srgbClr val="A5A5A5"/>
                </a:solidFill>
                <a:latin typeface="Gotham" panose="02000504050000020004" pitchFamily="2" charset="0"/>
              </a:rPr>
              <a:t>, cytokeratin;  PT cell, proximal tubule cell; TCMR, T-cell mediated rejection; Teff, </a:t>
            </a:r>
            <a:r>
              <a:rPr lang="en-GB" sz="1800" i="1" kern="1200" dirty="0">
                <a:solidFill>
                  <a:schemeClr val="dk1"/>
                </a:solidFill>
                <a:latin typeface="Gotham" panose="02000504050000020004" pitchFamily="2" charset="0"/>
                <a:ea typeface="+mn-ea"/>
                <a:cs typeface="+mn-cs"/>
              </a:rPr>
              <a:t>effector T cells; </a:t>
            </a:r>
            <a:r>
              <a:rPr lang="en-GB" sz="1800" i="1" dirty="0">
                <a:solidFill>
                  <a:srgbClr val="A5A5A5"/>
                </a:solidFill>
                <a:latin typeface="Gotham" panose="02000504050000020004" pitchFamily="2" charset="0"/>
              </a:rPr>
              <a:t>Tregs, </a:t>
            </a:r>
            <a:r>
              <a:rPr lang="en-GB" sz="1800" i="1" kern="1200" dirty="0">
                <a:solidFill>
                  <a:schemeClr val="dk1"/>
                </a:solidFill>
                <a:latin typeface="Gotham" panose="02000504050000020004" pitchFamily="2" charset="0"/>
                <a:ea typeface="+mn-ea"/>
                <a:cs typeface="+mn-cs"/>
              </a:rPr>
              <a:t>regulatory T cells.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OS9_8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SPATIAL PROFILING OF THE KIDNEY ALLOGRAFT UNRAVELS A CENTRAL ROLE OF FCYRIII+ INNATE IMMUNE CELLS IN REJECTION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Baptiste </a:t>
            </a:r>
            <a:r>
              <a:rPr lang="en-US" sz="1800" b="1" dirty="0" err="1">
                <a:effectLst/>
                <a:latin typeface="Gotham" panose="02000504050000020004" pitchFamily="2" charset="0"/>
                <a:ea typeface="Times New Roman" panose="02020603050405020304" pitchFamily="18" charset="0"/>
              </a:rPr>
              <a:t>Lamarthée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Jasper Callemeyn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Yannick Van Herck</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Asier</a:t>
            </a:r>
            <a:r>
              <a:rPr lang="en-US" sz="1800" b="1" dirty="0">
                <a:effectLst/>
                <a:latin typeface="Gotham" panose="02000504050000020004" pitchFamily="2" charset="0"/>
                <a:ea typeface="Times New Roman" panose="02020603050405020304" pitchFamily="18" charset="0"/>
              </a:rPr>
              <a:t> Antoranz</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Priyanka Koshy</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Claire Tinel</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Francesca Bosisio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Maarten Naesens</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UZ KU Leuven, Department of Microbiology, Immunology and Transplantation,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Inserm </a:t>
            </a:r>
            <a:r>
              <a:rPr lang="en-US" sz="1800" i="1" dirty="0" err="1">
                <a:effectLst/>
                <a:latin typeface="Gotham" panose="02000504050000020004" pitchFamily="2" charset="0"/>
                <a:ea typeface="Times New Roman" panose="02020603050405020304" pitchFamily="18" charset="0"/>
              </a:rPr>
              <a:t>RIght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de Bourgogne </a:t>
            </a:r>
            <a:r>
              <a:rPr lang="en-US" sz="1800" i="1" dirty="0" err="1">
                <a:effectLst/>
                <a:latin typeface="Gotham" panose="02000504050000020004" pitchFamily="2" charset="0"/>
                <a:ea typeface="Times New Roman" panose="02020603050405020304" pitchFamily="18" charset="0"/>
              </a:rPr>
              <a:t>Franche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Comté</a:t>
            </a:r>
            <a:r>
              <a:rPr lang="en-US" sz="1800" i="1" dirty="0">
                <a:effectLst/>
                <a:latin typeface="Gotham" panose="02000504050000020004" pitchFamily="2" charset="0"/>
                <a:ea typeface="Times New Roman" panose="02020603050405020304" pitchFamily="18" charset="0"/>
              </a:rPr>
              <a:t>, EFS BFC, Transplantation, Autoimmunity and Inflammation, </a:t>
            </a:r>
            <a:r>
              <a:rPr lang="en-US" sz="1800" i="1" dirty="0" err="1">
                <a:effectLst/>
                <a:latin typeface="Gotham" panose="02000504050000020004" pitchFamily="2" charset="0"/>
                <a:ea typeface="Times New Roman" panose="02020603050405020304" pitchFamily="18" charset="0"/>
              </a:rPr>
              <a:t>Besançon</a:t>
            </a:r>
            <a:r>
              <a:rPr lang="en-US"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UZ KU Leuven, Department of Oncology,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UZ KU Leuven, Department of Imaging and Pathology, Leuven, Belgium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How the immune system participates to kidney transplant rejection has not been fully elucidated. Using transcriptomics, we previously reported that NK cells and monocytes are key players in kidney transplant rejection. Here, we examined spatial localization and interactions at single-cell resolution between these two cell types and all other cells present in the graft using multiplex immunofluorescent staining.</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We performed Multiple Iterative Labeling by Antibody </a:t>
            </a:r>
            <a:r>
              <a:rPr lang="en-US" sz="1800" dirty="0" err="1">
                <a:effectLst/>
                <a:latin typeface="Gotham" panose="02000504050000020004" pitchFamily="2" charset="0"/>
                <a:ea typeface="Times New Roman" panose="02020603050405020304" pitchFamily="18" charset="0"/>
              </a:rPr>
              <a:t>Neodeposition</a:t>
            </a:r>
            <a:r>
              <a:rPr lang="en-US" sz="1800" dirty="0">
                <a:effectLst/>
                <a:latin typeface="Gotham" panose="02000504050000020004" pitchFamily="2" charset="0"/>
                <a:ea typeface="Times New Roman" panose="02020603050405020304" pitchFamily="18" charset="0"/>
              </a:rPr>
              <a:t> (MILAN) technic on 18 different transplant biopsies, with a representative mix of clinicopathological phenotypes: 3 antibody-mediated rejection (DSA+ ABMR), 5 DSA-negative cases with microvascular inflammation (DSA- MVI), 2 mixed rejection, 4 T-cell mediated rejection (TCMR), 1 borderline changes, and 3 stable cases (NR). The cell identities were determined using a broad panel of 36 phenotypic markers after digital reconstruction.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mapped 555,479 cells to 17 phenotypes including 5 types of renal epithelial cells (PT cells, AQP1+ tubule cells, CD138+ tubule cells, distal tubule cells and AQP1+ </a:t>
            </a:r>
            <a:r>
              <a:rPr lang="en-GB" sz="1800" dirty="0" err="1">
                <a:solidFill>
                  <a:srgbClr val="000000"/>
                </a:solidFill>
                <a:effectLst/>
                <a:latin typeface="Gotham" panose="02000504050000020004" pitchFamily="2" charset="0"/>
                <a:ea typeface="Calibri" panose="020F0502020204030204" pitchFamily="34" charset="0"/>
              </a:rPr>
              <a:t>PanCK</a:t>
            </a:r>
            <a:r>
              <a:rPr lang="en-GB" sz="1800" dirty="0">
                <a:solidFill>
                  <a:srgbClr val="000000"/>
                </a:solidFill>
                <a:effectLst/>
                <a:latin typeface="Gotham" panose="02000504050000020004" pitchFamily="2" charset="0"/>
                <a:ea typeface="Calibri" panose="020F0502020204030204" pitchFamily="34" charset="0"/>
              </a:rPr>
              <a:t>+ tubule cells), 9 immune cell subtypes: 3 myeloid (macrophages, CD1c</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dendritic cells [DC] and S100+ DC), 5 lymphoid (B cells, CD4 regulatory T cells (Tregs),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CD4 effector T cells (Teff) and CD8 Teff) and an MPO+ neutrophil subtype. Importantly,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NK cells, neutrophils,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and CD8+ Teff proportions mainly correlated with inflammation associated to transplant rejection. Compartmentalization analysis indicated that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and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infiltrate vascular compartment. In addition, neighbourhood analysis unravelled a strong and significant enrichment of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next to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in ABMR or mixed rejection biopsies, but not in TCMR or NR biopsies. In contrast, CD14</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were mainly surrounded by CD8 T cells in TCMR.</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Our study provides new insights in the role of the different innate immune cell populations and their interactions with the kidney structural cells at the protein level.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and CD14</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act as the dominant “communication hubs” within the allograft, mainly communicating with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in vascular compartment and CD8 T cells in interstitial compartment, respectively.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13</a:t>
            </a:fld>
            <a:endParaRPr lang="en-GB"/>
          </a:p>
        </p:txBody>
      </p:sp>
    </p:spTree>
    <p:extLst>
      <p:ext uri="{BB962C8B-B14F-4D97-AF65-F5344CB8AC3E}">
        <p14:creationId xmlns:p14="http://schemas.microsoft.com/office/powerpoint/2010/main" val="217001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a:t>
            </a:r>
            <a:r>
              <a:rPr lang="fr-CH" sz="1800" b="0" i="0" dirty="0">
                <a:solidFill>
                  <a:srgbClr val="4D5156"/>
                </a:solidFill>
                <a:effectLst/>
                <a:latin typeface="Gotham" panose="02000504050000020004" pitchFamily="2" charset="0"/>
              </a:rPr>
              <a:t> </a:t>
            </a:r>
            <a:r>
              <a:rPr lang="en-GB" sz="1800" b="0" i="1" dirty="0" err="1">
                <a:latin typeface="Gotham" panose="02000504050000020004" pitchFamily="2" charset="0"/>
              </a:rPr>
              <a:t>cPRA</a:t>
            </a:r>
            <a:r>
              <a:rPr lang="en-GB" sz="1800" b="0" i="1" dirty="0">
                <a:latin typeface="Gotham" panose="02000504050000020004" pitchFamily="2" charset="0"/>
              </a:rPr>
              <a:t>, </a:t>
            </a:r>
            <a:r>
              <a:rPr lang="en-GB" sz="2800" i="1" dirty="0">
                <a:solidFill>
                  <a:srgbClr val="A5A5A5"/>
                </a:solidFill>
                <a:latin typeface="Gotham" panose="02000504050000020004" pitchFamily="2" charset="0"/>
              </a:rPr>
              <a:t>calculated panel reactive antibody </a:t>
            </a:r>
            <a:r>
              <a:rPr lang="en-GB" sz="1800" b="0" i="1" dirty="0">
                <a:solidFill>
                  <a:srgbClr val="A5A5A5"/>
                </a:solidFill>
                <a:latin typeface="Gotham" panose="02000504050000020004" pitchFamily="2" charset="0"/>
              </a:rPr>
              <a:t>; CTLA4, </a:t>
            </a:r>
            <a:r>
              <a:rPr lang="fr-CH" sz="2800" b="0" i="1" dirty="0" err="1">
                <a:solidFill>
                  <a:srgbClr val="4D5156"/>
                </a:solidFill>
                <a:effectLst/>
                <a:latin typeface="Gotham" panose="02000504050000020004" pitchFamily="2" charset="0"/>
              </a:rPr>
              <a:t>cytotoxic</a:t>
            </a:r>
            <a:r>
              <a:rPr lang="fr-CH" sz="2800" b="0" i="1" dirty="0">
                <a:solidFill>
                  <a:srgbClr val="4D5156"/>
                </a:solidFill>
                <a:effectLst/>
                <a:latin typeface="Gotham" panose="02000504050000020004" pitchFamily="2" charset="0"/>
              </a:rPr>
              <a:t> T-lymphocyte-</a:t>
            </a:r>
            <a:r>
              <a:rPr lang="fr-CH" sz="2800" b="0" i="1" dirty="0" err="1">
                <a:solidFill>
                  <a:srgbClr val="4D5156"/>
                </a:solidFill>
                <a:effectLst/>
                <a:latin typeface="Gotham" panose="02000504050000020004" pitchFamily="2" charset="0"/>
              </a:rPr>
              <a:t>associated</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protein</a:t>
            </a:r>
            <a:r>
              <a:rPr lang="fr-CH" sz="2800" b="0" i="1" dirty="0">
                <a:solidFill>
                  <a:srgbClr val="4D5156"/>
                </a:solidFill>
                <a:effectLst/>
                <a:latin typeface="Gotham" panose="02000504050000020004" pitchFamily="2" charset="0"/>
              </a:rPr>
              <a:t> 4</a:t>
            </a:r>
            <a:r>
              <a:rPr lang="en-GB" sz="1800" b="0" i="1" dirty="0">
                <a:solidFill>
                  <a:srgbClr val="A5A5A5"/>
                </a:solidFill>
                <a:latin typeface="Gotham" panose="02000504050000020004" pitchFamily="2" charset="0"/>
              </a:rPr>
              <a:t>; HLA, human leukocyte antigen; LLPC, </a:t>
            </a:r>
            <a:r>
              <a:rPr lang="en-GB" sz="1800" i="1" dirty="0">
                <a:solidFill>
                  <a:srgbClr val="A5A5A5"/>
                </a:solidFill>
                <a:latin typeface="Gotham" panose="02000504050000020004" pitchFamily="2" charset="0"/>
              </a:rPr>
              <a:t>long-lived PC; </a:t>
            </a:r>
            <a:r>
              <a:rPr lang="en-GB" sz="1800" b="0" i="1" dirty="0">
                <a:solidFill>
                  <a:srgbClr val="A5A5A5"/>
                </a:solidFill>
                <a:latin typeface="Gotham" panose="02000504050000020004" pitchFamily="2" charset="0"/>
              </a:rPr>
              <a:t>NHP, non-human primate;  </a:t>
            </a:r>
            <a:r>
              <a:rPr lang="en-GB" sz="1800" b="0" i="1" dirty="0" err="1">
                <a:solidFill>
                  <a:srgbClr val="A5A5A5"/>
                </a:solidFill>
                <a:latin typeface="Gotham" panose="02000504050000020004" pitchFamily="2" charset="0"/>
              </a:rPr>
              <a:t>mAb</a:t>
            </a:r>
            <a:r>
              <a:rPr lang="en-GB" sz="1800" b="0" i="1" dirty="0">
                <a:solidFill>
                  <a:srgbClr val="A5A5A5"/>
                </a:solidFill>
                <a:latin typeface="Gotham" panose="02000504050000020004" pitchFamily="2" charset="0"/>
              </a:rPr>
              <a:t>, monoclonal antibody; MFI, </a:t>
            </a:r>
            <a:r>
              <a:rPr lang="fr-CH" sz="2800" b="0" i="1" dirty="0" err="1">
                <a:solidFill>
                  <a:srgbClr val="212121"/>
                </a:solidFill>
                <a:effectLst/>
                <a:latin typeface="Gotham" panose="02000504050000020004" pitchFamily="2" charset="0"/>
              </a:rPr>
              <a:t>mean</a:t>
            </a:r>
            <a:r>
              <a:rPr lang="fr-CH" sz="2800" b="0" i="1" dirty="0">
                <a:solidFill>
                  <a:srgbClr val="212121"/>
                </a:solidFill>
                <a:effectLst/>
                <a:latin typeface="Gotham" panose="02000504050000020004" pitchFamily="2" charset="0"/>
              </a:rPr>
              <a:t> fluorescence </a:t>
            </a:r>
            <a:r>
              <a:rPr lang="fr-CH" sz="2800" b="0" i="1" dirty="0" err="1">
                <a:solidFill>
                  <a:srgbClr val="212121"/>
                </a:solidFill>
                <a:effectLst/>
                <a:latin typeface="Gotham" panose="02000504050000020004" pitchFamily="2" charset="0"/>
              </a:rPr>
              <a:t>intensity</a:t>
            </a:r>
            <a:r>
              <a:rPr lang="en-GB" sz="1800" b="0" i="1" dirty="0">
                <a:solidFill>
                  <a:srgbClr val="A5A5A5"/>
                </a:solidFill>
                <a:latin typeface="Gotham" panose="02000504050000020004" pitchFamily="2" charset="0"/>
              </a:rPr>
              <a:t>; PC, plasma cell ; SLPC, short-lived PC ; </a:t>
            </a:r>
            <a:r>
              <a:rPr lang="en-GB" sz="1800" b="0" i="1" dirty="0" err="1">
                <a:solidFill>
                  <a:srgbClr val="A5A5A5"/>
                </a:solidFill>
                <a:latin typeface="Gotham" panose="02000504050000020004" pitchFamily="2" charset="0"/>
              </a:rPr>
              <a:t>Tfh</a:t>
            </a:r>
            <a:r>
              <a:rPr lang="en-GB" sz="1800" b="0" i="1" dirty="0">
                <a:solidFill>
                  <a:srgbClr val="A5A5A5"/>
                </a:solidFill>
                <a:latin typeface="Gotham" panose="02000504050000020004" pitchFamily="2" charset="0"/>
              </a:rPr>
              <a:t>, </a:t>
            </a:r>
            <a:r>
              <a:rPr lang="fr-CH" sz="2800" b="0" i="1" dirty="0">
                <a:solidFill>
                  <a:srgbClr val="212121"/>
                </a:solidFill>
                <a:effectLst/>
                <a:latin typeface="Gotham" panose="02000504050000020004" pitchFamily="2" charset="0"/>
              </a:rPr>
              <a:t>T </a:t>
            </a:r>
            <a:r>
              <a:rPr lang="fr-CH" sz="2800" b="0" i="1" dirty="0" err="1">
                <a:solidFill>
                  <a:srgbClr val="212121"/>
                </a:solidFill>
                <a:effectLst/>
                <a:latin typeface="Gotham" panose="02000504050000020004" pitchFamily="2" charset="0"/>
              </a:rPr>
              <a:t>follicular</a:t>
            </a:r>
            <a:r>
              <a:rPr lang="fr-CH" sz="2800" b="0" i="1" dirty="0">
                <a:solidFill>
                  <a:srgbClr val="212121"/>
                </a:solidFill>
                <a:effectLst/>
                <a:latin typeface="Gotham" panose="02000504050000020004" pitchFamily="2" charset="0"/>
              </a:rPr>
              <a:t> helper </a:t>
            </a:r>
            <a:r>
              <a:rPr lang="fr-CH" sz="2800" b="0" i="1" dirty="0" err="1">
                <a:solidFill>
                  <a:srgbClr val="212121"/>
                </a:solidFill>
                <a:effectLst/>
                <a:latin typeface="Gotham" panose="02000504050000020004" pitchFamily="2" charset="0"/>
              </a:rPr>
              <a:t>cell</a:t>
            </a:r>
            <a:r>
              <a:rPr lang="en-GB" sz="1800" b="0" i="1" dirty="0">
                <a:solidFill>
                  <a:srgbClr val="A5A5A5"/>
                </a:solidFill>
                <a:effectLst/>
                <a:latin typeface="Gotham" panose="02000504050000020004" pitchFamily="2" charset="0"/>
              </a:rPr>
              <a:t>.</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OS10_3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EARLY RESULTS OF ATTAIN (ITN090ST): DARATUMUMAB &amp; BELATACEPT FOR HLA DESENSITIZATION IN KIDNEY TRANSPLANT CANDIDATES WITH 100% CPRA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Flavio </a:t>
            </a:r>
            <a:r>
              <a:rPr lang="en-US" sz="1800" b="1" dirty="0" err="1">
                <a:effectLst/>
                <a:latin typeface="Gotham" panose="02000504050000020004" pitchFamily="2" charset="0"/>
                <a:ea typeface="Times New Roman" panose="02020603050405020304" pitchFamily="18" charset="0"/>
              </a:rPr>
              <a:t>Vincenti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Sindhu Chandran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Rajalingam Raja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Martin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Stalinraja</a:t>
            </a:r>
            <a:r>
              <a:rPr lang="en-US" sz="1800" b="1" dirty="0">
                <a:effectLst/>
                <a:latin typeface="Gotham" panose="02000504050000020004" pitchFamily="2" charset="0"/>
                <a:ea typeface="Times New Roman" panose="02020603050405020304" pitchFamily="18" charset="0"/>
              </a:rPr>
              <a:t> Maruthamuthu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Shreya Mall</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Cynthia Breeden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Kristen Mason</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Doan Nguyen</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 Lee</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Juliete</a:t>
            </a:r>
            <a:r>
              <a:rPr lang="en-US" sz="1800" b="1" dirty="0">
                <a:effectLst/>
                <a:latin typeface="Gotham" panose="02000504050000020004" pitchFamily="2" charset="0"/>
                <a:ea typeface="Times New Roman" panose="02020603050405020304" pitchFamily="18" charset="0"/>
              </a:rPr>
              <a:t> Silva</a:t>
            </a:r>
            <a:r>
              <a:rPr lang="en-US" sz="1800" b="1" baseline="30000" dirty="0">
                <a:effectLst/>
                <a:latin typeface="Gotham" panose="02000504050000020004" pitchFamily="2" charset="0"/>
                <a:ea typeface="Times New Roman" panose="02020603050405020304" pitchFamily="18" charset="0"/>
              </a:rPr>
              <a:t>4</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California San Francisco Parnassus Campus,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Immune Tolerance network,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California San Francisco Parnassus Campus,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Immune Tolerance Network, Atlanta,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Rho Inc, Chapel Hill,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Emory University, Atlanta,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Emory University, Atlanta,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Despite high allocation priority, &lt;10% of kidney transplant candidates with calculated panel reactive antibody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100% are able to find a compatible donor. Current HLA desensitization strategies are ineffective due to antibody rebound. Adding </a:t>
            </a:r>
            <a:r>
              <a:rPr lang="en-GB" sz="1800" dirty="0" err="1">
                <a:solidFill>
                  <a:srgbClr val="000000"/>
                </a:solidFill>
                <a:effectLst/>
                <a:latin typeface="Gotham" panose="02000504050000020004" pitchFamily="2" charset="0"/>
                <a:ea typeface="Calibri" panose="020F0502020204030204" pitchFamily="34" charset="0"/>
              </a:rPr>
              <a:t>costimulation</a:t>
            </a:r>
            <a:r>
              <a:rPr lang="en-GB" sz="1800" dirty="0">
                <a:solidFill>
                  <a:srgbClr val="000000"/>
                </a:solidFill>
                <a:effectLst/>
                <a:latin typeface="Gotham" panose="02000504050000020004" pitchFamily="2" charset="0"/>
                <a:ea typeface="Calibri" panose="020F0502020204030204" pitchFamily="34" charset="0"/>
              </a:rPr>
              <a:t> blockade to plasma cell (PC) depletion prevents antibody rebound in NHP by countering nodal B cell and </a:t>
            </a:r>
            <a:r>
              <a:rPr lang="en-GB" sz="1800" dirty="0" err="1">
                <a:solidFill>
                  <a:srgbClr val="000000"/>
                </a:solidFill>
                <a:effectLst/>
                <a:latin typeface="Gotham" panose="02000504050000020004" pitchFamily="2" charset="0"/>
                <a:ea typeface="Calibri" panose="020F0502020204030204" pitchFamily="34" charset="0"/>
              </a:rPr>
              <a:t>Tfh</a:t>
            </a:r>
            <a:r>
              <a:rPr lang="en-GB" sz="1800" dirty="0">
                <a:solidFill>
                  <a:srgbClr val="000000"/>
                </a:solidFill>
                <a:effectLst/>
                <a:latin typeface="Gotham" panose="02000504050000020004" pitchFamily="2" charset="0"/>
                <a:ea typeface="Calibri" panose="020F0502020204030204" pitchFamily="34" charset="0"/>
              </a:rPr>
              <a:t> expansion. We hypothesized that a similar approach in humans could improve success with HLA desensitization.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ATTAIN is a pilot, phase I/II trial of daratumumab, a CD38 </a:t>
            </a:r>
            <a:r>
              <a:rPr lang="en-GB" sz="1800" dirty="0" err="1">
                <a:solidFill>
                  <a:srgbClr val="000000"/>
                </a:solidFill>
                <a:effectLst/>
                <a:latin typeface="Gotham" panose="02000504050000020004" pitchFamily="2" charset="0"/>
                <a:ea typeface="Calibri" panose="020F0502020204030204" pitchFamily="34" charset="0"/>
              </a:rPr>
              <a:t>mAb</a:t>
            </a:r>
            <a:r>
              <a:rPr lang="en-GB" sz="1800" dirty="0">
                <a:solidFill>
                  <a:srgbClr val="000000"/>
                </a:solidFill>
                <a:effectLst/>
                <a:latin typeface="Gotham" panose="02000504050000020004" pitchFamily="2" charset="0"/>
                <a:ea typeface="Calibri" panose="020F0502020204030204" pitchFamily="34" charset="0"/>
              </a:rPr>
              <a:t> used in multiple myeloma, plus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a high affinity CTLA4-Ig, to desensitize kidney transplant candidates with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≥99.9%. Enrolled subjects receive daratumumab (6 doses: 8 mg/kg) and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(4 doses: 10 mg/kg) over 10 weeks with blood and bone marrow assessments pre-and post-treatment. The primary efficacy endpoint is a composite of (1) elimination of ≥1 HLA antibody specificity, (2) ≥50% reduction in the MFI of ≥3 HLA antibody specificities, or (3) kidney transplant from a previously incompatible donor. Target accrual is 15, enrolled in 2 cohorts (5+10).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Cohort 1 (n=5, mean age 44, 60% with previous transplant) has been enrolled and treated, with 5-31 weeks follow-up to date. The treatment was tolerated well in all 5 patients. Three of 5 participants met the primary efficacy endpoint and 5 of 5 had &gt;50% bone marrow PC depletion. It was accompanied by decrease of both CD19+CD38hiCD138- short-lived PC (SLPC) and CD19+CD38hiCD138+ PC subsets with maintenance of CD19-CD38+CD138+ PC population which contains the long-lived PC (LLPC) subsets. Moreover, circulating CD19+CD27-IgD+CD38+CD24+ transitional B cells were also decreased all 5 patients. One patient received a kidney transplant from a previously incompatible deceased donor and is doing well at 7 months post-transplant without rejection or rebound of HLA antibodies.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Daratumumab and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may provide effective desensitization for kidney transplant candidates with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100% by depleting PC from existing marrow and blood PC subsets. ATTAIN (NCT04827979) is a trial conducted by the Immune Tolerance Network and sponsored by NIAID (award UM1AI109565).</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14</a:t>
            </a:fld>
            <a:endParaRPr lang="en-GB"/>
          </a:p>
        </p:txBody>
      </p:sp>
    </p:spTree>
    <p:extLst>
      <p:ext uri="{BB962C8B-B14F-4D97-AF65-F5344CB8AC3E}">
        <p14:creationId xmlns:p14="http://schemas.microsoft.com/office/powerpoint/2010/main" val="922626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a:t>
            </a:r>
            <a:r>
              <a:rPr lang="fr-CH" sz="1800" b="0" i="0" dirty="0">
                <a:solidFill>
                  <a:srgbClr val="4D5156"/>
                </a:solidFill>
                <a:effectLst/>
                <a:latin typeface="Gotham" panose="02000504050000020004" pitchFamily="2" charset="0"/>
              </a:rPr>
              <a:t> </a:t>
            </a:r>
            <a:r>
              <a:rPr lang="en-GB" sz="1800" b="0" i="1" dirty="0" err="1">
                <a:latin typeface="Gotham" panose="02000504050000020004" pitchFamily="2" charset="0"/>
              </a:rPr>
              <a:t>cPRA</a:t>
            </a:r>
            <a:r>
              <a:rPr lang="en-GB" sz="1800" b="0" i="1" dirty="0">
                <a:latin typeface="Gotham" panose="02000504050000020004" pitchFamily="2" charset="0"/>
              </a:rPr>
              <a:t>, </a:t>
            </a:r>
            <a:r>
              <a:rPr lang="en-GB" sz="2800" i="1" dirty="0">
                <a:solidFill>
                  <a:srgbClr val="A5A5A5"/>
                </a:solidFill>
                <a:latin typeface="Gotham" panose="02000504050000020004" pitchFamily="2" charset="0"/>
              </a:rPr>
              <a:t>calculated panel reactive antibody </a:t>
            </a:r>
            <a:r>
              <a:rPr lang="en-GB" sz="1800" b="0" i="1" dirty="0">
                <a:solidFill>
                  <a:srgbClr val="A5A5A5"/>
                </a:solidFill>
                <a:latin typeface="Gotham" panose="02000504050000020004" pitchFamily="2" charset="0"/>
              </a:rPr>
              <a:t>; CTLA4, </a:t>
            </a:r>
            <a:r>
              <a:rPr lang="fr-CH" sz="2800" b="0" i="1" dirty="0" err="1">
                <a:solidFill>
                  <a:srgbClr val="4D5156"/>
                </a:solidFill>
                <a:effectLst/>
                <a:latin typeface="Gotham" panose="02000504050000020004" pitchFamily="2" charset="0"/>
              </a:rPr>
              <a:t>cytotoxic</a:t>
            </a:r>
            <a:r>
              <a:rPr lang="fr-CH" sz="2800" b="0" i="1" dirty="0">
                <a:solidFill>
                  <a:srgbClr val="4D5156"/>
                </a:solidFill>
                <a:effectLst/>
                <a:latin typeface="Gotham" panose="02000504050000020004" pitchFamily="2" charset="0"/>
              </a:rPr>
              <a:t> T-lymphocyte-</a:t>
            </a:r>
            <a:r>
              <a:rPr lang="fr-CH" sz="2800" b="0" i="1" dirty="0" err="1">
                <a:solidFill>
                  <a:srgbClr val="4D5156"/>
                </a:solidFill>
                <a:effectLst/>
                <a:latin typeface="Gotham" panose="02000504050000020004" pitchFamily="2" charset="0"/>
              </a:rPr>
              <a:t>associated</a:t>
            </a:r>
            <a:r>
              <a:rPr lang="fr-CH" sz="2800" b="0" i="1" dirty="0">
                <a:solidFill>
                  <a:srgbClr val="4D5156"/>
                </a:solidFill>
                <a:effectLst/>
                <a:latin typeface="Gotham" panose="02000504050000020004" pitchFamily="2" charset="0"/>
              </a:rPr>
              <a:t> </a:t>
            </a:r>
            <a:r>
              <a:rPr lang="fr-CH" sz="2800" b="0" i="1" dirty="0" err="1">
                <a:solidFill>
                  <a:srgbClr val="4D5156"/>
                </a:solidFill>
                <a:effectLst/>
                <a:latin typeface="Gotham" panose="02000504050000020004" pitchFamily="2" charset="0"/>
              </a:rPr>
              <a:t>protein</a:t>
            </a:r>
            <a:r>
              <a:rPr lang="fr-CH" sz="2800" b="0" i="1" dirty="0">
                <a:solidFill>
                  <a:srgbClr val="4D5156"/>
                </a:solidFill>
                <a:effectLst/>
                <a:latin typeface="Gotham" panose="02000504050000020004" pitchFamily="2" charset="0"/>
              </a:rPr>
              <a:t> 4</a:t>
            </a:r>
            <a:r>
              <a:rPr lang="en-GB" sz="1800" b="0" i="1" dirty="0">
                <a:solidFill>
                  <a:srgbClr val="A5A5A5"/>
                </a:solidFill>
                <a:latin typeface="Gotham" panose="02000504050000020004" pitchFamily="2" charset="0"/>
              </a:rPr>
              <a:t>; HLA, human leukocyte antigen; LLPC, </a:t>
            </a:r>
            <a:r>
              <a:rPr lang="en-GB" sz="1800" i="1" dirty="0">
                <a:solidFill>
                  <a:srgbClr val="A5A5A5"/>
                </a:solidFill>
                <a:latin typeface="Gotham" panose="02000504050000020004" pitchFamily="2" charset="0"/>
              </a:rPr>
              <a:t>long-lived PC; </a:t>
            </a:r>
            <a:r>
              <a:rPr lang="en-GB" sz="1800" b="0" i="1" dirty="0">
                <a:solidFill>
                  <a:srgbClr val="A5A5A5"/>
                </a:solidFill>
                <a:latin typeface="Gotham" panose="02000504050000020004" pitchFamily="2" charset="0"/>
              </a:rPr>
              <a:t>NHP, non-human primate;  </a:t>
            </a:r>
            <a:r>
              <a:rPr lang="en-GB" sz="1800" b="0" i="1" dirty="0" err="1">
                <a:solidFill>
                  <a:srgbClr val="A5A5A5"/>
                </a:solidFill>
                <a:latin typeface="Gotham" panose="02000504050000020004" pitchFamily="2" charset="0"/>
              </a:rPr>
              <a:t>mAb</a:t>
            </a:r>
            <a:r>
              <a:rPr lang="en-GB" sz="1800" b="0" i="1" dirty="0">
                <a:solidFill>
                  <a:srgbClr val="A5A5A5"/>
                </a:solidFill>
                <a:latin typeface="Gotham" panose="02000504050000020004" pitchFamily="2" charset="0"/>
              </a:rPr>
              <a:t>, monoclonal antibody; MFI, </a:t>
            </a:r>
            <a:r>
              <a:rPr lang="fr-CH" sz="2800" b="0" i="1" dirty="0" err="1">
                <a:solidFill>
                  <a:srgbClr val="212121"/>
                </a:solidFill>
                <a:effectLst/>
                <a:latin typeface="Gotham" panose="02000504050000020004" pitchFamily="2" charset="0"/>
              </a:rPr>
              <a:t>mean</a:t>
            </a:r>
            <a:r>
              <a:rPr lang="fr-CH" sz="2800" b="0" i="1" dirty="0">
                <a:solidFill>
                  <a:srgbClr val="212121"/>
                </a:solidFill>
                <a:effectLst/>
                <a:latin typeface="Gotham" panose="02000504050000020004" pitchFamily="2" charset="0"/>
              </a:rPr>
              <a:t> fluorescence </a:t>
            </a:r>
            <a:r>
              <a:rPr lang="fr-CH" sz="2800" b="0" i="1" dirty="0" err="1">
                <a:solidFill>
                  <a:srgbClr val="212121"/>
                </a:solidFill>
                <a:effectLst/>
                <a:latin typeface="Gotham" panose="02000504050000020004" pitchFamily="2" charset="0"/>
              </a:rPr>
              <a:t>intensity</a:t>
            </a:r>
            <a:r>
              <a:rPr lang="en-GB" sz="1800" b="0" i="1" dirty="0">
                <a:solidFill>
                  <a:srgbClr val="A5A5A5"/>
                </a:solidFill>
                <a:latin typeface="Gotham" panose="02000504050000020004" pitchFamily="2" charset="0"/>
              </a:rPr>
              <a:t>; PC, plasma cell ; SLPC, short-lived PC ; </a:t>
            </a:r>
            <a:r>
              <a:rPr lang="en-GB" sz="1800" b="0" i="1" dirty="0" err="1">
                <a:solidFill>
                  <a:srgbClr val="A5A5A5"/>
                </a:solidFill>
                <a:latin typeface="Gotham" panose="02000504050000020004" pitchFamily="2" charset="0"/>
              </a:rPr>
              <a:t>Tfh</a:t>
            </a:r>
            <a:r>
              <a:rPr lang="en-GB" sz="1800" b="0" i="1" dirty="0">
                <a:solidFill>
                  <a:srgbClr val="A5A5A5"/>
                </a:solidFill>
                <a:latin typeface="Gotham" panose="02000504050000020004" pitchFamily="2" charset="0"/>
              </a:rPr>
              <a:t>, </a:t>
            </a:r>
            <a:r>
              <a:rPr lang="fr-CH" sz="2800" b="0" i="1" dirty="0">
                <a:solidFill>
                  <a:srgbClr val="212121"/>
                </a:solidFill>
                <a:effectLst/>
                <a:latin typeface="Gotham" panose="02000504050000020004" pitchFamily="2" charset="0"/>
              </a:rPr>
              <a:t>T </a:t>
            </a:r>
            <a:r>
              <a:rPr lang="fr-CH" sz="2800" b="0" i="1" dirty="0" err="1">
                <a:solidFill>
                  <a:srgbClr val="212121"/>
                </a:solidFill>
                <a:effectLst/>
                <a:latin typeface="Gotham" panose="02000504050000020004" pitchFamily="2" charset="0"/>
              </a:rPr>
              <a:t>follicular</a:t>
            </a:r>
            <a:r>
              <a:rPr lang="fr-CH" sz="2800" b="0" i="1" dirty="0">
                <a:solidFill>
                  <a:srgbClr val="212121"/>
                </a:solidFill>
                <a:effectLst/>
                <a:latin typeface="Gotham" panose="02000504050000020004" pitchFamily="2" charset="0"/>
              </a:rPr>
              <a:t> helper </a:t>
            </a:r>
            <a:r>
              <a:rPr lang="fr-CH" sz="2800" b="0" i="1" dirty="0" err="1">
                <a:solidFill>
                  <a:srgbClr val="212121"/>
                </a:solidFill>
                <a:effectLst/>
                <a:latin typeface="Gotham" panose="02000504050000020004" pitchFamily="2" charset="0"/>
              </a:rPr>
              <a:t>cell</a:t>
            </a:r>
            <a:r>
              <a:rPr lang="en-GB" sz="1800" b="0" i="1" dirty="0">
                <a:solidFill>
                  <a:srgbClr val="A5A5A5"/>
                </a:solidFill>
                <a:effectLst/>
                <a:latin typeface="Gotham" panose="02000504050000020004" pitchFamily="2" charset="0"/>
              </a:rPr>
              <a:t>.</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OS10_3</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EARLY RESULTS OF ATTAIN (ITN090ST): DARATUMUMAB &amp; BELATACEPT FOR HLA DESENSITIZATION IN KIDNEY TRANSPLANT CANDIDATES WITH 100% CPRA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Flavio </a:t>
            </a:r>
            <a:r>
              <a:rPr lang="en-US" sz="1800" b="1" dirty="0" err="1">
                <a:effectLst/>
                <a:latin typeface="Gotham" panose="02000504050000020004" pitchFamily="2" charset="0"/>
                <a:ea typeface="Times New Roman" panose="02020603050405020304" pitchFamily="18" charset="0"/>
              </a:rPr>
              <a:t>Vincenti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Sindhu Chandran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Rajalingam Raja</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Martin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Stalinraja</a:t>
            </a:r>
            <a:r>
              <a:rPr lang="en-US" sz="1800" b="1" dirty="0">
                <a:effectLst/>
                <a:latin typeface="Gotham" panose="02000504050000020004" pitchFamily="2" charset="0"/>
                <a:ea typeface="Times New Roman" panose="02020603050405020304" pitchFamily="18" charset="0"/>
              </a:rPr>
              <a:t> Maruthamuthu</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Shreya Mall</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Cynthia Breeden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Kristen Mason</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Doan Nguyen</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 Lee</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Juliete</a:t>
            </a:r>
            <a:r>
              <a:rPr lang="en-US" sz="1800" b="1" dirty="0">
                <a:effectLst/>
                <a:latin typeface="Gotham" panose="02000504050000020004" pitchFamily="2" charset="0"/>
                <a:ea typeface="Times New Roman" panose="02020603050405020304" pitchFamily="18" charset="0"/>
              </a:rPr>
              <a:t> Silva</a:t>
            </a:r>
            <a:r>
              <a:rPr lang="en-US" sz="1800" b="1" baseline="30000" dirty="0">
                <a:effectLst/>
                <a:latin typeface="Gotham" panose="02000504050000020004" pitchFamily="2" charset="0"/>
                <a:ea typeface="Times New Roman" panose="02020603050405020304" pitchFamily="18" charset="0"/>
              </a:rPr>
              <a:t>4</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California San Francisco Parnassus Campus,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Immune Tolerance network,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California San Francisco Parnassus Campus, San Francisco,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Immune Tolerance Network, Atlanta,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Rho Inc, Chapel Hill,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Emory University, Atlanta, United States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Emory University, Atlanta, United States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Despite high allocation priority, &lt;10% of kidney transplant candidates with calculated panel reactive antibody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100% are able to find a compatible donor. Current HLA desensitization strategies are ineffective due to antibody rebound. Adding </a:t>
            </a:r>
            <a:r>
              <a:rPr lang="en-GB" sz="1800" dirty="0" err="1">
                <a:solidFill>
                  <a:srgbClr val="000000"/>
                </a:solidFill>
                <a:effectLst/>
                <a:latin typeface="Gotham" panose="02000504050000020004" pitchFamily="2" charset="0"/>
                <a:ea typeface="Calibri" panose="020F0502020204030204" pitchFamily="34" charset="0"/>
              </a:rPr>
              <a:t>costimulation</a:t>
            </a:r>
            <a:r>
              <a:rPr lang="en-GB" sz="1800" dirty="0">
                <a:solidFill>
                  <a:srgbClr val="000000"/>
                </a:solidFill>
                <a:effectLst/>
                <a:latin typeface="Gotham" panose="02000504050000020004" pitchFamily="2" charset="0"/>
                <a:ea typeface="Calibri" panose="020F0502020204030204" pitchFamily="34" charset="0"/>
              </a:rPr>
              <a:t> blockade to plasma cell (PC) depletion prevents antibody rebound in NHP by countering nodal B cell and </a:t>
            </a:r>
            <a:r>
              <a:rPr lang="en-GB" sz="1800" dirty="0" err="1">
                <a:solidFill>
                  <a:srgbClr val="000000"/>
                </a:solidFill>
                <a:effectLst/>
                <a:latin typeface="Gotham" panose="02000504050000020004" pitchFamily="2" charset="0"/>
                <a:ea typeface="Calibri" panose="020F0502020204030204" pitchFamily="34" charset="0"/>
              </a:rPr>
              <a:t>Tfh</a:t>
            </a:r>
            <a:r>
              <a:rPr lang="en-GB" sz="1800" dirty="0">
                <a:solidFill>
                  <a:srgbClr val="000000"/>
                </a:solidFill>
                <a:effectLst/>
                <a:latin typeface="Gotham" panose="02000504050000020004" pitchFamily="2" charset="0"/>
                <a:ea typeface="Calibri" panose="020F0502020204030204" pitchFamily="34" charset="0"/>
              </a:rPr>
              <a:t> expansion. We hypothesized that a similar approach in humans could improve success with HLA desensitization.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ATTAIN is a pilot, phase I/II trial of daratumumab, a CD38 </a:t>
            </a:r>
            <a:r>
              <a:rPr lang="en-GB" sz="1800" dirty="0" err="1">
                <a:solidFill>
                  <a:srgbClr val="000000"/>
                </a:solidFill>
                <a:effectLst/>
                <a:latin typeface="Gotham" panose="02000504050000020004" pitchFamily="2" charset="0"/>
                <a:ea typeface="Calibri" panose="020F0502020204030204" pitchFamily="34" charset="0"/>
              </a:rPr>
              <a:t>mAb</a:t>
            </a:r>
            <a:r>
              <a:rPr lang="en-GB" sz="1800" dirty="0">
                <a:solidFill>
                  <a:srgbClr val="000000"/>
                </a:solidFill>
                <a:effectLst/>
                <a:latin typeface="Gotham" panose="02000504050000020004" pitchFamily="2" charset="0"/>
                <a:ea typeface="Calibri" panose="020F0502020204030204" pitchFamily="34" charset="0"/>
              </a:rPr>
              <a:t> used in multiple myeloma, plus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a high affinity CTLA4-Ig, to desensitize kidney transplant candidates with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≥99.9%. Enrolled subjects receive daratumumab (6 doses: 8 mg/kg) and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(4 doses: 10 mg/kg) over 10 weeks with blood and bone marrow assessments pre-and post-treatment. The primary efficacy endpoint is a composite of (1) elimination of ≥1 HLA antibody specificity, (2) ≥50% reduction in the MFI of ≥3 HLA antibody specificities, or (3) kidney transplant from a previously incompatible donor. Target accrual is 15, enrolled in 2 cohorts (5+10).</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Cohort 1 (n=5, mean age 44, 60% with previous transplant) has been enrolled and treated, with 5-31 weeks follow-up to date. The treatment was tolerated well in all 5 patients. Three of 5 participants met the primary efficacy endpoint and 5 of 5 had &gt;50% bone marrow PC depletion. It was accompanied by decrease of both CD19+CD38hiCD138- short-lived PC (SLPC) and CD19+CD38hiCD138+ PC subsets with maintenance of CD19-CD38+CD138+ PC population which contains the long-lived PC (LLPC) subsets. Moreover, circulating CD19+CD27-IgD+CD38+CD24+ transitional B cells were also decreased all 5 patients. One patient received a kidney transplant from a previously incompatible deceased donor and is doing well at 7 months post-transplant without rejection or rebound of HLA antibodies.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Daratumumab and </a:t>
            </a:r>
            <a:r>
              <a:rPr lang="en-GB" sz="1800" dirty="0" err="1">
                <a:solidFill>
                  <a:srgbClr val="000000"/>
                </a:solidFill>
                <a:effectLst/>
                <a:latin typeface="Gotham" panose="02000504050000020004" pitchFamily="2" charset="0"/>
                <a:ea typeface="Calibri" panose="020F0502020204030204" pitchFamily="34" charset="0"/>
              </a:rPr>
              <a:t>belatacept</a:t>
            </a:r>
            <a:r>
              <a:rPr lang="en-GB" sz="1800" dirty="0">
                <a:solidFill>
                  <a:srgbClr val="000000"/>
                </a:solidFill>
                <a:effectLst/>
                <a:latin typeface="Gotham" panose="02000504050000020004" pitchFamily="2" charset="0"/>
                <a:ea typeface="Calibri" panose="020F0502020204030204" pitchFamily="34" charset="0"/>
              </a:rPr>
              <a:t> may provide effective desensitization for kidney transplant candidates with </a:t>
            </a:r>
            <a:r>
              <a:rPr lang="en-GB" sz="1800" dirty="0" err="1">
                <a:solidFill>
                  <a:srgbClr val="000000"/>
                </a:solidFill>
                <a:effectLst/>
                <a:latin typeface="Gotham" panose="02000504050000020004" pitchFamily="2" charset="0"/>
                <a:ea typeface="Calibri" panose="020F0502020204030204" pitchFamily="34" charset="0"/>
              </a:rPr>
              <a:t>cPRA</a:t>
            </a:r>
            <a:r>
              <a:rPr lang="en-GB" sz="1800" dirty="0">
                <a:solidFill>
                  <a:srgbClr val="000000"/>
                </a:solidFill>
                <a:effectLst/>
                <a:latin typeface="Gotham" panose="02000504050000020004" pitchFamily="2" charset="0"/>
                <a:ea typeface="Calibri" panose="020F0502020204030204" pitchFamily="34" charset="0"/>
              </a:rPr>
              <a:t> 100% by depleting PC from existing marrow and blood PC subsets. ATTAIN (NCT04827979) is a trial conducted by the Immune Tolerance Network and sponsored by NIAID (award UM1AI109565).</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15</a:t>
            </a:fld>
            <a:endParaRPr lang="en-GB"/>
          </a:p>
        </p:txBody>
      </p:sp>
    </p:spTree>
    <p:extLst>
      <p:ext uri="{BB962C8B-B14F-4D97-AF65-F5344CB8AC3E}">
        <p14:creationId xmlns:p14="http://schemas.microsoft.com/office/powerpoint/2010/main" val="265032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BM, bone marrow; D, day; GFR, </a:t>
            </a:r>
            <a:r>
              <a:rPr lang="fr-CH" sz="2800" b="0" i="1" dirty="0" err="1">
                <a:solidFill>
                  <a:srgbClr val="201E1E"/>
                </a:solidFill>
                <a:effectLst/>
                <a:latin typeface="Gotham" panose="02000504050000020004" pitchFamily="2" charset="0"/>
              </a:rPr>
              <a:t>glomerular</a:t>
            </a:r>
            <a:r>
              <a:rPr lang="fr-CH" sz="2800" b="0" i="1" dirty="0">
                <a:solidFill>
                  <a:srgbClr val="201E1E"/>
                </a:solidFill>
                <a:effectLst/>
                <a:latin typeface="Gotham" panose="02000504050000020004" pitchFamily="2" charset="0"/>
              </a:rPr>
              <a:t> filtration rate</a:t>
            </a:r>
            <a:r>
              <a:rPr lang="en-GB" sz="1800" b="0" i="1" dirty="0">
                <a:latin typeface="Gotham" panose="02000504050000020004" pitchFamily="2" charset="0"/>
              </a:rPr>
              <a:t>; HLA, human leukocyte antigen; IS, </a:t>
            </a:r>
            <a:r>
              <a:rPr lang="en-US" sz="2800" b="0" i="1" dirty="0">
                <a:solidFill>
                  <a:srgbClr val="A5A5A5"/>
                </a:solidFill>
                <a:latin typeface="Gotham" panose="02000504050000020004" pitchFamily="2" charset="0"/>
              </a:rPr>
              <a:t>i</a:t>
            </a:r>
            <a:r>
              <a:rPr lang="en-US" sz="2800" i="1" dirty="0">
                <a:solidFill>
                  <a:srgbClr val="A5A5A5"/>
                </a:solidFill>
                <a:latin typeface="Gotham" panose="02000504050000020004" pitchFamily="2" charset="0"/>
              </a:rPr>
              <a:t>mmunosuppression; M, month; </a:t>
            </a:r>
            <a:r>
              <a:rPr lang="en-GB" sz="1800" b="0" i="1" dirty="0">
                <a:latin typeface="Gotham" panose="02000504050000020004" pitchFamily="2" charset="0"/>
              </a:rPr>
              <a:t>MNC, mononuclear cell; NGS, next generation sequencing; </a:t>
            </a:r>
            <a:r>
              <a:rPr lang="en-GB" sz="1800" b="0" i="1" dirty="0" err="1">
                <a:latin typeface="Gotham" panose="02000504050000020004" pitchFamily="2" charset="0"/>
              </a:rPr>
              <a:t>s.c.</a:t>
            </a:r>
            <a:r>
              <a:rPr lang="en-GB" sz="1800" b="0" i="1" dirty="0">
                <a:latin typeface="Gotham" panose="02000504050000020004" pitchFamily="2" charset="0"/>
              </a:rPr>
              <a:t>, subcutaneous; </a:t>
            </a:r>
            <a:r>
              <a:rPr lang="en-GB" sz="1800" b="0" i="1" dirty="0" err="1">
                <a:latin typeface="Gotham" panose="02000504050000020004" pitchFamily="2" charset="0"/>
              </a:rPr>
              <a:t>scRNAseq</a:t>
            </a:r>
            <a:r>
              <a:rPr lang="en-GB" sz="1800" b="0" i="1" dirty="0">
                <a:latin typeface="Gotham" panose="02000504050000020004" pitchFamily="2" charset="0"/>
              </a:rPr>
              <a:t>, single cell RNA sequencing; TCR, T cell receptor; </a:t>
            </a:r>
            <a:r>
              <a:rPr lang="en-US" sz="2800" i="1" dirty="0">
                <a:solidFill>
                  <a:srgbClr val="A5A5A5"/>
                </a:solidFill>
                <a:latin typeface="Gotham" panose="02000504050000020004" pitchFamily="2" charset="0"/>
              </a:rPr>
              <a:t>Treg, regulatory T cell; W, week.</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OS10_5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 PHASE I/IIA TRIAL OF AUTOLOGOUS REGULATORY T CELL THERAPY TOGETHER WITH DONOR BONE MARROW INFUSION IN KIDNEY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Rainer Oberbauer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Moritz Muckenhuber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Jasmin Mucha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Roman Reindl-Schwaighofer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Andreas Heinzel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Gabriela A. Berlakovich</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Nina Worel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Wolzt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Lion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Matthias Edinger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Wekerle*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St. Anna Children’s Cancer Research Institute,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Regensburg, Regensburg,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Background: </a:t>
            </a:r>
            <a:r>
              <a:rPr lang="en-US" sz="1800" dirty="0">
                <a:effectLst/>
                <a:latin typeface="Gotham" panose="02000504050000020004" pitchFamily="2" charset="0"/>
                <a:ea typeface="Calibri" panose="020F0502020204030204" pitchFamily="34" charset="0"/>
              </a:rPr>
              <a:t>In preclinical models combining Treg therapy with donor bone marrow (BM) transplantation leads to mixed hematopoietic chimerism and tolerance without myelosuppressive recipient conditioning, avoiding the adverse effects of irradiation or cytotoxic drugs.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Methods: </a:t>
            </a:r>
            <a:r>
              <a:rPr lang="en-US" sz="1800" dirty="0">
                <a:effectLst/>
                <a:latin typeface="Gotham" panose="02000504050000020004" pitchFamily="2" charset="0"/>
                <a:ea typeface="Calibri" panose="020F0502020204030204" pitchFamily="34" charset="0"/>
              </a:rPr>
              <a:t>A single center, controlled, first-in-human phase I/</a:t>
            </a:r>
            <a:r>
              <a:rPr lang="en-US" sz="1800" dirty="0" err="1">
                <a:effectLst/>
                <a:latin typeface="Gotham" panose="02000504050000020004" pitchFamily="2" charset="0"/>
                <a:ea typeface="Calibri" panose="020F0502020204030204" pitchFamily="34" charset="0"/>
              </a:rPr>
              <a:t>IIa</a:t>
            </a:r>
            <a:r>
              <a:rPr lang="en-US" sz="1800" dirty="0">
                <a:effectLst/>
                <a:latin typeface="Gotham" panose="02000504050000020004" pitchFamily="2" charset="0"/>
                <a:ea typeface="Calibri" panose="020F0502020204030204" pitchFamily="34" charset="0"/>
              </a:rPr>
              <a:t> trial is conducted in HLA-mismatched living donor kidney transplant recipients. In vitro expanded polyclonal recipient Tregs and MNC-separated donor BM cells are administered within 3 days after transplant, tocilizumab is injected </a:t>
            </a:r>
            <a:r>
              <a:rPr lang="en-US" sz="1800" dirty="0" err="1">
                <a:effectLst/>
                <a:latin typeface="Gotham" panose="02000504050000020004" pitchFamily="2" charset="0"/>
                <a:ea typeface="Calibri" panose="020F0502020204030204" pitchFamily="34" charset="0"/>
              </a:rPr>
              <a:t>s.c.</a:t>
            </a:r>
            <a:r>
              <a:rPr lang="en-US" sz="1800" dirty="0">
                <a:effectLst/>
                <a:latin typeface="Gotham" panose="02000504050000020004" pitchFamily="2" charset="0"/>
                <a:ea typeface="Calibri" panose="020F0502020204030204" pitchFamily="34" charset="0"/>
              </a:rPr>
              <a:t> for the first 3 weeks. No irradiation or cytotoxic drugs are given. Immunosuppression (IS) consists of thymoglobulin, </a:t>
            </a:r>
            <a:r>
              <a:rPr lang="en-US" sz="1800" dirty="0" err="1">
                <a:effectLst/>
                <a:latin typeface="Gotham" panose="02000504050000020004" pitchFamily="2" charset="0"/>
                <a:ea typeface="Calibri" panose="020F0502020204030204" pitchFamily="34" charset="0"/>
              </a:rPr>
              <a:t>belatacept</a:t>
            </a:r>
            <a:r>
              <a:rPr lang="en-US" sz="1800" dirty="0">
                <a:effectLst/>
                <a:latin typeface="Gotham" panose="02000504050000020004" pitchFamily="2" charset="0"/>
                <a:ea typeface="Calibri" panose="020F0502020204030204" pitchFamily="34" charset="0"/>
              </a:rPr>
              <a:t>, sirolimus and steroids. Starting at 6 months, sirolimus and steroids are gradually withdrawn in stable study group patients. A parallel control group receives the same IS, but no Tregs, BM or tocilizumab. Total leukocyte donor chimerism and safety are co-primary endpoints. Immune monitoring accompanying the trial includes NGS of the TCR repertoire, flow cytometric leukocyte subset analysis, </a:t>
            </a:r>
            <a:r>
              <a:rPr lang="en-US" sz="1800" dirty="0" err="1">
                <a:effectLst/>
                <a:latin typeface="Gotham" panose="02000504050000020004" pitchFamily="2" charset="0"/>
                <a:ea typeface="Calibri" panose="020F0502020204030204" pitchFamily="34" charset="0"/>
              </a:rPr>
              <a:t>scRNAseq</a:t>
            </a:r>
            <a:r>
              <a:rPr lang="en-US" sz="1800" dirty="0">
                <a:effectLst/>
                <a:latin typeface="Gotham" panose="02000504050000020004" pitchFamily="2" charset="0"/>
                <a:ea typeface="Calibri" panose="020F0502020204030204" pitchFamily="34" charset="0"/>
              </a:rPr>
              <a:t> and protocol biopsies including transcriptomic analysis (at 6, 12, 24, 36 and 60 months).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Results:</a:t>
            </a:r>
            <a:r>
              <a:rPr lang="en-US" sz="1800" dirty="0">
                <a:effectLst/>
                <a:latin typeface="Gotham" panose="02000504050000020004" pitchFamily="2" charset="0"/>
                <a:ea typeface="Calibri" panose="020F0502020204030204" pitchFamily="34" charset="0"/>
              </a:rPr>
              <a:t> Eight patients have been enrolled and treated so far (5 in the study group, 3 in the control group; out of the predetermined sample size of 6 per group). One additional patient was enrolled but not treated as Treg manufacturing failed. Treg (1.1-1.5x10^7 cells/kg) and BM cell (0.7-1.9x10^8 nucleated cells/kg) infusions were well tolerated. The study group developed low levels of total leukocyte donor chimerism (&lt;1%) in the first weeks post-transplant, whereas no chimerism was detectable in the control group. The study group shows a favorable clinical course, with GFRs of 55-74 ml/min/1.72m² at latest follow-up (median follow-up 20 months) and no safety signals were observed. IS reduction has been completed in one patient currently maintained on </a:t>
            </a:r>
            <a:r>
              <a:rPr lang="en-US" sz="1800" dirty="0" err="1">
                <a:effectLst/>
                <a:latin typeface="Gotham" panose="02000504050000020004" pitchFamily="2" charset="0"/>
                <a:ea typeface="Calibri" panose="020F0502020204030204" pitchFamily="34" charset="0"/>
              </a:rPr>
              <a:t>belatacept</a:t>
            </a:r>
            <a:r>
              <a:rPr lang="en-US" sz="1800" dirty="0">
                <a:effectLst/>
                <a:latin typeface="Gotham" panose="02000504050000020004" pitchFamily="2" charset="0"/>
                <a:ea typeface="Calibri" panose="020F0502020204030204" pitchFamily="34" charset="0"/>
              </a:rPr>
              <a:t> monotherapy q8 weeks and is in progress in all other patients. Protocol biopsies at 12 months were clear.</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Conclusion: </a:t>
            </a:r>
            <a:r>
              <a:rPr lang="en-US" sz="1800" dirty="0">
                <a:effectLst/>
                <a:latin typeface="Gotham" panose="02000504050000020004" pitchFamily="2" charset="0"/>
                <a:ea typeface="Calibri" panose="020F0502020204030204" pitchFamily="34" charset="0"/>
              </a:rPr>
              <a:t>Combined Treg therapy and BM transplantation is safe and feasible in living donor kidney transplantation and induces low-level chimerism. Results from immune monitoring assays will provide insight into the immunomodulatory effect of this protocol.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16</a:t>
            </a:fld>
            <a:endParaRPr lang="en-GB"/>
          </a:p>
        </p:txBody>
      </p:sp>
    </p:spTree>
    <p:extLst>
      <p:ext uri="{BB962C8B-B14F-4D97-AF65-F5344CB8AC3E}">
        <p14:creationId xmlns:p14="http://schemas.microsoft.com/office/powerpoint/2010/main" val="298469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BM, bone marrow; D, day; GFR, </a:t>
            </a:r>
            <a:r>
              <a:rPr lang="fr-CH" sz="2800" b="0" i="1" dirty="0" err="1">
                <a:solidFill>
                  <a:srgbClr val="201E1E"/>
                </a:solidFill>
                <a:effectLst/>
                <a:latin typeface="Gotham" panose="02000504050000020004" pitchFamily="2" charset="0"/>
              </a:rPr>
              <a:t>glomerular</a:t>
            </a:r>
            <a:r>
              <a:rPr lang="fr-CH" sz="2800" b="0" i="1" dirty="0">
                <a:solidFill>
                  <a:srgbClr val="201E1E"/>
                </a:solidFill>
                <a:effectLst/>
                <a:latin typeface="Gotham" panose="02000504050000020004" pitchFamily="2" charset="0"/>
              </a:rPr>
              <a:t> filtration rate</a:t>
            </a:r>
            <a:r>
              <a:rPr lang="en-GB" sz="1800" b="0" i="1" dirty="0">
                <a:latin typeface="Gotham" panose="02000504050000020004" pitchFamily="2" charset="0"/>
              </a:rPr>
              <a:t>; HLA, human leukocyte antigen; IS, </a:t>
            </a:r>
            <a:r>
              <a:rPr lang="en-US" sz="2800" b="0" i="1" dirty="0">
                <a:solidFill>
                  <a:srgbClr val="A5A5A5"/>
                </a:solidFill>
                <a:latin typeface="Gotham" panose="02000504050000020004" pitchFamily="2" charset="0"/>
              </a:rPr>
              <a:t>i</a:t>
            </a:r>
            <a:r>
              <a:rPr lang="en-US" sz="2800" i="1" dirty="0">
                <a:solidFill>
                  <a:srgbClr val="A5A5A5"/>
                </a:solidFill>
                <a:latin typeface="Gotham" panose="02000504050000020004" pitchFamily="2" charset="0"/>
              </a:rPr>
              <a:t>mmunosuppression; M, month; </a:t>
            </a:r>
            <a:r>
              <a:rPr lang="en-GB" sz="1800" b="0" i="1" dirty="0">
                <a:latin typeface="Gotham" panose="02000504050000020004" pitchFamily="2" charset="0"/>
              </a:rPr>
              <a:t>MNC, mononuclear cell; NGS, next generation sequencing; </a:t>
            </a:r>
            <a:r>
              <a:rPr lang="en-GB" sz="1800" b="0" i="1" dirty="0" err="1">
                <a:latin typeface="Gotham" panose="02000504050000020004" pitchFamily="2" charset="0"/>
              </a:rPr>
              <a:t>s.c.</a:t>
            </a:r>
            <a:r>
              <a:rPr lang="en-GB" sz="1800" b="0" i="1" dirty="0">
                <a:latin typeface="Gotham" panose="02000504050000020004" pitchFamily="2" charset="0"/>
              </a:rPr>
              <a:t>, subcutaneous; </a:t>
            </a:r>
            <a:r>
              <a:rPr lang="en-GB" sz="1800" b="0" i="1" dirty="0" err="1">
                <a:latin typeface="Gotham" panose="02000504050000020004" pitchFamily="2" charset="0"/>
              </a:rPr>
              <a:t>scRNAseq</a:t>
            </a:r>
            <a:r>
              <a:rPr lang="en-GB" sz="1800" b="0" i="1" dirty="0">
                <a:latin typeface="Gotham" panose="02000504050000020004" pitchFamily="2" charset="0"/>
              </a:rPr>
              <a:t>, single cell RNA sequencing; TCR, T cell receptor; </a:t>
            </a:r>
            <a:r>
              <a:rPr lang="en-US" sz="2800" i="1" dirty="0">
                <a:solidFill>
                  <a:srgbClr val="A5A5A5"/>
                </a:solidFill>
                <a:latin typeface="Gotham" panose="02000504050000020004" pitchFamily="2" charset="0"/>
              </a:rPr>
              <a:t>Treg, regulatory T cell; W, week.</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OS10_5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 PHASE I/IIA TRIAL OF AUTOLOGOUS REGULATORY T CELL THERAPY TOGETHER WITH DONOR BONE MARROW INFUSION IN KIDNEY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Rainer Oberbauer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Moritz Muckenhuber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Jasmin Mucha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Roman Reindl-Schwaighofer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Andreas Heinzel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Gabriela A. Berlakovich</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Nina Worel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Wolzt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Lion</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Matthias Edinger</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Thomas Wekerle*</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Medical University of Vienna,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St. Anna Children’s Cancer Research Institute, Vienna, Austria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Hospital Regensburg, Regensburg, Germany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Background: </a:t>
            </a:r>
            <a:r>
              <a:rPr lang="en-US" sz="1800" dirty="0">
                <a:effectLst/>
                <a:latin typeface="Gotham" panose="02000504050000020004" pitchFamily="2" charset="0"/>
                <a:ea typeface="Calibri" panose="020F0502020204030204" pitchFamily="34" charset="0"/>
              </a:rPr>
              <a:t>In preclinical models combining Treg therapy with donor bone marrow (BM) transplantation leads to mixed hematopoietic chimerism and tolerance without myelosuppressive recipient conditioning, avoiding the adverse effects of irradiation or cytotoxic drugs.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Methods: </a:t>
            </a:r>
            <a:r>
              <a:rPr lang="en-US" sz="1800" dirty="0">
                <a:effectLst/>
                <a:latin typeface="Gotham" panose="02000504050000020004" pitchFamily="2" charset="0"/>
                <a:ea typeface="Calibri" panose="020F0502020204030204" pitchFamily="34" charset="0"/>
              </a:rPr>
              <a:t>A single center, controlled, first-in-human phase I/</a:t>
            </a:r>
            <a:r>
              <a:rPr lang="en-US" sz="1800" dirty="0" err="1">
                <a:effectLst/>
                <a:latin typeface="Gotham" panose="02000504050000020004" pitchFamily="2" charset="0"/>
                <a:ea typeface="Calibri" panose="020F0502020204030204" pitchFamily="34" charset="0"/>
              </a:rPr>
              <a:t>IIa</a:t>
            </a:r>
            <a:r>
              <a:rPr lang="en-US" sz="1800" dirty="0">
                <a:effectLst/>
                <a:latin typeface="Gotham" panose="02000504050000020004" pitchFamily="2" charset="0"/>
                <a:ea typeface="Calibri" panose="020F0502020204030204" pitchFamily="34" charset="0"/>
              </a:rPr>
              <a:t> trial is conducted in HLA-mismatched living donor kidney transplant recipients. In vitro expanded polyclonal recipient Tregs and MNC-separated donor BM cells are administered within 3 days after transplant, tocilizumab is injected </a:t>
            </a:r>
            <a:r>
              <a:rPr lang="en-US" sz="1800" dirty="0" err="1">
                <a:effectLst/>
                <a:latin typeface="Gotham" panose="02000504050000020004" pitchFamily="2" charset="0"/>
                <a:ea typeface="Calibri" panose="020F0502020204030204" pitchFamily="34" charset="0"/>
              </a:rPr>
              <a:t>s.c.</a:t>
            </a:r>
            <a:r>
              <a:rPr lang="en-US" sz="1800" dirty="0">
                <a:effectLst/>
                <a:latin typeface="Gotham" panose="02000504050000020004" pitchFamily="2" charset="0"/>
                <a:ea typeface="Calibri" panose="020F0502020204030204" pitchFamily="34" charset="0"/>
              </a:rPr>
              <a:t> for the first 3 weeks. No irradiation or cytotoxic drugs are given. Immunosuppression (IS) consists of thymoglobulin, </a:t>
            </a:r>
            <a:r>
              <a:rPr lang="en-US" sz="1800" dirty="0" err="1">
                <a:effectLst/>
                <a:latin typeface="Gotham" panose="02000504050000020004" pitchFamily="2" charset="0"/>
                <a:ea typeface="Calibri" panose="020F0502020204030204" pitchFamily="34" charset="0"/>
              </a:rPr>
              <a:t>belatacept</a:t>
            </a:r>
            <a:r>
              <a:rPr lang="en-US" sz="1800" dirty="0">
                <a:effectLst/>
                <a:latin typeface="Gotham" panose="02000504050000020004" pitchFamily="2" charset="0"/>
                <a:ea typeface="Calibri" panose="020F0502020204030204" pitchFamily="34" charset="0"/>
              </a:rPr>
              <a:t>, sirolimus and steroids. Starting at 6 months, sirolimus and steroids are gradually withdrawn in stable study group patients. A parallel control group receives the same IS, but no Tregs, BM or tocilizumab. Total leukocyte donor chimerism and safety are co-primary endpoints. Immune monitoring accompanying the trial includes NGS of the TCR repertoire, flow cytometric leukocyte subset analysis, </a:t>
            </a:r>
            <a:r>
              <a:rPr lang="en-US" sz="1800" dirty="0" err="1">
                <a:effectLst/>
                <a:latin typeface="Gotham" panose="02000504050000020004" pitchFamily="2" charset="0"/>
                <a:ea typeface="Calibri" panose="020F0502020204030204" pitchFamily="34" charset="0"/>
              </a:rPr>
              <a:t>scRNAseq</a:t>
            </a:r>
            <a:r>
              <a:rPr lang="en-US" sz="1800" dirty="0">
                <a:effectLst/>
                <a:latin typeface="Gotham" panose="02000504050000020004" pitchFamily="2" charset="0"/>
                <a:ea typeface="Calibri" panose="020F0502020204030204" pitchFamily="34" charset="0"/>
              </a:rPr>
              <a:t> and protocol biopsies including transcriptomic analysis (at 6, 12, 24, 36 and 60 months).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Results:</a:t>
            </a:r>
            <a:r>
              <a:rPr lang="en-US" sz="1800" dirty="0">
                <a:effectLst/>
                <a:latin typeface="Gotham" panose="02000504050000020004" pitchFamily="2" charset="0"/>
                <a:ea typeface="Calibri" panose="020F0502020204030204" pitchFamily="34" charset="0"/>
              </a:rPr>
              <a:t> Eight patients have been enrolled and treated so far (5 in the study group, 3 in the control group; out of the predetermined sample size of 6 per group). One additional patient was enrolled but not treated as Treg manufacturing failed. Treg (1.1-1.5x10^7 cells/kg) and BM cell (0.7-1.9x10^8 nucleated cells/kg) infusions were well tolerated. The study group developed low levels of total leukocyte donor chimerism (&lt;1%) in the first weeks post-transplant, whereas no chimerism was detectable in the control group. The study group shows a favorable clinical course, with GFRs of 55-74 ml/min/1.72m² at latest follow-up (median follow-up 20 months) and no safety signals were observed. IS reduction has been completed in one patient currently maintained on </a:t>
            </a:r>
            <a:r>
              <a:rPr lang="en-US" sz="1800" dirty="0" err="1">
                <a:effectLst/>
                <a:latin typeface="Gotham" panose="02000504050000020004" pitchFamily="2" charset="0"/>
                <a:ea typeface="Calibri" panose="020F0502020204030204" pitchFamily="34" charset="0"/>
              </a:rPr>
              <a:t>belatacept</a:t>
            </a:r>
            <a:r>
              <a:rPr lang="en-US" sz="1800" dirty="0">
                <a:effectLst/>
                <a:latin typeface="Gotham" panose="02000504050000020004" pitchFamily="2" charset="0"/>
                <a:ea typeface="Calibri" panose="020F0502020204030204" pitchFamily="34" charset="0"/>
              </a:rPr>
              <a:t> monotherapy q8 weeks and is in progress in all other patients. Protocol biopsies at 12 months were clear.</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Calibri" panose="020F0502020204030204" pitchFamily="34" charset="0"/>
              </a:rPr>
              <a:t>Conclusion: </a:t>
            </a:r>
            <a:r>
              <a:rPr lang="en-US" sz="1800" dirty="0">
                <a:effectLst/>
                <a:latin typeface="Gotham" panose="02000504050000020004" pitchFamily="2" charset="0"/>
                <a:ea typeface="Calibri" panose="020F0502020204030204" pitchFamily="34" charset="0"/>
              </a:rPr>
              <a:t>Combined Treg therapy and BM transplantation is safe and feasible in living donor kidney transplantation and induces low-level chimerism. Results from immune monitoring assays will provide insight into the immunomodulatory effect of this protocol.</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17</a:t>
            </a:fld>
            <a:endParaRPr lang="en-GB"/>
          </a:p>
        </p:txBody>
      </p:sp>
    </p:spTree>
    <p:extLst>
      <p:ext uri="{BB962C8B-B14F-4D97-AF65-F5344CB8AC3E}">
        <p14:creationId xmlns:p14="http://schemas.microsoft.com/office/powerpoint/2010/main" val="18380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 D, day; </a:t>
            </a:r>
            <a:r>
              <a:rPr lang="en-GB" sz="1800" b="0" i="1" dirty="0">
                <a:latin typeface="Gotham" panose="02000504050000020004" pitchFamily="2" charset="0"/>
              </a:rPr>
              <a:t>dd-</a:t>
            </a:r>
            <a:r>
              <a:rPr lang="en-GB" sz="1800" b="0" i="1" dirty="0" err="1">
                <a:latin typeface="Gotham" panose="02000504050000020004" pitchFamily="2" charset="0"/>
              </a:rPr>
              <a:t>cfDNA</a:t>
            </a:r>
            <a:r>
              <a:rPr lang="en-GB" sz="1800" b="0" i="1" dirty="0">
                <a:latin typeface="Gotham" panose="02000504050000020004" pitchFamily="2" charset="0"/>
              </a:rPr>
              <a:t>, </a:t>
            </a:r>
            <a:r>
              <a:rPr lang="en-GB" sz="1800" b="0" i="1" dirty="0">
                <a:solidFill>
                  <a:srgbClr val="A5A5A5"/>
                </a:solidFill>
                <a:latin typeface="Gotham" panose="02000504050000020004" pitchFamily="2" charset="0"/>
              </a:rPr>
              <a:t>d</a:t>
            </a:r>
            <a:r>
              <a:rPr lang="en-GB" sz="1800" i="1" dirty="0">
                <a:solidFill>
                  <a:srgbClr val="A5A5A5"/>
                </a:solidFill>
                <a:latin typeface="Gotham" panose="02000504050000020004" pitchFamily="2" charset="0"/>
              </a:rPr>
              <a:t>onor-derived cell-free DNA</a:t>
            </a:r>
            <a:r>
              <a:rPr lang="en-GB" sz="1800" b="0" i="1" dirty="0">
                <a:solidFill>
                  <a:srgbClr val="A5A5A5"/>
                </a:solidFill>
                <a:latin typeface="Gotham" panose="02000504050000020004" pitchFamily="2" charset="0"/>
              </a:rPr>
              <a:t>; eGFR, </a:t>
            </a:r>
            <a:r>
              <a:rPr lang="fr-CH" sz="2800" b="0" i="1" dirty="0" err="1">
                <a:solidFill>
                  <a:srgbClr val="413D3D"/>
                </a:solidFill>
                <a:effectLst/>
                <a:latin typeface="Gotham" panose="02000504050000020004" pitchFamily="2" charset="0"/>
              </a:rPr>
              <a:t>estimated</a:t>
            </a:r>
            <a:r>
              <a:rPr lang="fr-CH" sz="2800" b="0" i="1" dirty="0">
                <a:solidFill>
                  <a:srgbClr val="413D3D"/>
                </a:solidFill>
                <a:effectLst/>
                <a:latin typeface="Gotham" panose="02000504050000020004" pitchFamily="2" charset="0"/>
              </a:rPr>
              <a:t> </a:t>
            </a:r>
            <a:r>
              <a:rPr lang="fr-CH" sz="2800" b="0" i="1" dirty="0" err="1">
                <a:solidFill>
                  <a:srgbClr val="413D3D"/>
                </a:solidFill>
                <a:effectLst/>
                <a:latin typeface="Gotham" panose="02000504050000020004" pitchFamily="2" charset="0"/>
              </a:rPr>
              <a:t>glomerular</a:t>
            </a:r>
            <a:r>
              <a:rPr lang="fr-CH" sz="2800" b="0" i="1" dirty="0">
                <a:solidFill>
                  <a:srgbClr val="413D3D"/>
                </a:solidFill>
                <a:effectLst/>
                <a:latin typeface="Gotham" panose="02000504050000020004" pitchFamily="2" charset="0"/>
              </a:rPr>
              <a:t> filtration rate</a:t>
            </a:r>
            <a:r>
              <a:rPr lang="en-GB" sz="1800" b="0" i="1" dirty="0">
                <a:solidFill>
                  <a:srgbClr val="A5A5A5"/>
                </a:solidFill>
                <a:latin typeface="Gotham" panose="02000504050000020004" pitchFamily="2" charset="0"/>
              </a:rPr>
              <a:t>; KTR, </a:t>
            </a:r>
            <a:r>
              <a:rPr lang="en-GB" sz="1800" i="1" dirty="0">
                <a:solidFill>
                  <a:srgbClr val="A5A5A5"/>
                </a:solidFill>
                <a:latin typeface="Gotham" panose="02000504050000020004" pitchFamily="2" charset="0"/>
              </a:rPr>
              <a:t>kidney transplant recipients; IQR, interquartile range; TCMR, </a:t>
            </a:r>
            <a:r>
              <a:rPr lang="en-GB" sz="1800" i="1" dirty="0">
                <a:solidFill>
                  <a:srgbClr val="000000"/>
                </a:solidFill>
                <a:effectLst/>
                <a:latin typeface="Gotham" panose="02000504050000020004" pitchFamily="2" charset="0"/>
                <a:ea typeface="Calibri" panose="020F0502020204030204" pitchFamily="34" charset="0"/>
              </a:rPr>
              <a:t>T-cell-mediated rejection.</a:t>
            </a:r>
            <a:endParaRPr lang="en-GB" sz="1800" b="0" i="1" dirty="0">
              <a:latin typeface="Gotham" panose="02000504050000020004" pitchFamily="2" charset="0"/>
            </a:endParaRPr>
          </a:p>
          <a:p>
            <a:pPr algn="just"/>
            <a:endParaRPr lang="en-GB" sz="1800" b="0" i="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OS11_1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ASSESSMENT OF DONOR-DERIVED CELL-FREE DNA (DD-CFDNA) IN KIDNEY TRANSPLANT RECIPIENTS WITH INDICATION BIOPSY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Louise Benning*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Annette Fink</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Markus Rudek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Claudius Speer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Nußhag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 Mahler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Florian Kälble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 Zeier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Caner Süsal</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Morath</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Thuong</a:t>
            </a:r>
            <a:r>
              <a:rPr lang="en-US" sz="1800" b="1" dirty="0">
                <a:effectLst/>
                <a:latin typeface="Gotham" panose="02000504050000020004" pitchFamily="2" charset="0"/>
                <a:ea typeface="Times New Roman" panose="02020603050405020304" pitchFamily="18" charset="0"/>
              </a:rPr>
              <a:t> Hien Tran</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Heidelberg, Department of Nephrology, Heidelberg,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Heidelberg, Transplantation Immunology, Heidelberg Institute of Immunology, Heidelberg,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Koç University Hospital, Transplant Immunology Research Center of Excellence, Istanbul, Turkey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Donor-derived cell-free DNA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is released into the circulation upon allograft injury in kidney transplant recipients (KTR).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Starting in November 2020, we enrolled 100 KTR with indication biopsy in this prospective single-</a:t>
            </a:r>
            <a:r>
              <a:rPr lang="en-GB" sz="1800" dirty="0" err="1">
                <a:solidFill>
                  <a:srgbClr val="000000"/>
                </a:solidFill>
                <a:effectLst/>
                <a:latin typeface="Gotham" panose="02000504050000020004" pitchFamily="2" charset="0"/>
                <a:ea typeface="Calibri" panose="020F0502020204030204" pitchFamily="34" charset="0"/>
              </a:rPr>
              <a:t>center</a:t>
            </a:r>
            <a:r>
              <a:rPr lang="en-GB" sz="1800" dirty="0">
                <a:solidFill>
                  <a:srgbClr val="000000"/>
                </a:solidFill>
                <a:effectLst/>
                <a:latin typeface="Gotham" panose="02000504050000020004" pitchFamily="2" charset="0"/>
                <a:ea typeface="Calibri" panose="020F0502020204030204" pitchFamily="34" charset="0"/>
              </a:rPr>
              <a:t> trial to assess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at time of biopsy as well as 7, 30 and 90 days post biopsy. Levels of circulating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were measured using the </a:t>
            </a:r>
            <a:r>
              <a:rPr lang="en-GB" sz="1800" dirty="0" err="1">
                <a:solidFill>
                  <a:srgbClr val="000000"/>
                </a:solidFill>
                <a:effectLst/>
                <a:latin typeface="Gotham" panose="02000504050000020004" pitchFamily="2" charset="0"/>
                <a:ea typeface="Calibri" panose="020F0502020204030204" pitchFamily="34" charset="0"/>
              </a:rPr>
              <a:t>AlloSeq</a:t>
            </a:r>
            <a:r>
              <a:rPr lang="en-GB" sz="1800" dirty="0">
                <a:solidFill>
                  <a:srgbClr val="000000"/>
                </a:solidFill>
                <a:effectLst/>
                <a:latin typeface="Gotham" panose="02000504050000020004" pitchFamily="2" charset="0"/>
                <a:ea typeface="Calibri" panose="020F0502020204030204" pitchFamily="34" charset="0"/>
              </a:rPr>
              <a: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assay (</a:t>
            </a:r>
            <a:r>
              <a:rPr lang="en-GB" sz="1800" dirty="0" err="1">
                <a:solidFill>
                  <a:srgbClr val="000000"/>
                </a:solidFill>
                <a:effectLst/>
                <a:latin typeface="Gotham" panose="02000504050000020004" pitchFamily="2" charset="0"/>
                <a:ea typeface="Calibri" panose="020F0502020204030204" pitchFamily="34" charset="0"/>
              </a:rPr>
              <a:t>CareDx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The analytic sample included 325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measurements from 100 patients. 30/100 (30%) biopsies were graded as different types of rejection, whereof 5/30 (16.7%) patients showed signs of antibody-mediated rejection (ABMR), 21/30 (70%) borderline changes, and 4/30 (13.3%) signs of T-cell-mediated rejection (TCMR) in the graft. At time of biopsy, patients with ABMR or TCMR had significantly higher levels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than patients without any signs of rejection in the graft (</a:t>
            </a:r>
            <a:r>
              <a:rPr lang="en-GB" sz="1800" i="1" dirty="0">
                <a:solidFill>
                  <a:srgbClr val="000000"/>
                </a:solidFill>
                <a:effectLst/>
                <a:latin typeface="Gotham" panose="02000504050000020004" pitchFamily="2" charset="0"/>
                <a:ea typeface="Calibri" panose="020F0502020204030204" pitchFamily="34" charset="0"/>
              </a:rPr>
              <a:t>P</a:t>
            </a:r>
            <a:r>
              <a:rPr lang="en-GB" sz="1800" dirty="0">
                <a:solidFill>
                  <a:srgbClr val="000000"/>
                </a:solidFill>
                <a:effectLst/>
                <a:latin typeface="Gotham" panose="02000504050000020004" pitchFamily="2" charset="0"/>
                <a:ea typeface="Calibri" panose="020F0502020204030204" pitchFamily="34" charset="0"/>
              </a:rPr>
              <a:t>&lt;0.001), whereas eGFR did not differ significantly between the two groups (</a:t>
            </a:r>
            <a:r>
              <a:rPr lang="en-GB" sz="1800" i="1" dirty="0">
                <a:solidFill>
                  <a:srgbClr val="000000"/>
                </a:solidFill>
                <a:effectLst/>
                <a:latin typeface="Gotham" panose="02000504050000020004" pitchFamily="2" charset="0"/>
                <a:ea typeface="Calibri" panose="020F0502020204030204" pitchFamily="34" charset="0"/>
              </a:rPr>
              <a:t>P</a:t>
            </a:r>
            <a:r>
              <a:rPr lang="en-GB" sz="1800" dirty="0">
                <a:solidFill>
                  <a:srgbClr val="000000"/>
                </a:solidFill>
                <a:effectLst/>
                <a:latin typeface="Gotham" panose="02000504050000020004" pitchFamily="2" charset="0"/>
                <a:ea typeface="Calibri" panose="020F0502020204030204" pitchFamily="34" charset="0"/>
              </a:rPr>
              <a:t>&gt;0.99, Figure 1A). Levels of circulating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were with a median (IQR) of 2.0% (0.38 – 7.25) highest in patients with ABMR or TCMR, compared to the 0.38% (0.20 – 1.15) in patients with borderline changes and 0.22% (0.11 – 0.52) in patients with no signs of rejection (Figure 1A). Following anti-rejection treatment,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decreased in most patients with ABMR or TCRM (pooled slope -0.025, Figure 1B), possibly indicating response to therapy. Patients with Borderline changes and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&lt;1% at time of biopsy showed a trend towards increasing eGFR following corticosteroid pulse therapy whereas patients with higher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(&gt;1%) showed unchanged or even subsequent eGFR decline (Figure 1C).</a:t>
            </a:r>
            <a:endParaRPr lang="en-CH" sz="1800" dirty="0">
              <a:effectLst/>
              <a:latin typeface="Gotham" panose="02000504050000020004" pitchFamily="2" charset="0"/>
              <a:ea typeface="Times New Roman" panose="02020603050405020304" pitchFamily="18" charset="0"/>
            </a:endParaRPr>
          </a:p>
          <a:p>
            <a:pPr algn="just"/>
            <a:r>
              <a:rPr lang="en-GB" sz="1800" b="1" dirty="0" err="1">
                <a:solidFill>
                  <a:srgbClr val="000000"/>
                </a:solidFill>
                <a:effectLst/>
                <a:latin typeface="Gotham" panose="02000504050000020004" pitchFamily="2" charset="0"/>
                <a:ea typeface="Calibri" panose="020F0502020204030204" pitchFamily="34" charset="0"/>
              </a:rPr>
              <a:t>Conclusions</a:t>
            </a:r>
            <a:r>
              <a:rPr lang="en-GB" sz="1800" dirty="0" err="1">
                <a:solidFill>
                  <a:srgbClr val="000000"/>
                </a:solidFill>
                <a:effectLst/>
                <a:latin typeface="Gotham" panose="02000504050000020004" pitchFamily="2" charset="0"/>
                <a:ea typeface="Calibri" panose="020F0502020204030204" pitchFamily="34" charset="0"/>
              </a:rPr>
              <a:t>:dd-cfDNA</a:t>
            </a:r>
            <a:r>
              <a:rPr lang="en-GB" sz="1800" dirty="0">
                <a:solidFill>
                  <a:srgbClr val="000000"/>
                </a:solidFill>
                <a:effectLst/>
                <a:latin typeface="Gotham" panose="02000504050000020004" pitchFamily="2" charset="0"/>
                <a:ea typeface="Calibri" panose="020F0502020204030204" pitchFamily="34" charset="0"/>
              </a:rPr>
              <a:t> significantly discriminates between KTR with signs of rejection in the graft and KTR with other pathology. Decreasing levels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reflect response to anti-rejection treatment. Higher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in patients with borderline changes may help to identify patients at risk that may profit from intensified therapy.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18</a:t>
            </a:fld>
            <a:endParaRPr lang="en-GB"/>
          </a:p>
        </p:txBody>
      </p:sp>
    </p:spTree>
    <p:extLst>
      <p:ext uri="{BB962C8B-B14F-4D97-AF65-F5344CB8AC3E}">
        <p14:creationId xmlns:p14="http://schemas.microsoft.com/office/powerpoint/2010/main" val="274689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 D, day; </a:t>
            </a:r>
            <a:r>
              <a:rPr lang="en-GB" sz="1800" b="0" i="1" dirty="0">
                <a:latin typeface="Gotham" panose="02000504050000020004" pitchFamily="2" charset="0"/>
              </a:rPr>
              <a:t>dd-</a:t>
            </a:r>
            <a:r>
              <a:rPr lang="en-GB" sz="1800" b="0" i="1" dirty="0" err="1">
                <a:latin typeface="Gotham" panose="02000504050000020004" pitchFamily="2" charset="0"/>
              </a:rPr>
              <a:t>cfDNA</a:t>
            </a:r>
            <a:r>
              <a:rPr lang="en-GB" sz="1800" b="0" i="1" dirty="0">
                <a:latin typeface="Gotham" panose="02000504050000020004" pitchFamily="2" charset="0"/>
              </a:rPr>
              <a:t>, </a:t>
            </a:r>
            <a:r>
              <a:rPr lang="en-GB" sz="1800" b="0" i="1" dirty="0">
                <a:solidFill>
                  <a:srgbClr val="A5A5A5"/>
                </a:solidFill>
                <a:latin typeface="Gotham" panose="02000504050000020004" pitchFamily="2" charset="0"/>
              </a:rPr>
              <a:t>d</a:t>
            </a:r>
            <a:r>
              <a:rPr lang="en-GB" sz="1800" i="1" dirty="0">
                <a:solidFill>
                  <a:srgbClr val="A5A5A5"/>
                </a:solidFill>
                <a:latin typeface="Gotham" panose="02000504050000020004" pitchFamily="2" charset="0"/>
              </a:rPr>
              <a:t>onor-derived cell-free DNA</a:t>
            </a:r>
            <a:r>
              <a:rPr lang="en-GB" sz="1800" b="0" i="1" dirty="0">
                <a:solidFill>
                  <a:srgbClr val="A5A5A5"/>
                </a:solidFill>
                <a:latin typeface="Gotham" panose="02000504050000020004" pitchFamily="2" charset="0"/>
              </a:rPr>
              <a:t>; eGFR, </a:t>
            </a:r>
            <a:r>
              <a:rPr lang="fr-CH" sz="2800" b="0" i="1" dirty="0" err="1">
                <a:solidFill>
                  <a:srgbClr val="413D3D"/>
                </a:solidFill>
                <a:effectLst/>
                <a:latin typeface="Gotham" panose="02000504050000020004" pitchFamily="2" charset="0"/>
              </a:rPr>
              <a:t>estimated</a:t>
            </a:r>
            <a:r>
              <a:rPr lang="fr-CH" sz="2800" b="0" i="1" dirty="0">
                <a:solidFill>
                  <a:srgbClr val="413D3D"/>
                </a:solidFill>
                <a:effectLst/>
                <a:latin typeface="Gotham" panose="02000504050000020004" pitchFamily="2" charset="0"/>
              </a:rPr>
              <a:t> </a:t>
            </a:r>
            <a:r>
              <a:rPr lang="fr-CH" sz="2800" b="0" i="1" dirty="0" err="1">
                <a:solidFill>
                  <a:srgbClr val="413D3D"/>
                </a:solidFill>
                <a:effectLst/>
                <a:latin typeface="Gotham" panose="02000504050000020004" pitchFamily="2" charset="0"/>
              </a:rPr>
              <a:t>glomerular</a:t>
            </a:r>
            <a:r>
              <a:rPr lang="fr-CH" sz="2800" b="0" i="1" dirty="0">
                <a:solidFill>
                  <a:srgbClr val="413D3D"/>
                </a:solidFill>
                <a:effectLst/>
                <a:latin typeface="Gotham" panose="02000504050000020004" pitchFamily="2" charset="0"/>
              </a:rPr>
              <a:t> filtration rate</a:t>
            </a:r>
            <a:r>
              <a:rPr lang="en-GB" sz="1800" b="0" i="1" dirty="0">
                <a:solidFill>
                  <a:srgbClr val="A5A5A5"/>
                </a:solidFill>
                <a:latin typeface="Gotham" panose="02000504050000020004" pitchFamily="2" charset="0"/>
              </a:rPr>
              <a:t>; KTR, </a:t>
            </a:r>
            <a:r>
              <a:rPr lang="en-GB" sz="1800" i="1" dirty="0">
                <a:solidFill>
                  <a:srgbClr val="A5A5A5"/>
                </a:solidFill>
                <a:latin typeface="Gotham" panose="02000504050000020004" pitchFamily="2" charset="0"/>
              </a:rPr>
              <a:t>kidney transplant recipients; IQR, interquartile range; TCMR, </a:t>
            </a:r>
            <a:r>
              <a:rPr lang="en-GB" sz="1800" i="1" dirty="0">
                <a:solidFill>
                  <a:srgbClr val="000000"/>
                </a:solidFill>
                <a:effectLst/>
                <a:latin typeface="Gotham" panose="02000504050000020004" pitchFamily="2" charset="0"/>
                <a:ea typeface="Calibri" panose="020F0502020204030204" pitchFamily="34" charset="0"/>
              </a:rPr>
              <a:t>T-cell-mediated rejection.</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OS11_1</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ASSESSMENT OF DONOR-DERIVED CELL-FREE DNA (DD-CFDNA) IN KIDNEY TRANSPLANT RECIPIENTS WITH INDICATION BIOPSY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Louise Benning*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Annette Fink</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Markus Rudek</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Claudius Speer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Nußhag</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 Mahler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Florian Kälble</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 Zeier</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Caner Süsal</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Christian Morath</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Thuong</a:t>
            </a:r>
            <a:r>
              <a:rPr lang="en-US" sz="1800" b="1" dirty="0">
                <a:effectLst/>
                <a:latin typeface="Gotham" panose="02000504050000020004" pitchFamily="2" charset="0"/>
                <a:ea typeface="Times New Roman" panose="02020603050405020304" pitchFamily="18" charset="0"/>
              </a:rPr>
              <a:t> Hien Tran</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Hospital Heidelberg, Department of Nephrology, Heidelberg,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University Hospital Heidelberg, Transplantation Immunology, Heidelberg Institute of Immunology, Heidelberg, Germany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Koç University Hospital, Transplant Immunology Research Center of Excellence, Istanbul, Turkey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Donor-derived cell-free DNA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is released into the circulation upon allograft injury in kidney transplant recipients (KTR).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Starting in November 2020, we enrolled 100 KTR with indication biopsy in this prospective single-</a:t>
            </a:r>
            <a:r>
              <a:rPr lang="en-GB" sz="1800" dirty="0" err="1">
                <a:solidFill>
                  <a:srgbClr val="000000"/>
                </a:solidFill>
                <a:effectLst/>
                <a:latin typeface="Gotham" panose="02000504050000020004" pitchFamily="2" charset="0"/>
                <a:ea typeface="Calibri" panose="020F0502020204030204" pitchFamily="34" charset="0"/>
              </a:rPr>
              <a:t>center</a:t>
            </a:r>
            <a:r>
              <a:rPr lang="en-GB" sz="1800" dirty="0">
                <a:solidFill>
                  <a:srgbClr val="000000"/>
                </a:solidFill>
                <a:effectLst/>
                <a:latin typeface="Gotham" panose="02000504050000020004" pitchFamily="2" charset="0"/>
                <a:ea typeface="Calibri" panose="020F0502020204030204" pitchFamily="34" charset="0"/>
              </a:rPr>
              <a:t> trial to assess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at time of biopsy as well as 7, 30 and 90 days post biopsy. Levels of circulating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were measured using the </a:t>
            </a:r>
            <a:r>
              <a:rPr lang="en-GB" sz="1800" dirty="0" err="1">
                <a:solidFill>
                  <a:srgbClr val="000000"/>
                </a:solidFill>
                <a:effectLst/>
                <a:latin typeface="Gotham" panose="02000504050000020004" pitchFamily="2" charset="0"/>
                <a:ea typeface="Calibri" panose="020F0502020204030204" pitchFamily="34" charset="0"/>
              </a:rPr>
              <a:t>AlloSeq</a:t>
            </a:r>
            <a:r>
              <a:rPr lang="en-GB" sz="1800" dirty="0">
                <a:solidFill>
                  <a:srgbClr val="000000"/>
                </a:solidFill>
                <a:effectLst/>
                <a:latin typeface="Gotham" panose="02000504050000020004" pitchFamily="2" charset="0"/>
                <a:ea typeface="Calibri" panose="020F0502020204030204" pitchFamily="34" charset="0"/>
              </a:rPr>
              <a: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assay (</a:t>
            </a:r>
            <a:r>
              <a:rPr lang="en-GB" sz="1800" dirty="0" err="1">
                <a:solidFill>
                  <a:srgbClr val="000000"/>
                </a:solidFill>
                <a:effectLst/>
                <a:latin typeface="Gotham" panose="02000504050000020004" pitchFamily="2" charset="0"/>
                <a:ea typeface="Calibri" panose="020F0502020204030204" pitchFamily="34" charset="0"/>
              </a:rPr>
              <a:t>CareDx</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 </a:t>
            </a:r>
            <a:r>
              <a:rPr lang="en-GB" sz="1800" dirty="0">
                <a:solidFill>
                  <a:srgbClr val="000000"/>
                </a:solidFill>
                <a:effectLst/>
                <a:latin typeface="Gotham" panose="02000504050000020004" pitchFamily="2" charset="0"/>
                <a:ea typeface="Calibri" panose="020F0502020204030204" pitchFamily="34" charset="0"/>
              </a:rPr>
              <a:t>The analytic sample included 325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measurements from 100 patients. 30/100 (30%) biopsies were graded as different types of rejection, whereof 5/30 (16.7%) patients showed signs of antibody-mediated rejection (ABMR), 21/30 (70%) borderline changes, and 4/30 (13.3%) signs of T-cell-mediated rejection (TCMR) in the graft. At time of biopsy, patients with ABMR or TCMR had significantly higher levels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than patients without any signs of rejection in the graft (</a:t>
            </a:r>
            <a:r>
              <a:rPr lang="en-GB" sz="1800" i="1" dirty="0">
                <a:solidFill>
                  <a:srgbClr val="000000"/>
                </a:solidFill>
                <a:effectLst/>
                <a:latin typeface="Gotham" panose="02000504050000020004" pitchFamily="2" charset="0"/>
                <a:ea typeface="Calibri" panose="020F0502020204030204" pitchFamily="34" charset="0"/>
              </a:rPr>
              <a:t>P</a:t>
            </a:r>
            <a:r>
              <a:rPr lang="en-GB" sz="1800" dirty="0">
                <a:solidFill>
                  <a:srgbClr val="000000"/>
                </a:solidFill>
                <a:effectLst/>
                <a:latin typeface="Gotham" panose="02000504050000020004" pitchFamily="2" charset="0"/>
                <a:ea typeface="Calibri" panose="020F0502020204030204" pitchFamily="34" charset="0"/>
              </a:rPr>
              <a:t>&lt;0.001), whereas eGFR did not differ significantly between the two groups (</a:t>
            </a:r>
            <a:r>
              <a:rPr lang="en-GB" sz="1800" i="1" dirty="0">
                <a:solidFill>
                  <a:srgbClr val="000000"/>
                </a:solidFill>
                <a:effectLst/>
                <a:latin typeface="Gotham" panose="02000504050000020004" pitchFamily="2" charset="0"/>
                <a:ea typeface="Calibri" panose="020F0502020204030204" pitchFamily="34" charset="0"/>
              </a:rPr>
              <a:t>P</a:t>
            </a:r>
            <a:r>
              <a:rPr lang="en-GB" sz="1800" dirty="0">
                <a:solidFill>
                  <a:srgbClr val="000000"/>
                </a:solidFill>
                <a:effectLst/>
                <a:latin typeface="Gotham" panose="02000504050000020004" pitchFamily="2" charset="0"/>
                <a:ea typeface="Calibri" panose="020F0502020204030204" pitchFamily="34" charset="0"/>
              </a:rPr>
              <a:t>&gt;0.99, Figure 1A). Levels of circulating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were with a median (IQR) of 2.0% (0.38 – 7.25) highest in patients with ABMR or TCMR, compared to the 0.38% (0.20 – 1.15) in patients with borderline changes and 0.22% (0.11 – 0.52) in patients with no signs of rejection (Figure 1A). Following anti-rejection treatment,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decreased in most patients with ABMR or TCRM (pooled slope -0.025, Figure 1B), possibly indicating response to therapy. Patients with Borderline changes and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&lt;1% at time of biopsy showed a trend towards increasing eGFR following corticosteroid pulse therapy whereas patients with higher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(&gt;1%) showed unchanged or even subsequent eGFR decline (Figure 1C).</a:t>
            </a:r>
            <a:endParaRPr lang="en-CH" sz="1800" dirty="0">
              <a:effectLst/>
              <a:latin typeface="Gotham" panose="02000504050000020004" pitchFamily="2" charset="0"/>
              <a:ea typeface="Times New Roman" panose="02020603050405020304" pitchFamily="18" charset="0"/>
            </a:endParaRPr>
          </a:p>
          <a:p>
            <a:pPr algn="just"/>
            <a:r>
              <a:rPr lang="en-GB" sz="1800" b="1" dirty="0" err="1">
                <a:solidFill>
                  <a:srgbClr val="000000"/>
                </a:solidFill>
                <a:effectLst/>
                <a:latin typeface="Gotham" panose="02000504050000020004" pitchFamily="2" charset="0"/>
                <a:ea typeface="Calibri" panose="020F0502020204030204" pitchFamily="34" charset="0"/>
              </a:rPr>
              <a:t>Conclusions</a:t>
            </a:r>
            <a:r>
              <a:rPr lang="en-GB" sz="1800" dirty="0" err="1">
                <a:solidFill>
                  <a:srgbClr val="000000"/>
                </a:solidFill>
                <a:effectLst/>
                <a:latin typeface="Gotham" panose="02000504050000020004" pitchFamily="2" charset="0"/>
                <a:ea typeface="Calibri" panose="020F0502020204030204" pitchFamily="34" charset="0"/>
              </a:rPr>
              <a:t>:dd-cfDNA</a:t>
            </a:r>
            <a:r>
              <a:rPr lang="en-GB" sz="1800" dirty="0">
                <a:solidFill>
                  <a:srgbClr val="000000"/>
                </a:solidFill>
                <a:effectLst/>
                <a:latin typeface="Gotham" panose="02000504050000020004" pitchFamily="2" charset="0"/>
                <a:ea typeface="Calibri" panose="020F0502020204030204" pitchFamily="34" charset="0"/>
              </a:rPr>
              <a:t> significantly discriminates between KTR with signs of rejection in the graft and KTR with other pathology. Decreasing levels of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reflect response to anti-rejection treatment. Higher dd-</a:t>
            </a:r>
            <a:r>
              <a:rPr lang="en-GB" sz="1800" dirty="0" err="1">
                <a:solidFill>
                  <a:srgbClr val="000000"/>
                </a:solidFill>
                <a:effectLst/>
                <a:latin typeface="Gotham" panose="02000504050000020004" pitchFamily="2" charset="0"/>
                <a:ea typeface="Calibri" panose="020F0502020204030204" pitchFamily="34" charset="0"/>
              </a:rPr>
              <a:t>cfDNA</a:t>
            </a:r>
            <a:r>
              <a:rPr lang="en-GB" sz="1800" dirty="0">
                <a:solidFill>
                  <a:srgbClr val="000000"/>
                </a:solidFill>
                <a:effectLst/>
                <a:latin typeface="Gotham" panose="02000504050000020004" pitchFamily="2" charset="0"/>
                <a:ea typeface="Calibri" panose="020F0502020204030204" pitchFamily="34" charset="0"/>
              </a:rPr>
              <a:t> levels in patients with borderline changes may help to identify patients at risk that may profit from intensified therapy.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19</a:t>
            </a:fld>
            <a:endParaRPr lang="en-GB"/>
          </a:p>
        </p:txBody>
      </p:sp>
    </p:spTree>
    <p:extLst>
      <p:ext uri="{BB962C8B-B14F-4D97-AF65-F5344CB8AC3E}">
        <p14:creationId xmlns:p14="http://schemas.microsoft.com/office/powerpoint/2010/main" val="4178463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a:t>
            </a:r>
            <a:r>
              <a:rPr lang="en-GB" sz="1800" b="0" i="1" dirty="0">
                <a:latin typeface="Gotham" panose="02000504050000020004" pitchFamily="2" charset="0"/>
              </a:rPr>
              <a:t>; DSA, </a:t>
            </a:r>
            <a:r>
              <a:rPr lang="en-GB" sz="2800" i="1" dirty="0">
                <a:solidFill>
                  <a:srgbClr val="A5A5A5"/>
                </a:solidFill>
                <a:latin typeface="Gotham" panose="02000504050000020004" pitchFamily="2" charset="0"/>
              </a:rPr>
              <a:t>donor-specific antibodies; FFPE, </a:t>
            </a:r>
            <a:r>
              <a:rPr lang="fr-CH" sz="4000" b="0" i="1" dirty="0" err="1">
                <a:solidFill>
                  <a:srgbClr val="4D5156"/>
                </a:solidFill>
                <a:effectLst/>
                <a:latin typeface="Gotham" panose="02000504050000020004" pitchFamily="2" charset="0"/>
              </a:rPr>
              <a:t>formalin-fixed</a:t>
            </a:r>
            <a:r>
              <a:rPr lang="fr-CH" sz="4000" b="0" i="1" dirty="0">
                <a:solidFill>
                  <a:srgbClr val="4D5156"/>
                </a:solidFill>
                <a:effectLst/>
                <a:latin typeface="Gotham" panose="02000504050000020004" pitchFamily="2" charset="0"/>
              </a:rPr>
              <a:t> </a:t>
            </a:r>
            <a:r>
              <a:rPr lang="fr-CH" sz="4000" b="0" i="1" dirty="0" err="1">
                <a:solidFill>
                  <a:srgbClr val="4D5156"/>
                </a:solidFill>
                <a:effectLst/>
                <a:latin typeface="Gotham" panose="02000504050000020004" pitchFamily="2" charset="0"/>
              </a:rPr>
              <a:t>paraffin-embedded</a:t>
            </a:r>
            <a:r>
              <a:rPr lang="en-GB" sz="2800" i="1" dirty="0">
                <a:solidFill>
                  <a:srgbClr val="A5A5A5"/>
                </a:solidFill>
                <a:latin typeface="Gotham" panose="02000504050000020004" pitchFamily="2" charset="0"/>
              </a:rPr>
              <a:t>; </a:t>
            </a:r>
            <a:r>
              <a:rPr lang="en-GB" sz="1800" i="1" dirty="0" err="1">
                <a:solidFill>
                  <a:srgbClr val="A5A5A5"/>
                </a:solidFill>
                <a:latin typeface="Gotham" panose="02000504050000020004" pitchFamily="2" charset="0"/>
              </a:rPr>
              <a:t>g+ptc</a:t>
            </a:r>
            <a:r>
              <a:rPr lang="en-GB" sz="1800" i="1" dirty="0">
                <a:solidFill>
                  <a:srgbClr val="A5A5A5"/>
                </a:solidFill>
                <a:latin typeface="Gotham" panose="02000504050000020004" pitchFamily="2" charset="0"/>
              </a:rPr>
              <a:t>, </a:t>
            </a:r>
            <a:r>
              <a:rPr lang="fr-CH" sz="2800" b="0" i="1" dirty="0" err="1">
                <a:solidFill>
                  <a:srgbClr val="212121"/>
                </a:solidFill>
                <a:effectLst/>
                <a:latin typeface="Gotham" panose="02000504050000020004" pitchFamily="2" charset="0"/>
              </a:rPr>
              <a:t>glomerulitis</a:t>
            </a:r>
            <a:r>
              <a:rPr lang="fr-CH" sz="2800" b="0" i="1" dirty="0">
                <a:solidFill>
                  <a:srgbClr val="212121"/>
                </a:solidFill>
                <a:effectLst/>
                <a:latin typeface="Gotham" panose="02000504050000020004" pitchFamily="2" charset="0"/>
              </a:rPr>
              <a:t> + </a:t>
            </a:r>
            <a:r>
              <a:rPr lang="fr-CH" sz="2800" b="0" i="1" dirty="0" err="1">
                <a:solidFill>
                  <a:srgbClr val="212121"/>
                </a:solidFill>
                <a:effectLst/>
                <a:latin typeface="Gotham" panose="02000504050000020004" pitchFamily="2" charset="0"/>
              </a:rPr>
              <a:t>peritubular</a:t>
            </a:r>
            <a:r>
              <a:rPr lang="fr-CH" sz="2800" b="0" i="1" dirty="0">
                <a:solidFill>
                  <a:srgbClr val="212121"/>
                </a:solidFill>
                <a:effectLst/>
                <a:latin typeface="Gotham" panose="02000504050000020004" pitchFamily="2" charset="0"/>
              </a:rPr>
              <a:t> </a:t>
            </a:r>
            <a:r>
              <a:rPr lang="fr-CH" sz="2800" b="0" i="1" dirty="0" err="1">
                <a:solidFill>
                  <a:srgbClr val="212121"/>
                </a:solidFill>
                <a:effectLst/>
                <a:latin typeface="Gotham" panose="02000504050000020004" pitchFamily="2" charset="0"/>
              </a:rPr>
              <a:t>capillaritis</a:t>
            </a:r>
            <a:r>
              <a:rPr lang="en-GB" sz="1800" i="1" dirty="0">
                <a:solidFill>
                  <a:srgbClr val="A5A5A5"/>
                </a:solidFill>
                <a:latin typeface="Gotham" panose="02000504050000020004" pitchFamily="2" charset="0"/>
              </a:rPr>
              <a:t>; GN, </a:t>
            </a:r>
            <a:r>
              <a:rPr lang="en-GB" sz="1800" i="1" dirty="0">
                <a:effectLst/>
                <a:latin typeface="Gotham" panose="02000504050000020004" pitchFamily="2" charset="0"/>
                <a:ea typeface="Calibri" panose="020F0502020204030204" pitchFamily="34" charset="0"/>
              </a:rPr>
              <a:t>glomerulonephritis; </a:t>
            </a:r>
            <a:r>
              <a:rPr lang="en-GB" sz="1800" b="0" i="1" dirty="0">
                <a:latin typeface="Gotham" panose="02000504050000020004" pitchFamily="2" charset="0"/>
              </a:rPr>
              <a:t>KT, kidney transplant; HLA, human leukocyte antigen; MCD, minimal change disease; MVI, m</a:t>
            </a:r>
            <a:r>
              <a:rPr lang="en-GB" sz="2800" i="1" dirty="0">
                <a:solidFill>
                  <a:srgbClr val="A5A5A5"/>
                </a:solidFill>
                <a:latin typeface="Gotham" panose="02000504050000020004" pitchFamily="2" charset="0"/>
              </a:rPr>
              <a:t>icrovascular inflammation; TCMR,</a:t>
            </a:r>
            <a:r>
              <a:rPr lang="en-GB" sz="2800" i="1" dirty="0">
                <a:solidFill>
                  <a:srgbClr val="000000"/>
                </a:solidFill>
                <a:effectLst/>
                <a:latin typeface="Gotham" panose="02000504050000020004" pitchFamily="2" charset="0"/>
                <a:ea typeface="Calibri" panose="020F0502020204030204" pitchFamily="34" charset="0"/>
              </a:rPr>
              <a:t> T-cell-mediated rejection</a:t>
            </a:r>
            <a:r>
              <a:rPr lang="en-GB" sz="2800" i="1" dirty="0">
                <a:solidFill>
                  <a:srgbClr val="A5A5A5"/>
                </a:solidFill>
                <a:effectLst/>
                <a:latin typeface="Gotham" panose="02000504050000020004" pitchFamily="2" charset="0"/>
                <a:ea typeface="Calibri" panose="020F0502020204030204" pitchFamily="34" charset="0"/>
              </a:rPr>
              <a:t>.</a:t>
            </a:r>
            <a:r>
              <a:rPr lang="en-GB" sz="2800" i="1" dirty="0">
                <a:solidFill>
                  <a:srgbClr val="A5A5A5"/>
                </a:solidFill>
                <a:latin typeface="Gotham" panose="02000504050000020004" pitchFamily="2" charset="0"/>
              </a:rPr>
              <a:t> </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OS11_4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DSA-NEGATIVE MICROVASCULAR INFLAMMATION IN KIDNEY TRANSPLANT BIOPSIES: GENE EXPRESSION COMPARISON WITH NATIVE AND TRANSPLANT KIDNEY CONTROLS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Anna </a:t>
            </a:r>
            <a:r>
              <a:rPr lang="en-US" sz="1800" b="1" dirty="0" err="1">
                <a:effectLst/>
                <a:latin typeface="Gotham" panose="02000504050000020004" pitchFamily="2" charset="0"/>
                <a:ea typeface="Times New Roman" panose="02020603050405020304" pitchFamily="18" charset="0"/>
              </a:rPr>
              <a:t>Buxeda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Ivy Fixsen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Ian Gibson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Christopher Wiebe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Peter Nickerson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Patricia Campbell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Natalia Polanco</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Crespo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Benjamin Adam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Mengel</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Alberta, Laboratory Medicine and Pathology, Edmonton,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Hospital del Mar, Nephrology,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Manitoba, Pathology, Winnipeg,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Manitoba, Internal Medicine, Winnipeg,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Hospital Universitario 12 de </a:t>
            </a:r>
            <a:r>
              <a:rPr lang="en-US" sz="1800" i="1" dirty="0" err="1">
                <a:effectLst/>
                <a:latin typeface="Gotham" panose="02000504050000020004" pitchFamily="2" charset="0"/>
                <a:ea typeface="Times New Roman" panose="02020603050405020304" pitchFamily="18" charset="0"/>
              </a:rPr>
              <a:t>Octubre</a:t>
            </a:r>
            <a:r>
              <a:rPr lang="en-US" sz="1800" i="1" dirty="0">
                <a:effectLst/>
                <a:latin typeface="Gotham" panose="02000504050000020004" pitchFamily="2" charset="0"/>
                <a:ea typeface="Times New Roman" panose="02020603050405020304" pitchFamily="18" charset="0"/>
              </a:rPr>
              <a:t>, Nephrology, Madrid,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Microvascular inflammation (MVI) in kidney transplant (KT) biopsies from patients without detectable anti-HLA donor-specific antibodies (DSA) presents a diagnostic and therapeutic dilemma. This study aimed to further understand the significance of these changes by characterizing their molecular phenotype compared to other native and transplant kidney biopsies.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a:t>
            </a:r>
            <a:r>
              <a:rPr lang="en-GB" sz="1800" dirty="0" err="1">
                <a:effectLst/>
                <a:latin typeface="Gotham" panose="02000504050000020004" pitchFamily="2" charset="0"/>
                <a:ea typeface="Calibri" panose="020F0502020204030204" pitchFamily="34" charset="0"/>
              </a:rPr>
              <a:t>NanoString</a:t>
            </a:r>
            <a:r>
              <a:rPr lang="en-GB" sz="1800" dirty="0">
                <a:effectLst/>
                <a:latin typeface="Gotham" panose="02000504050000020004" pitchFamily="2" charset="0"/>
                <a:ea typeface="Calibri" panose="020F0502020204030204" pitchFamily="34" charset="0"/>
              </a:rPr>
              <a:t> B-HOT panel (770 genes) was used to measure the expression of six literature-derived gene sets in 195 archival FFPE kidney biopsies from four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including transplant biopsies with MVI (</a:t>
            </a:r>
            <a:r>
              <a:rPr lang="en-GB" sz="1800" dirty="0" err="1">
                <a:effectLst/>
                <a:latin typeface="Gotham" panose="02000504050000020004" pitchFamily="2" charset="0"/>
                <a:ea typeface="Calibri" panose="020F0502020204030204" pitchFamily="34" charset="0"/>
              </a:rPr>
              <a:t>g+ptc</a:t>
            </a:r>
            <a:r>
              <a:rPr lang="en-GB" sz="1800" dirty="0">
                <a:effectLst/>
                <a:latin typeface="Gotham" panose="02000504050000020004" pitchFamily="2" charset="0"/>
                <a:ea typeface="Calibri" panose="020F0502020204030204" pitchFamily="34" charset="0"/>
              </a:rPr>
              <a:t>&gt;1) but no detectable DSA (MVI, n=47), antibody-mediated rejection with DSA (ABMR, n=42), pure T-cell mediated rejection without DSA (TCMR, n=25), mixed MVI and TCMR without DSA (MVI+TCMR, n=47), normal implant biopsies (Normal, n=11), and native kidney biopsies with either endocapillary proliferative glomerulonephritis (GN, n=12) or minimal change disease (MCD, n=11). The evaluated gene sets included transcripts previously associated with ABMR, DSA (DSAST), endothelial injury (ENDAT), TCMR, early injury, and late injury. Gene expression was compared between groups using principal component and class comparison analyses.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Principal component analysis demonstrated significant molecular overlap between sample groups (Figure 1A). However, gene set analysis showed lower expression of ABMR-related, DSAST (Figure 1B), and ENDAT gene sets in DSA-negative MVI compared to ABMR. DSAST and ENDAT gene set expression was similar between MVI, MVI+TCMR, and TCMR groups; but higher than native biopsies (p≤0.002).  TCMR and early injury gene set expression was higher in TCMR than all other groups (p≤0.002), except MVI+TCMR. Late injury gene set expression was lower in MVI compared to ABMR, MVI+TCMR, and TCMR groups (p≤0.031); but higher than the Normal and MCD groups (p</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0.016).</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These results suggest that DSA-negative MVI displays a lower expression of ABMR-related genes than ABMR, but similar to MVI+TCMR and higher than native kidney biopsies with or without glomerulonephritis. Further work is underway to evaluate the potential role of non-HLA DSA and recognition of missing self in these cases.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20</a:t>
            </a:fld>
            <a:endParaRPr lang="en-GB"/>
          </a:p>
        </p:txBody>
      </p:sp>
    </p:spTree>
    <p:extLst>
      <p:ext uri="{BB962C8B-B14F-4D97-AF65-F5344CB8AC3E}">
        <p14:creationId xmlns:p14="http://schemas.microsoft.com/office/powerpoint/2010/main" val="3181912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a:t>
            </a:r>
            <a:r>
              <a:rPr lang="en-GB" sz="1800" b="0" i="1" dirty="0">
                <a:latin typeface="Gotham" panose="02000504050000020004" pitchFamily="2" charset="0"/>
              </a:rPr>
              <a:t>; DSA, </a:t>
            </a:r>
            <a:r>
              <a:rPr lang="en-GB" sz="2800" i="1" dirty="0">
                <a:solidFill>
                  <a:srgbClr val="A5A5A5"/>
                </a:solidFill>
                <a:latin typeface="Gotham" panose="02000504050000020004" pitchFamily="2" charset="0"/>
              </a:rPr>
              <a:t>donor-specific antibodies; FFPE, </a:t>
            </a:r>
            <a:r>
              <a:rPr lang="fr-CH" sz="4000" b="0" i="1" dirty="0" err="1">
                <a:solidFill>
                  <a:srgbClr val="4D5156"/>
                </a:solidFill>
                <a:effectLst/>
                <a:latin typeface="Gotham" panose="02000504050000020004" pitchFamily="2" charset="0"/>
              </a:rPr>
              <a:t>formalin-fixed</a:t>
            </a:r>
            <a:r>
              <a:rPr lang="fr-CH" sz="4000" b="0" i="1" dirty="0">
                <a:solidFill>
                  <a:srgbClr val="4D5156"/>
                </a:solidFill>
                <a:effectLst/>
                <a:latin typeface="Gotham" panose="02000504050000020004" pitchFamily="2" charset="0"/>
              </a:rPr>
              <a:t> </a:t>
            </a:r>
            <a:r>
              <a:rPr lang="fr-CH" sz="4000" b="0" i="1" dirty="0" err="1">
                <a:solidFill>
                  <a:srgbClr val="4D5156"/>
                </a:solidFill>
                <a:effectLst/>
                <a:latin typeface="Gotham" panose="02000504050000020004" pitchFamily="2" charset="0"/>
              </a:rPr>
              <a:t>paraffin-embedded</a:t>
            </a:r>
            <a:r>
              <a:rPr lang="en-GB" sz="2800" i="1" dirty="0">
                <a:solidFill>
                  <a:srgbClr val="A5A5A5"/>
                </a:solidFill>
                <a:latin typeface="Gotham" panose="02000504050000020004" pitchFamily="2" charset="0"/>
              </a:rPr>
              <a:t>; </a:t>
            </a:r>
            <a:r>
              <a:rPr lang="en-GB" sz="1800" i="1" dirty="0" err="1">
                <a:solidFill>
                  <a:srgbClr val="A5A5A5"/>
                </a:solidFill>
                <a:latin typeface="Gotham" panose="02000504050000020004" pitchFamily="2" charset="0"/>
              </a:rPr>
              <a:t>g+ptc</a:t>
            </a:r>
            <a:r>
              <a:rPr lang="en-GB" sz="1800" i="1" dirty="0">
                <a:solidFill>
                  <a:srgbClr val="A5A5A5"/>
                </a:solidFill>
                <a:latin typeface="Gotham" panose="02000504050000020004" pitchFamily="2" charset="0"/>
              </a:rPr>
              <a:t>, </a:t>
            </a:r>
            <a:r>
              <a:rPr lang="fr-CH" sz="2800" b="0" i="1" dirty="0" err="1">
                <a:solidFill>
                  <a:srgbClr val="212121"/>
                </a:solidFill>
                <a:effectLst/>
                <a:latin typeface="Gotham" panose="02000504050000020004" pitchFamily="2" charset="0"/>
              </a:rPr>
              <a:t>glomerulitis</a:t>
            </a:r>
            <a:r>
              <a:rPr lang="fr-CH" sz="2800" b="0" i="1" dirty="0">
                <a:solidFill>
                  <a:srgbClr val="212121"/>
                </a:solidFill>
                <a:effectLst/>
                <a:latin typeface="Gotham" panose="02000504050000020004" pitchFamily="2" charset="0"/>
              </a:rPr>
              <a:t> + </a:t>
            </a:r>
            <a:r>
              <a:rPr lang="fr-CH" sz="2800" b="0" i="1" dirty="0" err="1">
                <a:solidFill>
                  <a:srgbClr val="212121"/>
                </a:solidFill>
                <a:effectLst/>
                <a:latin typeface="Gotham" panose="02000504050000020004" pitchFamily="2" charset="0"/>
              </a:rPr>
              <a:t>peritubular</a:t>
            </a:r>
            <a:r>
              <a:rPr lang="fr-CH" sz="2800" b="0" i="1" dirty="0">
                <a:solidFill>
                  <a:srgbClr val="212121"/>
                </a:solidFill>
                <a:effectLst/>
                <a:latin typeface="Gotham" panose="02000504050000020004" pitchFamily="2" charset="0"/>
              </a:rPr>
              <a:t> </a:t>
            </a:r>
            <a:r>
              <a:rPr lang="fr-CH" sz="2800" b="0" i="1" dirty="0" err="1">
                <a:solidFill>
                  <a:srgbClr val="212121"/>
                </a:solidFill>
                <a:effectLst/>
                <a:latin typeface="Gotham" panose="02000504050000020004" pitchFamily="2" charset="0"/>
              </a:rPr>
              <a:t>capillaritis</a:t>
            </a:r>
            <a:r>
              <a:rPr lang="en-GB" sz="1800" i="1" dirty="0">
                <a:solidFill>
                  <a:srgbClr val="A5A5A5"/>
                </a:solidFill>
                <a:latin typeface="Gotham" panose="02000504050000020004" pitchFamily="2" charset="0"/>
              </a:rPr>
              <a:t>; GN, </a:t>
            </a:r>
            <a:r>
              <a:rPr lang="en-GB" sz="1800" i="1" dirty="0">
                <a:effectLst/>
                <a:latin typeface="Gotham" panose="02000504050000020004" pitchFamily="2" charset="0"/>
                <a:ea typeface="Calibri" panose="020F0502020204030204" pitchFamily="34" charset="0"/>
              </a:rPr>
              <a:t>glomerulonephritis; </a:t>
            </a:r>
            <a:r>
              <a:rPr lang="en-GB" sz="1800" b="0" i="1" dirty="0">
                <a:latin typeface="Gotham" panose="02000504050000020004" pitchFamily="2" charset="0"/>
              </a:rPr>
              <a:t>KT, kidney transplant; HLA, human leukocyte antigen; MCD, minimal change disease; MVI, m</a:t>
            </a:r>
            <a:r>
              <a:rPr lang="en-GB" sz="2800" i="1" dirty="0">
                <a:solidFill>
                  <a:srgbClr val="A5A5A5"/>
                </a:solidFill>
                <a:latin typeface="Gotham" panose="02000504050000020004" pitchFamily="2" charset="0"/>
              </a:rPr>
              <a:t>icrovascular inflammation; TCMR,</a:t>
            </a:r>
            <a:r>
              <a:rPr lang="en-GB" sz="2800" i="1" dirty="0">
                <a:solidFill>
                  <a:srgbClr val="000000"/>
                </a:solidFill>
                <a:effectLst/>
                <a:latin typeface="Gotham" panose="02000504050000020004" pitchFamily="2" charset="0"/>
                <a:ea typeface="Calibri" panose="020F0502020204030204" pitchFamily="34" charset="0"/>
              </a:rPr>
              <a:t> T-cell-mediated rejection</a:t>
            </a:r>
            <a:r>
              <a:rPr lang="en-GB" sz="2800" i="1" dirty="0">
                <a:solidFill>
                  <a:srgbClr val="A5A5A5"/>
                </a:solidFill>
                <a:effectLst/>
                <a:latin typeface="Gotham" panose="02000504050000020004" pitchFamily="2" charset="0"/>
                <a:ea typeface="Calibri" panose="020F0502020204030204" pitchFamily="34" charset="0"/>
              </a:rPr>
              <a:t>.</a:t>
            </a:r>
            <a:r>
              <a:rPr lang="en-GB" sz="2800" i="1" dirty="0">
                <a:solidFill>
                  <a:srgbClr val="A5A5A5"/>
                </a:solidFill>
                <a:latin typeface="Gotham" panose="02000504050000020004" pitchFamily="2" charset="0"/>
              </a:rPr>
              <a:t> </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OS11_4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DSA-NEGATIVE MICROVASCULAR INFLAMMATION IN KIDNEY TRANSPLANT BIOPSIES: GENE EXPRESSION COMPARISON WITH NATIVE AND TRANSPLANT KIDNEY CONTROLS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Anna </a:t>
            </a:r>
            <a:r>
              <a:rPr lang="en-US" sz="1800" b="1" dirty="0" err="1">
                <a:effectLst/>
                <a:latin typeface="Gotham" panose="02000504050000020004" pitchFamily="2" charset="0"/>
                <a:ea typeface="Times New Roman" panose="02020603050405020304" pitchFamily="18" charset="0"/>
              </a:rPr>
              <a:t>Buxeda</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Ivy Fixsen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Ian Gibson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Christopher Wiebe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Peter Nickerson</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Patricia Campbell</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Natalia Polanco</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Marta Crespo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Benjamin Adam</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Michael Mengel</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University of Alberta, Laboratory Medicine and Pathology, Edmonton,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Hospital del Mar, Nephrology, Barcelona, Spain</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Manitoba, Pathology, Winnipeg,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University of Manitoba, Internal Medicine, Winnipeg, Canada</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Hospital Universitario 12 de </a:t>
            </a:r>
            <a:r>
              <a:rPr lang="en-US" sz="1800" i="1" dirty="0" err="1">
                <a:effectLst/>
                <a:latin typeface="Gotham" panose="02000504050000020004" pitchFamily="2" charset="0"/>
                <a:ea typeface="Times New Roman" panose="02020603050405020304" pitchFamily="18" charset="0"/>
              </a:rPr>
              <a:t>Octubre</a:t>
            </a:r>
            <a:r>
              <a:rPr lang="en-US" sz="1800" i="1" dirty="0">
                <a:effectLst/>
                <a:latin typeface="Gotham" panose="02000504050000020004" pitchFamily="2" charset="0"/>
                <a:ea typeface="Times New Roman" panose="02020603050405020304" pitchFamily="18" charset="0"/>
              </a:rPr>
              <a:t>, Nephrology, Madrid, Spain</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Microvascular inflammation (MVI) in kidney transplant (KT) biopsies from patients without detectable anti-HLA donor-specific antibodies (DSA) presents a diagnostic and therapeutic dilemma. This study aimed to further understand the significance of these changes by characterizing their molecular phenotype compared to other native and transplant kidney biopsies.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 </a:t>
            </a:r>
            <a:r>
              <a:rPr lang="en-GB" sz="1800" dirty="0" err="1">
                <a:effectLst/>
                <a:latin typeface="Gotham" panose="02000504050000020004" pitchFamily="2" charset="0"/>
                <a:ea typeface="Calibri" panose="020F0502020204030204" pitchFamily="34" charset="0"/>
              </a:rPr>
              <a:t>NanoString</a:t>
            </a:r>
            <a:r>
              <a:rPr lang="en-GB" sz="1800" dirty="0">
                <a:effectLst/>
                <a:latin typeface="Gotham" panose="02000504050000020004" pitchFamily="2" charset="0"/>
                <a:ea typeface="Calibri" panose="020F0502020204030204" pitchFamily="34" charset="0"/>
              </a:rPr>
              <a:t> B-HOT panel (770 genes) was used to measure the expression of six literature-derived gene sets in 195 archival FFPE kidney biopsies from four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including transplant biopsies with MVI (</a:t>
            </a:r>
            <a:r>
              <a:rPr lang="en-GB" sz="1800" dirty="0" err="1">
                <a:effectLst/>
                <a:latin typeface="Gotham" panose="02000504050000020004" pitchFamily="2" charset="0"/>
                <a:ea typeface="Calibri" panose="020F0502020204030204" pitchFamily="34" charset="0"/>
              </a:rPr>
              <a:t>g+ptc</a:t>
            </a:r>
            <a:r>
              <a:rPr lang="en-GB" sz="1800" dirty="0">
                <a:effectLst/>
                <a:latin typeface="Gotham" panose="02000504050000020004" pitchFamily="2" charset="0"/>
                <a:ea typeface="Calibri" panose="020F0502020204030204" pitchFamily="34" charset="0"/>
              </a:rPr>
              <a:t>&gt;1) but no detectable DSA (MVI, n=47), antibody-mediated rejection with DSA (ABMR, n=42), pure T-cell mediated rejection without DSA (TCMR, n=25), mixed MVI and TCMR without DSA (MVI+TCMR, n=47), normal implant biopsies (Normal, n=11), and native kidney biopsies with either endocapillary proliferative glomerulonephritis (GN, n=12) or minimal change disease (MCD, n=11). The evaluated gene sets included transcripts previously associated with ABMR, DSA (DSAST), endothelial injury (ENDAT), TCMR, early injury, and late injury. Gene expression was compared between groups using principal component and class comparison analyses.</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Principal component analysis demonstrated significant molecular overlap between sample groups (Figure 1A). However, gene set analysis showed lower expression of ABMR-related, DSAST (Figure 1B), and ENDAT gene sets in DSA-negative MVI compared to ABMR. DSAST and ENDAT gene set expression was similar between MVI, MVI+TCMR, and TCMR groups; but higher than native biopsies (p≤0.002).  TCMR and early injury gene set expression was higher in TCMR than all other groups (p≤0.002), except MVI+TCMR. Late injury gene set expression was lower in MVI compared to ABMR, MVI+TCMR, and TCMR groups (p≤0.031); but higher than the Normal and MCD groups (p</a:t>
            </a:r>
            <a:r>
              <a:rPr lang="en-GB" sz="1800" dirty="0">
                <a:effectLst/>
                <a:latin typeface="Gotham" panose="02000504050000020004" pitchFamily="2" charset="0"/>
                <a:ea typeface="Calibri" panose="020F0502020204030204" pitchFamily="34" charset="0"/>
                <a:cs typeface="Arial" panose="020B0604020202020204" pitchFamily="34" charset="0"/>
                <a:sym typeface="Symbol" panose="05050102010706020507" pitchFamily="18" charset="2"/>
              </a:rPr>
              <a:t></a:t>
            </a:r>
            <a:r>
              <a:rPr lang="en-GB" sz="1800" dirty="0">
                <a:effectLst/>
                <a:latin typeface="Gotham" panose="02000504050000020004" pitchFamily="2" charset="0"/>
                <a:ea typeface="Calibri" panose="020F0502020204030204" pitchFamily="34" charset="0"/>
              </a:rPr>
              <a:t>0.016).</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These results suggest that DSA-negative MVI displays a lower expression of ABMR-related genes than ABMR, but similar to MVI+TCMR and higher than native kidney biopsies with or without glomerulonephritis. Further work is underway to evaluate the potential role of non-HLA DSA and recognition of missing self in these cases.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21</a:t>
            </a:fld>
            <a:endParaRPr lang="en-GB"/>
          </a:p>
        </p:txBody>
      </p:sp>
    </p:spTree>
    <p:extLst>
      <p:ext uri="{BB962C8B-B14F-4D97-AF65-F5344CB8AC3E}">
        <p14:creationId xmlns:p14="http://schemas.microsoft.com/office/powerpoint/2010/main" val="415116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CI, </a:t>
            </a:r>
            <a:r>
              <a:rPr lang="en-GB" sz="1800" i="1" dirty="0">
                <a:solidFill>
                  <a:srgbClr val="A5A5A5"/>
                </a:solidFill>
                <a:latin typeface="Gotham" panose="02000504050000020004" pitchFamily="2" charset="0"/>
              </a:rPr>
              <a:t>confidence interval</a:t>
            </a:r>
            <a:r>
              <a:rPr lang="en-GB" sz="1800" b="0" i="1" dirty="0">
                <a:latin typeface="Gotham" panose="02000504050000020004" pitchFamily="2" charset="0"/>
              </a:rPr>
              <a:t>; KS,</a:t>
            </a:r>
            <a:r>
              <a:rPr lang="en-GB" sz="1800" i="1" dirty="0">
                <a:effectLst/>
                <a:latin typeface="Gotham" panose="02000504050000020004" pitchFamily="2" charset="0"/>
                <a:ea typeface="Calibri" panose="020F0502020204030204" pitchFamily="34" charset="0"/>
              </a:rPr>
              <a:t> Kaposi sarcoma; </a:t>
            </a:r>
            <a:r>
              <a:rPr lang="en-GB" sz="1800" b="0" i="1" dirty="0">
                <a:latin typeface="Gotham" panose="02000504050000020004" pitchFamily="2" charset="0"/>
              </a:rPr>
              <a:t>KT, kidney transplant; </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NHL, non-Hodgkin lymphoma; NMSC, non-melanoma skin cancer; IQR, interquartile range; </a:t>
            </a:r>
            <a:r>
              <a:rPr kumimoji="0" lang="en-GB" altLang="en-CH" sz="1800" b="0" i="1" u="none" strike="noStrike" cap="none" normalizeH="0" baseline="0" dirty="0" err="1">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obs</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/exp, observed/expected; PTLD, posttransplant lymphoproliferative diseases; PTM, </a:t>
            </a:r>
            <a:r>
              <a:rPr lang="en-GB" sz="1800" i="1" dirty="0">
                <a:effectLst/>
                <a:latin typeface="Gotham" panose="02000504050000020004" pitchFamily="2" charset="0"/>
                <a:ea typeface="Calibri" panose="020F0502020204030204" pitchFamily="34" charset="0"/>
              </a:rPr>
              <a:t>post-transplant malignancies; </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PYs, person-years; SIR, </a:t>
            </a:r>
            <a:r>
              <a:rPr lang="en-GB" sz="1800" i="1" dirty="0">
                <a:solidFill>
                  <a:srgbClr val="A5A5A5"/>
                </a:solidFill>
                <a:latin typeface="Gotham" panose="02000504050000020004" pitchFamily="2" charset="0"/>
              </a:rPr>
              <a:t>standardized incidence ratios.</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OS12_5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CANCER INCIDENCE AMONG ITALIAN KIDNEY TRANSPLANT RECIPIENTS OVER A 25-YEAR PERIOD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Pierluca</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Piselli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Diego Seraino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Claudia Cimaglia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Lucrezia Furian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Luigi Biancone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Ghil</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Busnach</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Nicola Bossini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Paola Todeschini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Maurizio Iaria</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Franco Citterio</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Rosaria Campise</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Massimiliano Veroux</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Giuseppe Tisone</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Vincenzo Cantaluppi</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Margherita Mangino</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Simona Simone</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Argiolas</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Ambrosini</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Pisani</a:t>
            </a:r>
            <a:r>
              <a:rPr lang="en-US" sz="1800" b="1" baseline="30000" dirty="0">
                <a:effectLst/>
                <a:latin typeface="Gotham" panose="02000504050000020004" pitchFamily="2" charset="0"/>
                <a:ea typeface="Times New Roman" panose="02020603050405020304" pitchFamily="18" charset="0"/>
              </a:rPr>
              <a:t>17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Falvia</a:t>
            </a:r>
            <a:r>
              <a:rPr lang="en-US" sz="1800" b="1" dirty="0">
                <a:effectLst/>
                <a:latin typeface="Gotham" panose="02000504050000020004" pitchFamily="2" charset="0"/>
                <a:ea typeface="Times New Roman" panose="02020603050405020304" pitchFamily="18" charset="0"/>
              </a:rPr>
              <a:t> Caputo</a:t>
            </a:r>
            <a:r>
              <a:rPr lang="en-US" sz="1800" b="1" baseline="30000" dirty="0">
                <a:effectLst/>
                <a:latin typeface="Gotham" panose="02000504050000020004" pitchFamily="2" charset="0"/>
                <a:ea typeface="Times New Roman" panose="02020603050405020304" pitchFamily="18" charset="0"/>
              </a:rPr>
              <a:t>18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Martina Taborelli</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National Institute of Infectious Diseases "L. Spallanzani" IRCCS, Department of Epidemiology and Pre-Clinical Research, Roma,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Centro di </a:t>
            </a:r>
            <a:r>
              <a:rPr lang="en-US" sz="1800" i="1" dirty="0" err="1">
                <a:effectLst/>
                <a:latin typeface="Gotham" panose="02000504050000020004" pitchFamily="2" charset="0"/>
                <a:ea typeface="Times New Roman" panose="02020603050405020304" pitchFamily="18" charset="0"/>
              </a:rPr>
              <a:t>Riferimento</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Oncologico</a:t>
            </a:r>
            <a:r>
              <a:rPr lang="en-US" sz="1800" i="1" dirty="0">
                <a:effectLst/>
                <a:latin typeface="Gotham" panose="02000504050000020004" pitchFamily="2" charset="0"/>
                <a:ea typeface="Times New Roman" panose="02020603050405020304" pitchFamily="18" charset="0"/>
              </a:rPr>
              <a:t> di Aviano (CRO), IRCCS, Unit of Cancer Epidemiology, Aviano,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Padova, Department of Surgical, Oncological and Gastroenterological Sciences, Padova,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Ospedaliero-Universitaria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Città</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Salute e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Scienza</a:t>
            </a:r>
            <a:r>
              <a:rPr lang="en-US" sz="1800" i="1" dirty="0">
                <a:effectLst/>
                <a:latin typeface="Gotham" panose="02000504050000020004" pitchFamily="2" charset="0"/>
                <a:ea typeface="Times New Roman" panose="02020603050405020304" pitchFamily="18" charset="0"/>
              </a:rPr>
              <a:t> di Torino, Division of Nephrology Dialysis and Transplantation, Renal Transplantation Center "A. </a:t>
            </a:r>
            <a:r>
              <a:rPr lang="en-US" sz="1800" i="1" dirty="0" err="1">
                <a:effectLst/>
                <a:latin typeface="Gotham" panose="02000504050000020004" pitchFamily="2" charset="0"/>
                <a:ea typeface="Times New Roman" panose="02020603050405020304" pitchFamily="18" charset="0"/>
              </a:rPr>
              <a:t>Vercellone</a:t>
            </a:r>
            <a:r>
              <a:rPr lang="en-US" sz="1800" i="1" dirty="0">
                <a:effectLst/>
                <a:latin typeface="Gotham" panose="02000504050000020004" pitchFamily="2" charset="0"/>
                <a:ea typeface="Times New Roman" panose="02020603050405020304" pitchFamily="18" charset="0"/>
              </a:rPr>
              <a:t>", , Torino,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ASST </a:t>
            </a:r>
            <a:r>
              <a:rPr lang="en-US" sz="1800" i="1" dirty="0" err="1">
                <a:effectLst/>
                <a:latin typeface="Gotham" panose="02000504050000020004" pitchFamily="2" charset="0"/>
                <a:ea typeface="Times New Roman" panose="02020603050405020304" pitchFamily="18" charset="0"/>
              </a:rPr>
              <a:t>Spedali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Civili</a:t>
            </a:r>
            <a:r>
              <a:rPr lang="en-US" sz="1800" i="1" dirty="0">
                <a:effectLst/>
                <a:latin typeface="Gotham" panose="02000504050000020004" pitchFamily="2" charset="0"/>
                <a:ea typeface="Times New Roman" panose="02020603050405020304" pitchFamily="18" charset="0"/>
              </a:rPr>
              <a:t> di Brescia, Unit of Nephrology, Brescia,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IRCCS S. </a:t>
            </a:r>
            <a:r>
              <a:rPr lang="en-US" sz="1800" i="1" dirty="0" err="1">
                <a:effectLst/>
                <a:latin typeface="Gotham" panose="02000504050000020004" pitchFamily="2" charset="0"/>
                <a:ea typeface="Times New Roman" panose="02020603050405020304" pitchFamily="18" charset="0"/>
              </a:rPr>
              <a:t>Orsola</a:t>
            </a:r>
            <a:r>
              <a:rPr lang="en-US" sz="1800" i="1" dirty="0">
                <a:effectLst/>
                <a:latin typeface="Gotham" panose="02000504050000020004" pitchFamily="2" charset="0"/>
                <a:ea typeface="Times New Roman" panose="02020603050405020304" pitchFamily="18" charset="0"/>
              </a:rPr>
              <a:t> Hospital, Department of Experimental Diagnostic and Specialty Medicine (DIMES), Nephrology, Dialysis and Renal Transplant Unit,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Parma University Hospital, Department of General and Specialized Surgery, Division of General Surgery, Transplant Surgery Unit, Parma,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Università Cattolica Roma, Renal Transplantation , Milano,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Unit of Nephrology, Dialysis, and Renal Transplantation, Milano,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University Hospital of Catania, Organ Transplantation Unit, Department of Medical and Surgical Sciences and Advanced Technologies, Catania,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Tor </a:t>
            </a:r>
            <a:r>
              <a:rPr lang="en-US" sz="1800" i="1" dirty="0" err="1">
                <a:effectLst/>
                <a:latin typeface="Gotham" panose="02000504050000020004" pitchFamily="2" charset="0"/>
                <a:ea typeface="Times New Roman" panose="02020603050405020304" pitchFamily="18" charset="0"/>
              </a:rPr>
              <a:t>Vergata</a:t>
            </a:r>
            <a:r>
              <a:rPr lang="en-US" sz="1800" i="1" dirty="0">
                <a:effectLst/>
                <a:latin typeface="Gotham" panose="02000504050000020004" pitchFamily="2" charset="0"/>
                <a:ea typeface="Times New Roman" panose="02020603050405020304" pitchFamily="18" charset="0"/>
              </a:rPr>
              <a:t> University, UOC Transplant Unit, Department of Surgery, Roma,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University Hospital Maggiore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Carità</a:t>
            </a:r>
            <a:r>
              <a:rPr lang="en-US" sz="1800" i="1" dirty="0">
                <a:effectLst/>
                <a:latin typeface="Gotham" panose="02000504050000020004" pitchFamily="2" charset="0"/>
                <a:ea typeface="Times New Roman" panose="02020603050405020304" pitchFamily="18" charset="0"/>
              </a:rPr>
              <a:t>, Nephrology and Kidney Transplantation Unit, Department of Translational Medicine, Novara,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Ospedale Ca’ </a:t>
            </a:r>
            <a:r>
              <a:rPr lang="en-US" sz="1800" i="1" dirty="0" err="1">
                <a:effectLst/>
                <a:latin typeface="Gotham" panose="02000504050000020004" pitchFamily="2" charset="0"/>
                <a:ea typeface="Times New Roman" panose="02020603050405020304" pitchFamily="18" charset="0"/>
              </a:rPr>
              <a:t>Foncello</a:t>
            </a:r>
            <a:r>
              <a:rPr lang="en-US" sz="1800" i="1" dirty="0">
                <a:effectLst/>
                <a:latin typeface="Gotham" panose="02000504050000020004" pitchFamily="2" charset="0"/>
                <a:ea typeface="Times New Roman" panose="02020603050405020304" pitchFamily="18" charset="0"/>
              </a:rPr>
              <a:t>, Nephrology, Dialysis, Transplantation Unit, Treviso,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University of Bari, Nephrology, Dialysis and Transplantation Unit, Department of Emergency and Organ Transplantation, Bari,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Ospedaliera</a:t>
            </a:r>
            <a:r>
              <a:rPr lang="en-US" sz="1800" i="1" dirty="0">
                <a:effectLst/>
                <a:latin typeface="Gotham" panose="02000504050000020004" pitchFamily="2" charset="0"/>
                <a:ea typeface="Times New Roman" panose="02020603050405020304" pitchFamily="18" charset="0"/>
              </a:rPr>
              <a:t> "G. </a:t>
            </a:r>
            <a:r>
              <a:rPr lang="en-US" sz="1800" i="1" dirty="0" err="1">
                <a:effectLst/>
                <a:latin typeface="Gotham" panose="02000504050000020004" pitchFamily="2" charset="0"/>
                <a:ea typeface="Times New Roman" panose="02020603050405020304" pitchFamily="18" charset="0"/>
              </a:rPr>
              <a:t>Brotzu</a:t>
            </a:r>
            <a:r>
              <a:rPr lang="en-US" sz="1800" i="1" dirty="0">
                <a:effectLst/>
                <a:latin typeface="Gotham" panose="02000504050000020004" pitchFamily="2" charset="0"/>
                <a:ea typeface="Times New Roman" panose="02020603050405020304" pitchFamily="18" charset="0"/>
              </a:rPr>
              <a:t>", Renal Transplant Unit, Cagliari,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16</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di </a:t>
            </a:r>
            <a:r>
              <a:rPr lang="en-US" sz="1800" i="1" dirty="0" err="1">
                <a:effectLst/>
                <a:latin typeface="Gotham" panose="02000504050000020004" pitchFamily="2" charset="0"/>
                <a:ea typeface="Times New Roman" panose="02020603050405020304" pitchFamily="18" charset="0"/>
              </a:rPr>
              <a:t>Circolo</a:t>
            </a:r>
            <a:r>
              <a:rPr lang="en-US" sz="1800" i="1" dirty="0">
                <a:effectLst/>
                <a:latin typeface="Gotham" panose="02000504050000020004" pitchFamily="2" charset="0"/>
                <a:ea typeface="Times New Roman" panose="02020603050405020304" pitchFamily="18" charset="0"/>
              </a:rPr>
              <a:t> e Fondazione </a:t>
            </a:r>
            <a:r>
              <a:rPr lang="en-US" sz="1800" i="1" dirty="0" err="1">
                <a:effectLst/>
                <a:latin typeface="Gotham" panose="02000504050000020004" pitchFamily="2" charset="0"/>
                <a:ea typeface="Times New Roman" panose="02020603050405020304" pitchFamily="18" charset="0"/>
              </a:rPr>
              <a:t>Macchi</a:t>
            </a:r>
            <a:r>
              <a:rPr lang="en-US" sz="1800" i="1" dirty="0">
                <a:effectLst/>
                <a:latin typeface="Gotham" panose="02000504050000020004" pitchFamily="2" charset="0"/>
                <a:ea typeface="Times New Roman" panose="02020603050405020304" pitchFamily="18" charset="0"/>
              </a:rPr>
              <a:t>, Renal Transplant Unit, Varese,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17</a:t>
            </a:r>
            <a:r>
              <a:rPr lang="en-US" sz="1800" i="1" dirty="0">
                <a:effectLst/>
                <a:latin typeface="Gotham" panose="02000504050000020004" pitchFamily="2" charset="0"/>
                <a:ea typeface="Times New Roman" panose="02020603050405020304" pitchFamily="18" charset="0"/>
              </a:rPr>
              <a:t>University of L'Aquila, General and Transplant Surgery Department, L'Aquila,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18</a:t>
            </a:r>
            <a:r>
              <a:rPr lang="en-US" sz="1800" i="1" dirty="0">
                <a:effectLst/>
                <a:latin typeface="Gotham" panose="02000504050000020004" pitchFamily="2" charset="0"/>
                <a:ea typeface="Times New Roman" panose="02020603050405020304" pitchFamily="18" charset="0"/>
              </a:rPr>
              <a:t>Ospedali Civico Di Cristina </a:t>
            </a:r>
            <a:r>
              <a:rPr lang="en-US" sz="1800" i="1" dirty="0" err="1">
                <a:effectLst/>
                <a:latin typeface="Gotham" panose="02000504050000020004" pitchFamily="2" charset="0"/>
                <a:ea typeface="Times New Roman" panose="02020603050405020304" pitchFamily="18" charset="0"/>
              </a:rPr>
              <a:t>Benfratelli</a:t>
            </a:r>
            <a:r>
              <a:rPr lang="en-US" sz="1800" i="1" dirty="0">
                <a:effectLst/>
                <a:latin typeface="Gotham" panose="02000504050000020004" pitchFamily="2" charset="0"/>
                <a:ea typeface="Times New Roman" panose="02020603050405020304" pitchFamily="18" charset="0"/>
              </a:rPr>
              <a:t>, Nephrology Dialysis and Renal Transplant Department, Palermo,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Solid organ transplant recipients have an augmented risk of developing several cancers. </a:t>
            </a:r>
            <a:r>
              <a:rPr lang="en-GB" sz="1800" dirty="0">
                <a:solidFill>
                  <a:srgbClr val="000000"/>
                </a:solidFill>
                <a:effectLst/>
                <a:latin typeface="Gotham" panose="02000504050000020004" pitchFamily="2" charset="0"/>
                <a:ea typeface="Times New Roman" panose="02020603050405020304" pitchFamily="18" charset="0"/>
              </a:rPr>
              <a:t>We investigated this risk in kidney transplant (KT) recipients in Italy in the last 25 years (1997-2021).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Cohort study of 11,418 patients undergoing </a:t>
            </a:r>
            <a:r>
              <a:rPr lang="en-GB" sz="1800" dirty="0">
                <a:solidFill>
                  <a:srgbClr val="000000"/>
                </a:solidFill>
                <a:effectLst/>
                <a:latin typeface="Gotham" panose="02000504050000020004" pitchFamily="2" charset="0"/>
                <a:ea typeface="Times New Roman" panose="02020603050405020304" pitchFamily="18" charset="0"/>
              </a:rPr>
              <a:t>KT</a:t>
            </a:r>
            <a:r>
              <a:rPr lang="en-GB" sz="1800" dirty="0">
                <a:effectLst/>
                <a:latin typeface="Gotham" panose="02000504050000020004" pitchFamily="2" charset="0"/>
                <a:ea typeface="Calibri" panose="020F0502020204030204" pitchFamily="34" charset="0"/>
              </a:rPr>
              <a:t> in 17 Italian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The period at risk (person-years, PYs) was calculated from 30 days after KT to date of malignancy, death, return to dialysis or last follow-up. The risk of cancer was compared to the general population of the same age and sex was through standardized incidence ratios (SIR) and relative 95% confidence intervals (CI) and Poisson regression was used to assess trends over three periods (1997‒2004/2005‒2012/2013‒2021).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Overall, out of 85,209 PYs (median follow-up 7.1 years, IQR: 3.9-10.6) 1646 post-transplant malignancies (PTM) were diagnosed (931 excluding non-melanoma skin cancers – NMSC), with an overall incidence rate/1000 PYs ranging from 15.5 in 1997-2004 to 21.0 in 2013-2021. As compared to the general population, KT recipients have a 2.25-fold increased risk of developing a PTM (95% CI: 2.14-2.36) and SIR=7.16 for NMSC (SIR=1.47 for all cancers but NMSC). Significantly increased SIRs were found for several virus-related malignancies including Kaposi sarcoma (KS - SIR=75.8), non-Hodgkin lymphoma (NHL - SIR=4.4), lip (SIR=21.4), salivary gland (SIR=5.5), while among other virus unrelated cancers, high risks emerged for tumours of the kidney (SIR=5.4), lung (SIR=1.3), testis (SIR=2.6) and melanoma (SIR =1.7). A decreasing magnitude over time of all cancers (SIR=2.54 in 1997‒2004 and SIR=1.99 in 2013‒2021; </a:t>
            </a:r>
            <a:r>
              <a:rPr lang="en-GB" sz="1800" dirty="0" err="1">
                <a:effectLst/>
                <a:latin typeface="Gotham" panose="02000504050000020004" pitchFamily="2" charset="0"/>
                <a:ea typeface="Calibri" panose="020F0502020204030204" pitchFamily="34" charset="0"/>
              </a:rPr>
              <a:t>P</a:t>
            </a:r>
            <a:r>
              <a:rPr lang="en-GB" sz="1800" baseline="-25000" dirty="0" err="1">
                <a:effectLst/>
                <a:latin typeface="Gotham" panose="02000504050000020004" pitchFamily="2" charset="0"/>
                <a:ea typeface="Calibri" panose="020F0502020204030204" pitchFamily="34" charset="0"/>
              </a:rPr>
              <a:t>trend</a:t>
            </a:r>
            <a:r>
              <a:rPr lang="en-GB" sz="1800" dirty="0">
                <a:effectLst/>
                <a:latin typeface="Gotham" panose="02000504050000020004" pitchFamily="2" charset="0"/>
                <a:ea typeface="Calibri" panose="020F0502020204030204" pitchFamily="34" charset="0"/>
              </a:rPr>
              <a:t>&lt;0.01) was observed. A decline in SIRs was observed specifically for NHL and KS, though only the KS trend retained statistical significance after adjustment (from 189.2 to 20.2; p&lt;0.01).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Despite decreased KS risk, cancer remains a serious adverse event among KT recipients. Study findings indicate the need to endure and strengthen cancer preventive actions in KT recipients.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22</a:t>
            </a:fld>
            <a:endParaRPr lang="en-GB"/>
          </a:p>
        </p:txBody>
      </p:sp>
    </p:spTree>
    <p:extLst>
      <p:ext uri="{BB962C8B-B14F-4D97-AF65-F5344CB8AC3E}">
        <p14:creationId xmlns:p14="http://schemas.microsoft.com/office/powerpoint/2010/main" val="364813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2EF6B1-FC36-47C3-822E-E0C01A484671}" type="slidenum">
              <a:rPr lang="en-GB" smtClean="0"/>
              <a:t>5</a:t>
            </a:fld>
            <a:endParaRPr lang="en-GB"/>
          </a:p>
        </p:txBody>
      </p:sp>
    </p:spTree>
    <p:extLst>
      <p:ext uri="{BB962C8B-B14F-4D97-AF65-F5344CB8AC3E}">
        <p14:creationId xmlns:p14="http://schemas.microsoft.com/office/powerpoint/2010/main" val="296958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CI, </a:t>
            </a:r>
            <a:r>
              <a:rPr lang="en-GB" sz="1800" i="1" dirty="0">
                <a:solidFill>
                  <a:srgbClr val="A5A5A5"/>
                </a:solidFill>
                <a:latin typeface="Gotham" panose="02000504050000020004" pitchFamily="2" charset="0"/>
              </a:rPr>
              <a:t>confidence interval</a:t>
            </a:r>
            <a:r>
              <a:rPr lang="en-GB" sz="1800" b="0" i="1" dirty="0">
                <a:latin typeface="Gotham" panose="02000504050000020004" pitchFamily="2" charset="0"/>
              </a:rPr>
              <a:t>; KS,</a:t>
            </a:r>
            <a:r>
              <a:rPr lang="en-GB" sz="1800" i="1" dirty="0">
                <a:effectLst/>
                <a:latin typeface="Gotham" panose="02000504050000020004" pitchFamily="2" charset="0"/>
                <a:ea typeface="Calibri" panose="020F0502020204030204" pitchFamily="34" charset="0"/>
              </a:rPr>
              <a:t> Kaposi sarcoma; </a:t>
            </a:r>
            <a:r>
              <a:rPr lang="en-GB" sz="1800" b="0" i="1" dirty="0">
                <a:latin typeface="Gotham" panose="02000504050000020004" pitchFamily="2" charset="0"/>
              </a:rPr>
              <a:t>KT, kidney transplant; </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NHL, non-Hodgkin lymphoma; NMSC, non-melanoma skin cancer; IQR, interquartile range; </a:t>
            </a:r>
            <a:r>
              <a:rPr kumimoji="0" lang="en-GB" altLang="en-CH" sz="1800" b="0" i="1" u="none" strike="noStrike" cap="none" normalizeH="0" baseline="0" dirty="0" err="1">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obs</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/exp, observed/expected; PTLD, posttransplant lymphoproliferative diseases; PTM, </a:t>
            </a:r>
            <a:r>
              <a:rPr lang="en-GB" sz="1800" i="1" dirty="0">
                <a:effectLst/>
                <a:latin typeface="Gotham" panose="02000504050000020004" pitchFamily="2" charset="0"/>
                <a:ea typeface="Calibri" panose="020F0502020204030204" pitchFamily="34" charset="0"/>
              </a:rPr>
              <a:t>post-transplant malignancies; </a:t>
            </a:r>
            <a:r>
              <a:rPr kumimoji="0" lang="en-GB" altLang="en-CH" sz="1800" b="0" i="1" u="none" strike="noStrike" cap="none" normalizeH="0" baseline="0" dirty="0">
                <a:ln>
                  <a:noFill/>
                </a:ln>
                <a:solidFill>
                  <a:schemeClr val="tx1"/>
                </a:solidFill>
                <a:effectLst/>
                <a:latin typeface="Gotham" panose="02000504050000020004" pitchFamily="2" charset="0"/>
                <a:ea typeface="Calibri" panose="020F0502020204030204" pitchFamily="34" charset="0"/>
                <a:cs typeface="Arial" panose="020B0604020202020204" pitchFamily="34" charset="0"/>
              </a:rPr>
              <a:t>PYs, person-years; SIR, </a:t>
            </a:r>
            <a:r>
              <a:rPr lang="en-GB" sz="1800" i="1" dirty="0">
                <a:solidFill>
                  <a:srgbClr val="A5A5A5"/>
                </a:solidFill>
                <a:latin typeface="Gotham" panose="02000504050000020004" pitchFamily="2" charset="0"/>
              </a:rPr>
              <a:t>standardized incidence ratios.</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OS12_5</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CANCER INCIDENCE AMONG ITALIAN KIDNEY TRANSPLANT RECIPIENTS OVER A 25-YEAR PERIOD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Pierluca</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Piselli</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Diego Seraino</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Claudia Cimaglia</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Lucrezia Furian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Luigi Biancone</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Ghil</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Busnach</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Nicola Bossini</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Paola Todeschini</a:t>
            </a:r>
            <a:r>
              <a:rPr lang="en-US" sz="1800" b="1" baseline="30000" dirty="0">
                <a:effectLst/>
                <a:latin typeface="Gotham" panose="02000504050000020004" pitchFamily="2" charset="0"/>
                <a:ea typeface="Times New Roman" panose="02020603050405020304" pitchFamily="18" charset="0"/>
              </a:rPr>
              <a:t>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Maurizio Iaria</a:t>
            </a:r>
            <a:r>
              <a:rPr lang="en-US" sz="1800" b="1" baseline="30000" dirty="0">
                <a:effectLst/>
                <a:latin typeface="Gotham" panose="02000504050000020004" pitchFamily="2" charset="0"/>
                <a:ea typeface="Times New Roman" panose="02020603050405020304" pitchFamily="18" charset="0"/>
              </a:rPr>
              <a:t>7</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Franco Citterio</a:t>
            </a:r>
            <a:r>
              <a:rPr lang="en-US" sz="1800" b="1" baseline="30000" dirty="0">
                <a:effectLst/>
                <a:latin typeface="Gotham" panose="02000504050000020004" pitchFamily="2" charset="0"/>
                <a:ea typeface="Times New Roman" panose="02020603050405020304" pitchFamily="18" charset="0"/>
              </a:rPr>
              <a:t>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Maria Rosaria Campise</a:t>
            </a:r>
            <a:r>
              <a:rPr lang="en-US" sz="1800" b="1" baseline="30000" dirty="0">
                <a:effectLst/>
                <a:latin typeface="Gotham" panose="02000504050000020004" pitchFamily="2" charset="0"/>
                <a:ea typeface="Times New Roman" panose="02020603050405020304" pitchFamily="18" charset="0"/>
              </a:rPr>
              <a:t>9</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Massimiliano Veroux</a:t>
            </a:r>
            <a:r>
              <a:rPr lang="en-US" sz="1800" b="1" baseline="30000" dirty="0">
                <a:effectLst/>
                <a:latin typeface="Gotham" panose="02000504050000020004" pitchFamily="2" charset="0"/>
                <a:ea typeface="Times New Roman" panose="02020603050405020304" pitchFamily="18" charset="0"/>
              </a:rPr>
              <a:t>10</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Giuseppe Tisone</a:t>
            </a:r>
            <a:r>
              <a:rPr lang="en-US" sz="1800" b="1" baseline="30000" dirty="0">
                <a:effectLst/>
                <a:latin typeface="Gotham" panose="02000504050000020004" pitchFamily="2" charset="0"/>
                <a:ea typeface="Times New Roman" panose="02020603050405020304" pitchFamily="18" charset="0"/>
              </a:rPr>
              <a:t>11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Vincenzo Cantaluppi</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Margherita Mangino</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Simona Simone</a:t>
            </a:r>
            <a:r>
              <a:rPr lang="en-US" sz="1800" b="1" baseline="30000" dirty="0">
                <a:effectLst/>
                <a:latin typeface="Gotham" panose="02000504050000020004" pitchFamily="2" charset="0"/>
                <a:ea typeface="Times New Roman" panose="02020603050405020304" pitchFamily="18" charset="0"/>
              </a:rPr>
              <a:t>14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Davide Argiolas</a:t>
            </a:r>
            <a:r>
              <a:rPr lang="en-US" sz="1800" b="1" baseline="30000" dirty="0">
                <a:effectLst/>
                <a:latin typeface="Gotham" panose="02000504050000020004" pitchFamily="2" charset="0"/>
                <a:ea typeface="Times New Roman" panose="02020603050405020304" pitchFamily="18" charset="0"/>
              </a:rPr>
              <a:t>15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Andrea Ambrosini</a:t>
            </a:r>
            <a:r>
              <a:rPr lang="en-US" sz="1800" b="1" baseline="30000" dirty="0">
                <a:effectLst/>
                <a:latin typeface="Gotham" panose="02000504050000020004" pitchFamily="2" charset="0"/>
                <a:ea typeface="Times New Roman" panose="02020603050405020304" pitchFamily="18" charset="0"/>
              </a:rPr>
              <a:t>16</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Francesco Pisani</a:t>
            </a:r>
            <a:r>
              <a:rPr lang="en-US" sz="1800" b="1" baseline="30000" dirty="0">
                <a:effectLst/>
                <a:latin typeface="Gotham" panose="02000504050000020004" pitchFamily="2" charset="0"/>
                <a:ea typeface="Times New Roman" panose="02020603050405020304" pitchFamily="18" charset="0"/>
              </a:rPr>
              <a:t>17</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Falvia</a:t>
            </a:r>
            <a:r>
              <a:rPr lang="en-US" sz="1800" b="1" dirty="0">
                <a:effectLst/>
                <a:latin typeface="Gotham" panose="02000504050000020004" pitchFamily="2" charset="0"/>
                <a:ea typeface="Times New Roman" panose="02020603050405020304" pitchFamily="18" charset="0"/>
              </a:rPr>
              <a:t> Caputo</a:t>
            </a:r>
            <a:r>
              <a:rPr lang="en-US" sz="1800" b="1" baseline="30000" dirty="0">
                <a:effectLst/>
                <a:latin typeface="Gotham" panose="02000504050000020004" pitchFamily="2" charset="0"/>
                <a:ea typeface="Times New Roman" panose="02020603050405020304" pitchFamily="18" charset="0"/>
              </a:rPr>
              <a:t>18</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Martina Taborelli</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National Institute of Infectious Diseases "L. Spallanzani" IRCCS, Department of Epidemiology and Pre-Clinical Research, Roma,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Centro di </a:t>
            </a:r>
            <a:r>
              <a:rPr lang="en-US" sz="1800" i="1" dirty="0" err="1">
                <a:effectLst/>
                <a:latin typeface="Gotham" panose="02000504050000020004" pitchFamily="2" charset="0"/>
                <a:ea typeface="Times New Roman" panose="02020603050405020304" pitchFamily="18" charset="0"/>
              </a:rPr>
              <a:t>Riferimento</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Oncologico</a:t>
            </a:r>
            <a:r>
              <a:rPr lang="en-US" sz="1800" i="1" dirty="0">
                <a:effectLst/>
                <a:latin typeface="Gotham" panose="02000504050000020004" pitchFamily="2" charset="0"/>
                <a:ea typeface="Times New Roman" panose="02020603050405020304" pitchFamily="18" charset="0"/>
              </a:rPr>
              <a:t> di Aviano (CRO), IRCCS, Unit of Cancer Epidemiology, Aviano,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University of Padova, Department of Surgical, Oncological and Gastroenterological Sciences, Padova,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Ospedaliero-Universitaria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Città</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Salute e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Scienza</a:t>
            </a:r>
            <a:r>
              <a:rPr lang="en-US" sz="1800" i="1" dirty="0">
                <a:effectLst/>
                <a:latin typeface="Gotham" panose="02000504050000020004" pitchFamily="2" charset="0"/>
                <a:ea typeface="Times New Roman" panose="02020603050405020304" pitchFamily="18" charset="0"/>
              </a:rPr>
              <a:t> di Torino, Division of Nephrology Dialysis and Transplantation, Renal Transplantation Center "A. </a:t>
            </a:r>
            <a:r>
              <a:rPr lang="en-US" sz="1800" i="1" dirty="0" err="1">
                <a:effectLst/>
                <a:latin typeface="Gotham" panose="02000504050000020004" pitchFamily="2" charset="0"/>
                <a:ea typeface="Times New Roman" panose="02020603050405020304" pitchFamily="18" charset="0"/>
              </a:rPr>
              <a:t>Vercellone</a:t>
            </a:r>
            <a:r>
              <a:rPr lang="en-US" sz="1800" i="1" dirty="0">
                <a:effectLst/>
                <a:latin typeface="Gotham" panose="02000504050000020004" pitchFamily="2" charset="0"/>
                <a:ea typeface="Times New Roman" panose="02020603050405020304" pitchFamily="18" charset="0"/>
              </a:rPr>
              <a:t>", , Torino,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ASST </a:t>
            </a:r>
            <a:r>
              <a:rPr lang="en-US" sz="1800" i="1" dirty="0" err="1">
                <a:effectLst/>
                <a:latin typeface="Gotham" panose="02000504050000020004" pitchFamily="2" charset="0"/>
                <a:ea typeface="Times New Roman" panose="02020603050405020304" pitchFamily="18" charset="0"/>
              </a:rPr>
              <a:t>Spedali</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Civili</a:t>
            </a:r>
            <a:r>
              <a:rPr lang="en-US" sz="1800" i="1" dirty="0">
                <a:effectLst/>
                <a:latin typeface="Gotham" panose="02000504050000020004" pitchFamily="2" charset="0"/>
                <a:ea typeface="Times New Roman" panose="02020603050405020304" pitchFamily="18" charset="0"/>
              </a:rPr>
              <a:t> di Brescia, Unit of Nephrology, Brescia,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6</a:t>
            </a:r>
            <a:r>
              <a:rPr lang="en-US" sz="1800" i="1" dirty="0">
                <a:effectLst/>
                <a:latin typeface="Gotham" panose="02000504050000020004" pitchFamily="2" charset="0"/>
                <a:ea typeface="Times New Roman" panose="02020603050405020304" pitchFamily="18" charset="0"/>
              </a:rPr>
              <a:t>IRCCS S. </a:t>
            </a:r>
            <a:r>
              <a:rPr lang="en-US" sz="1800" i="1" dirty="0" err="1">
                <a:effectLst/>
                <a:latin typeface="Gotham" panose="02000504050000020004" pitchFamily="2" charset="0"/>
                <a:ea typeface="Times New Roman" panose="02020603050405020304" pitchFamily="18" charset="0"/>
              </a:rPr>
              <a:t>Orsola</a:t>
            </a:r>
            <a:r>
              <a:rPr lang="en-US" sz="1800" i="1" dirty="0">
                <a:effectLst/>
                <a:latin typeface="Gotham" panose="02000504050000020004" pitchFamily="2" charset="0"/>
                <a:ea typeface="Times New Roman" panose="02020603050405020304" pitchFamily="18" charset="0"/>
              </a:rPr>
              <a:t> Hospital, Department of Experimental Diagnostic and Specialty Medicine (DIMES), Nephrology, Dialysis and Renal Transplant Unit, Bologna,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7</a:t>
            </a:r>
            <a:r>
              <a:rPr lang="en-US" sz="1800" i="1" dirty="0">
                <a:effectLst/>
                <a:latin typeface="Gotham" panose="02000504050000020004" pitchFamily="2" charset="0"/>
                <a:ea typeface="Times New Roman" panose="02020603050405020304" pitchFamily="18" charset="0"/>
              </a:rPr>
              <a:t>Parma University Hospital, Department of General and Specialized Surgery, Division of General Surgery, Transplant Surgery Unit, Parma,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8</a:t>
            </a:r>
            <a:r>
              <a:rPr lang="en-US" sz="1800" i="1" dirty="0">
                <a:effectLst/>
                <a:latin typeface="Gotham" panose="02000504050000020004" pitchFamily="2" charset="0"/>
                <a:ea typeface="Times New Roman" panose="02020603050405020304" pitchFamily="18" charset="0"/>
              </a:rPr>
              <a:t>Università Cattolica Roma, Renal Transplantation , Milano,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9</a:t>
            </a:r>
            <a:r>
              <a:rPr lang="en-US" sz="1800" i="1" dirty="0">
                <a:effectLst/>
                <a:latin typeface="Gotham" panose="02000504050000020004" pitchFamily="2" charset="0"/>
                <a:ea typeface="Times New Roman" panose="02020603050405020304" pitchFamily="18" charset="0"/>
              </a:rPr>
              <a:t>Fondazione IRCCS Ca’ </a:t>
            </a:r>
            <a:r>
              <a:rPr lang="en-US" sz="1800" i="1" dirty="0" err="1">
                <a:effectLst/>
                <a:latin typeface="Gotham" panose="02000504050000020004" pitchFamily="2" charset="0"/>
                <a:ea typeface="Times New Roman" panose="02020603050405020304" pitchFamily="18" charset="0"/>
              </a:rPr>
              <a:t>Granda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Maggiore </a:t>
            </a:r>
            <a:r>
              <a:rPr lang="en-US" sz="1800" i="1" dirty="0" err="1">
                <a:effectLst/>
                <a:latin typeface="Gotham" panose="02000504050000020004" pitchFamily="2" charset="0"/>
                <a:ea typeface="Times New Roman" panose="02020603050405020304" pitchFamily="18" charset="0"/>
              </a:rPr>
              <a:t>Policlinico</a:t>
            </a:r>
            <a:r>
              <a:rPr lang="en-US" sz="1800" i="1" dirty="0">
                <a:effectLst/>
                <a:latin typeface="Gotham" panose="02000504050000020004" pitchFamily="2" charset="0"/>
                <a:ea typeface="Times New Roman" panose="02020603050405020304" pitchFamily="18" charset="0"/>
              </a:rPr>
              <a:t>, Unit of Nephrology, Dialysis, and Renal Transplantation, Milano,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10</a:t>
            </a:r>
            <a:r>
              <a:rPr lang="en-US" sz="1800" i="1" dirty="0">
                <a:effectLst/>
                <a:latin typeface="Gotham" panose="02000504050000020004" pitchFamily="2" charset="0"/>
                <a:ea typeface="Times New Roman" panose="02020603050405020304" pitchFamily="18" charset="0"/>
              </a:rPr>
              <a:t>University Hospital of Catania, Organ Transplantation Unit, Department of Medical and Surgical Sciences and Advanced Technologies, Catania,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11</a:t>
            </a:r>
            <a:r>
              <a:rPr lang="en-US" sz="1800" i="1" dirty="0">
                <a:effectLst/>
                <a:latin typeface="Gotham" panose="02000504050000020004" pitchFamily="2" charset="0"/>
                <a:ea typeface="Times New Roman" panose="02020603050405020304" pitchFamily="18" charset="0"/>
              </a:rPr>
              <a:t>Tor </a:t>
            </a:r>
            <a:r>
              <a:rPr lang="en-US" sz="1800" i="1" dirty="0" err="1">
                <a:effectLst/>
                <a:latin typeface="Gotham" panose="02000504050000020004" pitchFamily="2" charset="0"/>
                <a:ea typeface="Times New Roman" panose="02020603050405020304" pitchFamily="18" charset="0"/>
              </a:rPr>
              <a:t>Vergata</a:t>
            </a:r>
            <a:r>
              <a:rPr lang="en-US" sz="1800" i="1" dirty="0">
                <a:effectLst/>
                <a:latin typeface="Gotham" panose="02000504050000020004" pitchFamily="2" charset="0"/>
                <a:ea typeface="Times New Roman" panose="02020603050405020304" pitchFamily="18" charset="0"/>
              </a:rPr>
              <a:t> University, UOC Transplant Unit, Department of Surgery, Roma,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12</a:t>
            </a:r>
            <a:r>
              <a:rPr lang="en-US" sz="1800" i="1" dirty="0">
                <a:effectLst/>
                <a:latin typeface="Gotham" panose="02000504050000020004" pitchFamily="2" charset="0"/>
                <a:ea typeface="Times New Roman" panose="02020603050405020304" pitchFamily="18" charset="0"/>
              </a:rPr>
              <a:t>University Hospital Maggiore </a:t>
            </a:r>
            <a:r>
              <a:rPr lang="en-US" sz="1800" i="1" dirty="0" err="1">
                <a:effectLst/>
                <a:latin typeface="Gotham" panose="02000504050000020004" pitchFamily="2" charset="0"/>
                <a:ea typeface="Times New Roman" panose="02020603050405020304" pitchFamily="18" charset="0"/>
              </a:rPr>
              <a:t>della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Carità</a:t>
            </a:r>
            <a:r>
              <a:rPr lang="en-US" sz="1800" i="1" dirty="0">
                <a:effectLst/>
                <a:latin typeface="Gotham" panose="02000504050000020004" pitchFamily="2" charset="0"/>
                <a:ea typeface="Times New Roman" panose="02020603050405020304" pitchFamily="18" charset="0"/>
              </a:rPr>
              <a:t>, Nephrology and Kidney Transplantation Unit, Department of Translational Medicine, Novara,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13</a:t>
            </a:r>
            <a:r>
              <a:rPr lang="en-US" sz="1800" i="1" dirty="0">
                <a:effectLst/>
                <a:latin typeface="Gotham" panose="02000504050000020004" pitchFamily="2" charset="0"/>
                <a:ea typeface="Times New Roman" panose="02020603050405020304" pitchFamily="18" charset="0"/>
              </a:rPr>
              <a:t>Ospedale Ca’ </a:t>
            </a:r>
            <a:r>
              <a:rPr lang="en-US" sz="1800" i="1" dirty="0" err="1">
                <a:effectLst/>
                <a:latin typeface="Gotham" panose="02000504050000020004" pitchFamily="2" charset="0"/>
                <a:ea typeface="Times New Roman" panose="02020603050405020304" pitchFamily="18" charset="0"/>
              </a:rPr>
              <a:t>Foncello</a:t>
            </a:r>
            <a:r>
              <a:rPr lang="en-US" sz="1800" i="1" dirty="0">
                <a:effectLst/>
                <a:latin typeface="Gotham" panose="02000504050000020004" pitchFamily="2" charset="0"/>
                <a:ea typeface="Times New Roman" panose="02020603050405020304" pitchFamily="18" charset="0"/>
              </a:rPr>
              <a:t>, Nephrology, Dialysis, Transplantation Unit, Treviso,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14</a:t>
            </a:r>
            <a:r>
              <a:rPr lang="en-US" sz="1800" i="1" dirty="0">
                <a:effectLst/>
                <a:latin typeface="Gotham" panose="02000504050000020004" pitchFamily="2" charset="0"/>
                <a:ea typeface="Times New Roman" panose="02020603050405020304" pitchFamily="18" charset="0"/>
              </a:rPr>
              <a:t>University of Bari, Nephrology, Dialysis and Transplantation Unit, Department of Emergency and Organ Transplantation, Bari,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15</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Ospedaliera</a:t>
            </a:r>
            <a:r>
              <a:rPr lang="en-US" sz="1800" i="1" dirty="0">
                <a:effectLst/>
                <a:latin typeface="Gotham" panose="02000504050000020004" pitchFamily="2" charset="0"/>
                <a:ea typeface="Times New Roman" panose="02020603050405020304" pitchFamily="18" charset="0"/>
              </a:rPr>
              <a:t> "G. </a:t>
            </a:r>
            <a:r>
              <a:rPr lang="en-US" sz="1800" i="1" dirty="0" err="1">
                <a:effectLst/>
                <a:latin typeface="Gotham" panose="02000504050000020004" pitchFamily="2" charset="0"/>
                <a:ea typeface="Times New Roman" panose="02020603050405020304" pitchFamily="18" charset="0"/>
              </a:rPr>
              <a:t>Brotzu</a:t>
            </a:r>
            <a:r>
              <a:rPr lang="en-US" sz="1800" i="1" dirty="0">
                <a:effectLst/>
                <a:latin typeface="Gotham" panose="02000504050000020004" pitchFamily="2" charset="0"/>
                <a:ea typeface="Times New Roman" panose="02020603050405020304" pitchFamily="18" charset="0"/>
              </a:rPr>
              <a:t>", Renal Transplant Unit, Cagliari,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16</a:t>
            </a:r>
            <a:r>
              <a:rPr lang="en-US" sz="1800" i="1" dirty="0">
                <a:effectLst/>
                <a:latin typeface="Gotham" panose="02000504050000020004" pitchFamily="2" charset="0"/>
                <a:ea typeface="Times New Roman" panose="02020603050405020304" pitchFamily="18" charset="0"/>
              </a:rPr>
              <a:t>Azienda </a:t>
            </a:r>
            <a:r>
              <a:rPr lang="en-US" sz="1800" i="1" dirty="0" err="1">
                <a:effectLst/>
                <a:latin typeface="Gotham" panose="02000504050000020004" pitchFamily="2" charset="0"/>
                <a:ea typeface="Times New Roman" panose="02020603050405020304" pitchFamily="18" charset="0"/>
              </a:rPr>
              <a:t>Ospedaliera</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Ospedale</a:t>
            </a:r>
            <a:r>
              <a:rPr lang="en-US" sz="1800" i="1" dirty="0">
                <a:effectLst/>
                <a:latin typeface="Gotham" panose="02000504050000020004" pitchFamily="2" charset="0"/>
                <a:ea typeface="Times New Roman" panose="02020603050405020304" pitchFamily="18" charset="0"/>
              </a:rPr>
              <a:t> di </a:t>
            </a:r>
            <a:r>
              <a:rPr lang="en-US" sz="1800" i="1" dirty="0" err="1">
                <a:effectLst/>
                <a:latin typeface="Gotham" panose="02000504050000020004" pitchFamily="2" charset="0"/>
                <a:ea typeface="Times New Roman" panose="02020603050405020304" pitchFamily="18" charset="0"/>
              </a:rPr>
              <a:t>Circolo</a:t>
            </a:r>
            <a:r>
              <a:rPr lang="en-US" sz="1800" i="1" dirty="0">
                <a:effectLst/>
                <a:latin typeface="Gotham" panose="02000504050000020004" pitchFamily="2" charset="0"/>
                <a:ea typeface="Times New Roman" panose="02020603050405020304" pitchFamily="18" charset="0"/>
              </a:rPr>
              <a:t> e Fondazione </a:t>
            </a:r>
            <a:r>
              <a:rPr lang="en-US" sz="1800" i="1" dirty="0" err="1">
                <a:effectLst/>
                <a:latin typeface="Gotham" panose="02000504050000020004" pitchFamily="2" charset="0"/>
                <a:ea typeface="Times New Roman" panose="02020603050405020304" pitchFamily="18" charset="0"/>
              </a:rPr>
              <a:t>Macchi</a:t>
            </a:r>
            <a:r>
              <a:rPr lang="en-US" sz="1800" i="1" dirty="0">
                <a:effectLst/>
                <a:latin typeface="Gotham" panose="02000504050000020004" pitchFamily="2" charset="0"/>
                <a:ea typeface="Times New Roman" panose="02020603050405020304" pitchFamily="18" charset="0"/>
              </a:rPr>
              <a:t>, Renal Transplant Unit, Varese,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17</a:t>
            </a:r>
            <a:r>
              <a:rPr lang="en-US" sz="1800" i="1" dirty="0">
                <a:effectLst/>
                <a:latin typeface="Gotham" panose="02000504050000020004" pitchFamily="2" charset="0"/>
                <a:ea typeface="Times New Roman" panose="02020603050405020304" pitchFamily="18" charset="0"/>
              </a:rPr>
              <a:t>University of L'Aquila, General and Transplant Surgery Department, L'Aquila, Italy</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18</a:t>
            </a:r>
            <a:r>
              <a:rPr lang="en-US" sz="1800" i="1" dirty="0">
                <a:effectLst/>
                <a:latin typeface="Gotham" panose="02000504050000020004" pitchFamily="2" charset="0"/>
                <a:ea typeface="Times New Roman" panose="02020603050405020304" pitchFamily="18" charset="0"/>
              </a:rPr>
              <a:t>Ospedali Civico Di Cristina </a:t>
            </a:r>
            <a:r>
              <a:rPr lang="en-US" sz="1800" i="1" dirty="0" err="1">
                <a:effectLst/>
                <a:latin typeface="Gotham" panose="02000504050000020004" pitchFamily="2" charset="0"/>
                <a:ea typeface="Times New Roman" panose="02020603050405020304" pitchFamily="18" charset="0"/>
              </a:rPr>
              <a:t>Benfratelli</a:t>
            </a:r>
            <a:r>
              <a:rPr lang="en-US" sz="1800" i="1" dirty="0">
                <a:effectLst/>
                <a:latin typeface="Gotham" panose="02000504050000020004" pitchFamily="2" charset="0"/>
                <a:ea typeface="Times New Roman" panose="02020603050405020304" pitchFamily="18" charset="0"/>
              </a:rPr>
              <a:t>, Nephrology Dialysis and Renal Transplant Department, Palermo, Italy</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Solid organ transplant recipients have an augmented risk of developing several cancers. </a:t>
            </a:r>
            <a:r>
              <a:rPr lang="en-GB" sz="1800" dirty="0">
                <a:solidFill>
                  <a:srgbClr val="000000"/>
                </a:solidFill>
                <a:effectLst/>
                <a:latin typeface="Gotham" panose="02000504050000020004" pitchFamily="2" charset="0"/>
                <a:ea typeface="Times New Roman" panose="02020603050405020304" pitchFamily="18" charset="0"/>
              </a:rPr>
              <a:t>We investigated this risk in kidney transplant (KT) recipients in Italy in the last 25 years (1997-2021).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Cohort study of 11,418 patients undergoing </a:t>
            </a:r>
            <a:r>
              <a:rPr lang="en-GB" sz="1800" dirty="0">
                <a:solidFill>
                  <a:srgbClr val="000000"/>
                </a:solidFill>
                <a:effectLst/>
                <a:latin typeface="Gotham" panose="02000504050000020004" pitchFamily="2" charset="0"/>
                <a:ea typeface="Times New Roman" panose="02020603050405020304" pitchFamily="18" charset="0"/>
              </a:rPr>
              <a:t>KT</a:t>
            </a:r>
            <a:r>
              <a:rPr lang="en-GB" sz="1800" dirty="0">
                <a:effectLst/>
                <a:latin typeface="Gotham" panose="02000504050000020004" pitchFamily="2" charset="0"/>
                <a:ea typeface="Calibri" panose="020F0502020204030204" pitchFamily="34" charset="0"/>
              </a:rPr>
              <a:t> in 17 Italian </a:t>
            </a:r>
            <a:r>
              <a:rPr lang="en-GB" sz="1800" dirty="0" err="1">
                <a:effectLst/>
                <a:latin typeface="Gotham" panose="02000504050000020004" pitchFamily="2" charset="0"/>
                <a:ea typeface="Calibri" panose="020F0502020204030204" pitchFamily="34" charset="0"/>
              </a:rPr>
              <a:t>centers</a:t>
            </a:r>
            <a:r>
              <a:rPr lang="en-GB" sz="1800" dirty="0">
                <a:effectLst/>
                <a:latin typeface="Gotham" panose="02000504050000020004" pitchFamily="2" charset="0"/>
                <a:ea typeface="Calibri" panose="020F0502020204030204" pitchFamily="34" charset="0"/>
              </a:rPr>
              <a:t>. The period at risk (person-years, PYs) was calculated from 30 days after KT to date of malignancy, death, return to dialysis or last follow-up. The risk of cancer was compared to the general population of the same age and sex was through standardized incidence ratios (SIR) and relative 95% confidence intervals (CI) and Poisson regression was used to assess trends over three periods (1997‒2004/2005‒2012/2013‒2021).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Overall, out of 85,209 PYs (median follow-up 7.1 years, IQR: 3.9-10.6) 1646 post-transplant malignancies (PTM) were diagnosed (931 excluding non-melanoma skin cancers – NMSC), with an overall incidence rate/1000 PYs ranging from 15.5 in 1997-2004 to 21.0 in 2013-2021. As compared to the general population, KT recipients have a 2.25-fold increased risk of developing a PTM (95% CI: 2.14-2.36) and SIR=7.16 for NMSC (SIR=1.47 for all cancers but NMSC). Significantly increased SIRs were found for several virus-related malignancies including Kaposi sarcoma (KS - SIR=75.8), non-Hodgkin lymphoma (NHL - SIR=4.4), lip (SIR=21.4), salivary gland (SIR=5.5), while among other virus unrelated cancers, high risks emerged for tumours of the kidney (SIR=5.4), lung (SIR=1.3), testis (SIR=2.6) and melanoma (SIR =1.7). A decreasing magnitude over time of all cancers (SIR=2.54 in 1997‒2004 and SIR=1.99 in 2013‒2021; </a:t>
            </a:r>
            <a:r>
              <a:rPr lang="en-GB" sz="1800" dirty="0" err="1">
                <a:effectLst/>
                <a:latin typeface="Gotham" panose="02000504050000020004" pitchFamily="2" charset="0"/>
                <a:ea typeface="Calibri" panose="020F0502020204030204" pitchFamily="34" charset="0"/>
              </a:rPr>
              <a:t>P</a:t>
            </a:r>
            <a:r>
              <a:rPr lang="en-GB" sz="1800" baseline="-25000" dirty="0" err="1">
                <a:effectLst/>
                <a:latin typeface="Gotham" panose="02000504050000020004" pitchFamily="2" charset="0"/>
                <a:ea typeface="Calibri" panose="020F0502020204030204" pitchFamily="34" charset="0"/>
              </a:rPr>
              <a:t>trend</a:t>
            </a:r>
            <a:r>
              <a:rPr lang="en-GB" sz="1800" dirty="0">
                <a:effectLst/>
                <a:latin typeface="Gotham" panose="02000504050000020004" pitchFamily="2" charset="0"/>
                <a:ea typeface="Calibri" panose="020F0502020204030204" pitchFamily="34" charset="0"/>
              </a:rPr>
              <a:t>&lt;0.01) was observed. A decline in SIRs was observed specifically for NHL and KS, though only the KS trend retained statistical significance after adjustment (from 189.2 to 20.2; p&lt;0.01).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Despite decreased KS risk, cancer remains a serious adverse event among KT recipients. Study findings indicate the need to endure and strengthen cancer preventive actions in KT recipients.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23</a:t>
            </a:fld>
            <a:endParaRPr lang="en-GB"/>
          </a:p>
        </p:txBody>
      </p:sp>
    </p:spTree>
    <p:extLst>
      <p:ext uri="{BB962C8B-B14F-4D97-AF65-F5344CB8AC3E}">
        <p14:creationId xmlns:p14="http://schemas.microsoft.com/office/powerpoint/2010/main" val="3591186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BKv</a:t>
            </a:r>
            <a:r>
              <a:rPr lang="en-GB" sz="1800" b="0" i="1" dirty="0">
                <a:latin typeface="Gotham" panose="02000504050000020004" pitchFamily="2" charset="0"/>
              </a:rPr>
              <a:t>, BK-virus; </a:t>
            </a:r>
            <a:r>
              <a:rPr lang="en-GB" sz="1800" b="0" i="1" dirty="0" err="1">
                <a:latin typeface="Gotham" panose="02000504050000020004" pitchFamily="2" charset="0"/>
              </a:rPr>
              <a:t>BKvAN</a:t>
            </a:r>
            <a:r>
              <a:rPr lang="en-GB" sz="1800" b="0" i="1" dirty="0">
                <a:latin typeface="Gotham" panose="02000504050000020004" pitchFamily="2" charset="0"/>
              </a:rPr>
              <a:t>, BK-virus associated nephropathy;</a:t>
            </a:r>
            <a:r>
              <a:rPr lang="en-GB" sz="1800" i="1" dirty="0">
                <a:solidFill>
                  <a:srgbClr val="A5A5A5"/>
                </a:solidFill>
                <a:latin typeface="Gotham" panose="02000504050000020004" pitchFamily="2" charset="0"/>
              </a:rPr>
              <a:t> CTLA4, </a:t>
            </a:r>
            <a:r>
              <a:rPr lang="fr-CH" sz="1800" b="0" i="1" dirty="0" err="1">
                <a:solidFill>
                  <a:srgbClr val="4D5156"/>
                </a:solidFill>
                <a:effectLst/>
                <a:latin typeface="Gotham" panose="02000504050000020004" pitchFamily="2" charset="0"/>
              </a:rPr>
              <a:t>cytotoxic</a:t>
            </a:r>
            <a:r>
              <a:rPr lang="fr-CH" sz="1800" b="0" i="1" dirty="0">
                <a:solidFill>
                  <a:srgbClr val="4D5156"/>
                </a:solidFill>
                <a:effectLst/>
                <a:latin typeface="Gotham" panose="02000504050000020004" pitchFamily="2" charset="0"/>
              </a:rPr>
              <a:t> T-lymphocyte-</a:t>
            </a:r>
            <a:r>
              <a:rPr lang="fr-CH" sz="1800" b="0" i="1" dirty="0" err="1">
                <a:solidFill>
                  <a:srgbClr val="4D5156"/>
                </a:solidFill>
                <a:effectLst/>
                <a:latin typeface="Gotham" panose="02000504050000020004" pitchFamily="2" charset="0"/>
              </a:rPr>
              <a:t>associated</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protein</a:t>
            </a:r>
            <a:r>
              <a:rPr lang="fr-CH" sz="1800" b="0" i="1" dirty="0">
                <a:solidFill>
                  <a:srgbClr val="4D5156"/>
                </a:solidFill>
                <a:effectLst/>
                <a:latin typeface="Gotham" panose="02000504050000020004" pitchFamily="2" charset="0"/>
              </a:rPr>
              <a:t> 4; </a:t>
            </a:r>
            <a:r>
              <a:rPr lang="en-GB" sz="1800" i="1" dirty="0">
                <a:solidFill>
                  <a:srgbClr val="A5A5A5"/>
                </a:solidFill>
                <a:latin typeface="Gotham" panose="02000504050000020004" pitchFamily="2" charset="0"/>
              </a:rPr>
              <a:t>HLA, human leukocyte antigen; PD1, p</a:t>
            </a:r>
            <a:r>
              <a:rPr lang="en-GB" sz="2800" b="0" i="1" dirty="0">
                <a:solidFill>
                  <a:srgbClr val="4D5156"/>
                </a:solidFill>
                <a:effectLst/>
                <a:latin typeface="Gotham" panose="02000504050000020004" pitchFamily="2" charset="0"/>
              </a:rPr>
              <a:t>rogrammed cell death protein 1; </a:t>
            </a:r>
            <a:r>
              <a:rPr lang="en-GB" sz="1800" i="1" dirty="0">
                <a:solidFill>
                  <a:srgbClr val="A5A5A5"/>
                </a:solidFill>
                <a:latin typeface="Gotham" panose="02000504050000020004" pitchFamily="2" charset="0"/>
              </a:rPr>
              <a:t>TIGIT, </a:t>
            </a:r>
            <a:r>
              <a:rPr lang="en-GB" sz="2800" b="0" i="1" dirty="0">
                <a:solidFill>
                  <a:srgbClr val="4D5156"/>
                </a:solidFill>
                <a:effectLst/>
                <a:latin typeface="Gotham" panose="02000504050000020004" pitchFamily="2" charset="0"/>
              </a:rPr>
              <a:t>T cell immunoreceptor with Ig and ITIM domains;</a:t>
            </a:r>
            <a:r>
              <a:rPr lang="en-GB" sz="1800" i="1" dirty="0">
                <a:solidFill>
                  <a:srgbClr val="A5A5A5"/>
                </a:solidFill>
                <a:latin typeface="Gotham" panose="02000504050000020004" pitchFamily="2" charset="0"/>
              </a:rPr>
              <a:t> TIM3, </a:t>
            </a:r>
            <a:r>
              <a:rPr lang="en-GB" sz="2800" b="0" i="1" dirty="0">
                <a:solidFill>
                  <a:srgbClr val="202124"/>
                </a:solidFill>
                <a:effectLst/>
                <a:latin typeface="Gotham" panose="02000504050000020004" pitchFamily="2" charset="0"/>
              </a:rPr>
              <a:t>T-cell immunoglobulin and mucin containing protein-3.</a:t>
            </a:r>
            <a:r>
              <a:rPr lang="en-GB" sz="1800" b="0" i="1" dirty="0">
                <a:latin typeface="Gotham" panose="02000504050000020004" pitchFamily="2" charset="0"/>
              </a:rPr>
              <a:t> </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OS12_7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ALLOGENEIC IMMUNITY HELPS SUSTAIN EFFECTIVE BK-VIRUS IMMUNE RESPONSES AND PREVENTS BK VIRUS-ASSOCIATED NEPHROPATHY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Manon </a:t>
            </a:r>
            <a:r>
              <a:rPr lang="fr-FR" sz="1800" b="1" dirty="0" err="1">
                <a:effectLst/>
                <a:latin typeface="Gotham" panose="02000504050000020004" pitchFamily="2" charset="0"/>
                <a:ea typeface="Times New Roman" panose="02020603050405020304" pitchFamily="18" charset="0"/>
              </a:rPr>
              <a:t>Dekeyser</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Marie-Ghislaine de </a:t>
            </a:r>
            <a:r>
              <a:rPr lang="fr-FR" sz="1800" b="1" dirty="0" err="1">
                <a:effectLst/>
                <a:latin typeface="Gotham" panose="02000504050000020004" pitchFamily="2" charset="0"/>
                <a:ea typeface="Times New Roman" panose="02020603050405020304" pitchFamily="18" charset="0"/>
              </a:rPr>
              <a:t>Goer</a:t>
            </a:r>
            <a:r>
              <a:rPr lang="fr-FR" sz="1800" b="1" dirty="0">
                <a:effectLst/>
                <a:latin typeface="Gotham" panose="02000504050000020004" pitchFamily="2" charset="0"/>
                <a:ea typeface="Times New Roman" panose="02020603050405020304" pitchFamily="18" charset="0"/>
              </a:rPr>
              <a:t> de Herve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Houria Chavez</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Romain Lhotte</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Emmanuelle Boutin</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Florence Herr</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Ivan Scriabine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Jean-Luc Taupin</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Yassine Taoufik</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Durrbach</a:t>
            </a:r>
            <a:r>
              <a:rPr lang="fr-FR"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Paris-Saclay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 INSERM 1186, Gustave Roussy Institute,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Paris-Saclay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 INSERM 1186, Gustave Roussy Institute,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Laboratory of </a:t>
            </a:r>
            <a:r>
              <a:rPr lang="fr-FR" sz="1800" i="1" dirty="0" err="1">
                <a:effectLst/>
                <a:latin typeface="Gotham" panose="02000504050000020004" pitchFamily="2" charset="0"/>
                <a:ea typeface="Times New Roman" panose="02020603050405020304" pitchFamily="18" charset="0"/>
              </a:rPr>
              <a:t>Immunology</a:t>
            </a:r>
            <a:r>
              <a:rPr lang="fr-FR" sz="1800" i="1" dirty="0">
                <a:effectLst/>
                <a:latin typeface="Gotham" panose="02000504050000020004" pitchFamily="2" charset="0"/>
                <a:ea typeface="Times New Roman" panose="02020603050405020304" pitchFamily="18" charset="0"/>
              </a:rPr>
              <a:t> and </a:t>
            </a:r>
            <a:r>
              <a:rPr lang="fr-FR" sz="1800" i="1" dirty="0" err="1">
                <a:effectLst/>
                <a:latin typeface="Gotham" panose="02000504050000020004" pitchFamily="2" charset="0"/>
                <a:ea typeface="Times New Roman" panose="02020603050405020304" pitchFamily="18" charset="0"/>
              </a:rPr>
              <a:t>Histocompatibility</a:t>
            </a:r>
            <a:r>
              <a:rPr lang="fr-FR" sz="1800" i="1" dirty="0">
                <a:effectLst/>
                <a:latin typeface="Gotham" panose="02000504050000020004" pitchFamily="2" charset="0"/>
                <a:ea typeface="Times New Roman" panose="02020603050405020304" pitchFamily="18" charset="0"/>
              </a:rPr>
              <a:t>, Saint Louis Hospital, Assistance Publique - Hôpitaux de Paris (AP-HP) - INSERM U976,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Unit of </a:t>
            </a:r>
            <a:r>
              <a:rPr lang="fr-FR" sz="1800" i="1" dirty="0" err="1">
                <a:effectLst/>
                <a:latin typeface="Gotham" panose="02000504050000020004" pitchFamily="2" charset="0"/>
                <a:ea typeface="Times New Roman" panose="02020603050405020304" pitchFamily="18" charset="0"/>
              </a:rPr>
              <a:t>Clinical</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Research</a:t>
            </a:r>
            <a:r>
              <a:rPr lang="fr-FR" sz="1800" i="1" dirty="0">
                <a:effectLst/>
                <a:latin typeface="Gotham" panose="02000504050000020004" pitchFamily="2" charset="0"/>
                <a:ea typeface="Times New Roman" panose="02020603050405020304" pitchFamily="18" charset="0"/>
              </a:rPr>
              <a:t>, Henri Mondor Hospital, Assistance Publique - Hôpitaux de Paris, </a:t>
            </a:r>
            <a:r>
              <a:rPr lang="fr-FR" sz="1800" i="1" dirty="0" err="1">
                <a:effectLst/>
                <a:latin typeface="Gotham" panose="02000504050000020004" pitchFamily="2" charset="0"/>
                <a:ea typeface="Times New Roman" panose="02020603050405020304" pitchFamily="18" charset="0"/>
              </a:rPr>
              <a:t>Creteil</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Laboratory of </a:t>
            </a:r>
            <a:r>
              <a:rPr lang="fr-FR" sz="1800" i="1" dirty="0" err="1">
                <a:effectLst/>
                <a:latin typeface="Gotham" panose="02000504050000020004" pitchFamily="2" charset="0"/>
                <a:ea typeface="Times New Roman" panose="02020603050405020304" pitchFamily="18" charset="0"/>
              </a:rPr>
              <a:t>Immunology</a:t>
            </a:r>
            <a:r>
              <a:rPr lang="fr-FR" sz="1800" i="1" dirty="0">
                <a:effectLst/>
                <a:latin typeface="Gotham" panose="02000504050000020004" pitchFamily="2" charset="0"/>
                <a:ea typeface="Times New Roman" panose="02020603050405020304" pitchFamily="18" charset="0"/>
              </a:rPr>
              <a:t> and </a:t>
            </a:r>
            <a:r>
              <a:rPr lang="fr-FR" sz="1800" i="1" dirty="0" err="1">
                <a:effectLst/>
                <a:latin typeface="Gotham" panose="02000504050000020004" pitchFamily="2" charset="0"/>
                <a:ea typeface="Times New Roman" panose="02020603050405020304" pitchFamily="18" charset="0"/>
              </a:rPr>
              <a:t>Histocompatibility</a:t>
            </a:r>
            <a:r>
              <a:rPr lang="fr-FR" sz="1800" i="1" dirty="0">
                <a:effectLst/>
                <a:latin typeface="Gotham" panose="02000504050000020004" pitchFamily="2" charset="0"/>
                <a:ea typeface="Times New Roman" panose="02020603050405020304" pitchFamily="18" charset="0"/>
              </a:rPr>
              <a:t>, Saint Louis Hospital, Assistance Publique - Hôpitaux de Paris (AP-HP) - INSERM U976,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BK-virus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associated nephropathy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emerged as a major complication in renal transplantation, affecting up to 10% of kidney transplant recipients and leading to graft loss in more than 50% of cases. If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 plays a crucial role in the control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infection, the mechanisms involved remain unknown.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We prospectively characterized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in a cohort of 100 kidney transplant recipients with different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levels (without BKV, </a:t>
            </a:r>
            <a:r>
              <a:rPr lang="en-GB" sz="1800" dirty="0" err="1">
                <a:solidFill>
                  <a:srgbClr val="000000"/>
                </a:solidFill>
                <a:effectLst/>
                <a:latin typeface="Gotham" panose="02000504050000020004" pitchFamily="2" charset="0"/>
                <a:ea typeface="Calibri" panose="020F0502020204030204" pitchFamily="34" charset="0"/>
              </a:rPr>
              <a:t>viruria</a:t>
            </a:r>
            <a:r>
              <a:rPr lang="en-GB" sz="1800" dirty="0">
                <a:solidFill>
                  <a:srgbClr val="000000"/>
                </a:solidFill>
                <a:effectLst/>
                <a:latin typeface="Gotham" panose="02000504050000020004" pitchFamily="2" charset="0"/>
                <a:ea typeface="Calibri" panose="020F0502020204030204" pitchFamily="34" charset="0"/>
              </a:rPr>
              <a:t>, viremia or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had a severe impairment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functionality, such as proliferative, cytokine and cytotoxic capacities (p&lt;0.05). We observed a gradual loss of functional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according to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levels (p&lt;0.0001), an inverse correlation between T-cell functionality and plasmatic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load, and an overexpression of lymphocyte inhibitory receptors (PD1, CTLA4, TIGIT and TIM3) (p&lt;0.05). This phenotype suggested an exhaustion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in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This lymphocyte impairment was associated with a low level of donor-recipient class II HLA divergence, suggesting a key role of allogeneic CD4 help. In a context of higher levels of donor-recipient class II HLA divergence, allogeneic CD4 T cells can provide heterospecific help to sustain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responses. In </a:t>
            </a:r>
            <a:r>
              <a:rPr lang="en-GB" sz="1800" i="1" dirty="0">
                <a:solidFill>
                  <a:srgbClr val="000000"/>
                </a:solidFill>
                <a:effectLst/>
                <a:latin typeface="Gotham" panose="02000504050000020004" pitchFamily="2" charset="0"/>
                <a:ea typeface="Calibri" panose="020F0502020204030204" pitchFamily="34" charset="0"/>
              </a:rPr>
              <a:t>in vitro</a:t>
            </a:r>
            <a:r>
              <a:rPr lang="en-GB" sz="1800" dirty="0">
                <a:solidFill>
                  <a:srgbClr val="000000"/>
                </a:solidFill>
                <a:effectLst/>
                <a:latin typeface="Gotham" panose="02000504050000020004" pitchFamily="2" charset="0"/>
                <a:ea typeface="Calibri" panose="020F0502020204030204" pitchFamily="34" charset="0"/>
              </a:rPr>
              <a:t> experiments, the replacement of syngeneic CD4 T cells with allogeneic HLA-mismatched CD4 T cells restores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responses.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We observed an exhaustion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 cells in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This lymphocyte exhaustion could lead to a defective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 unable to provide a protective immune response against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Our results suggest that in kidney transplant recipient, allogeneic CD4 T cells may provide a heterospecific help to maintain an effective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response in kidney transplant recipients, improving the control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replication in the kidney allograft.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375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BKv</a:t>
            </a:r>
            <a:r>
              <a:rPr lang="en-GB" sz="1800" b="0" i="1" dirty="0">
                <a:latin typeface="Gotham" panose="02000504050000020004" pitchFamily="2" charset="0"/>
              </a:rPr>
              <a:t>, BK-virus; </a:t>
            </a:r>
            <a:r>
              <a:rPr lang="en-GB" sz="1800" b="0" i="1" dirty="0" err="1">
                <a:latin typeface="Gotham" panose="02000504050000020004" pitchFamily="2" charset="0"/>
              </a:rPr>
              <a:t>BKvAN</a:t>
            </a:r>
            <a:r>
              <a:rPr lang="en-GB" sz="1800" b="0" i="1" dirty="0">
                <a:latin typeface="Gotham" panose="02000504050000020004" pitchFamily="2" charset="0"/>
              </a:rPr>
              <a:t>, BK-virus associated nephropathy;</a:t>
            </a:r>
            <a:r>
              <a:rPr lang="en-GB" sz="1800" i="1" dirty="0">
                <a:solidFill>
                  <a:srgbClr val="A5A5A5"/>
                </a:solidFill>
                <a:latin typeface="Gotham" panose="02000504050000020004" pitchFamily="2" charset="0"/>
              </a:rPr>
              <a:t> CTLA4, </a:t>
            </a:r>
            <a:r>
              <a:rPr lang="fr-CH" sz="1800" b="0" i="1" dirty="0" err="1">
                <a:solidFill>
                  <a:srgbClr val="4D5156"/>
                </a:solidFill>
                <a:effectLst/>
                <a:latin typeface="Gotham" panose="02000504050000020004" pitchFamily="2" charset="0"/>
              </a:rPr>
              <a:t>cytotoxic</a:t>
            </a:r>
            <a:r>
              <a:rPr lang="fr-CH" sz="1800" b="0" i="1" dirty="0">
                <a:solidFill>
                  <a:srgbClr val="4D5156"/>
                </a:solidFill>
                <a:effectLst/>
                <a:latin typeface="Gotham" panose="02000504050000020004" pitchFamily="2" charset="0"/>
              </a:rPr>
              <a:t> T-lymphocyte-</a:t>
            </a:r>
            <a:r>
              <a:rPr lang="fr-CH" sz="1800" b="0" i="1" dirty="0" err="1">
                <a:solidFill>
                  <a:srgbClr val="4D5156"/>
                </a:solidFill>
                <a:effectLst/>
                <a:latin typeface="Gotham" panose="02000504050000020004" pitchFamily="2" charset="0"/>
              </a:rPr>
              <a:t>associated</a:t>
            </a:r>
            <a:r>
              <a:rPr lang="fr-CH" sz="1800" b="0" i="1" dirty="0">
                <a:solidFill>
                  <a:srgbClr val="4D5156"/>
                </a:solidFill>
                <a:effectLst/>
                <a:latin typeface="Gotham" panose="02000504050000020004" pitchFamily="2" charset="0"/>
              </a:rPr>
              <a:t> </a:t>
            </a:r>
            <a:r>
              <a:rPr lang="fr-CH" sz="1800" b="0" i="1" dirty="0" err="1">
                <a:solidFill>
                  <a:srgbClr val="4D5156"/>
                </a:solidFill>
                <a:effectLst/>
                <a:latin typeface="Gotham" panose="02000504050000020004" pitchFamily="2" charset="0"/>
              </a:rPr>
              <a:t>protein</a:t>
            </a:r>
            <a:r>
              <a:rPr lang="fr-CH" sz="1800" b="0" i="1" dirty="0">
                <a:solidFill>
                  <a:srgbClr val="4D5156"/>
                </a:solidFill>
                <a:effectLst/>
                <a:latin typeface="Gotham" panose="02000504050000020004" pitchFamily="2" charset="0"/>
              </a:rPr>
              <a:t> 4; </a:t>
            </a:r>
            <a:r>
              <a:rPr lang="en-GB" sz="1800" i="1" dirty="0">
                <a:solidFill>
                  <a:srgbClr val="A5A5A5"/>
                </a:solidFill>
                <a:latin typeface="Gotham" panose="02000504050000020004" pitchFamily="2" charset="0"/>
              </a:rPr>
              <a:t>HLA, human leukocyte antigen; PD1, p</a:t>
            </a:r>
            <a:r>
              <a:rPr lang="en-GB" sz="2800" b="0" i="1" dirty="0">
                <a:solidFill>
                  <a:srgbClr val="4D5156"/>
                </a:solidFill>
                <a:effectLst/>
                <a:latin typeface="Gotham" panose="02000504050000020004" pitchFamily="2" charset="0"/>
              </a:rPr>
              <a:t>rogrammed cell death protein 1; </a:t>
            </a:r>
            <a:r>
              <a:rPr lang="en-GB" sz="1800" i="1" dirty="0">
                <a:solidFill>
                  <a:srgbClr val="A5A5A5"/>
                </a:solidFill>
                <a:latin typeface="Gotham" panose="02000504050000020004" pitchFamily="2" charset="0"/>
              </a:rPr>
              <a:t>TIGIT, </a:t>
            </a:r>
            <a:r>
              <a:rPr lang="en-GB" sz="2800" b="0" i="1" dirty="0">
                <a:solidFill>
                  <a:srgbClr val="4D5156"/>
                </a:solidFill>
                <a:effectLst/>
                <a:latin typeface="Gotham" panose="02000504050000020004" pitchFamily="2" charset="0"/>
              </a:rPr>
              <a:t>T cell immunoreceptor with Ig and ITIM domains;</a:t>
            </a:r>
            <a:r>
              <a:rPr lang="en-GB" sz="1800" i="1" dirty="0">
                <a:solidFill>
                  <a:srgbClr val="A5A5A5"/>
                </a:solidFill>
                <a:latin typeface="Gotham" panose="02000504050000020004" pitchFamily="2" charset="0"/>
              </a:rPr>
              <a:t> TIM3, </a:t>
            </a:r>
            <a:r>
              <a:rPr lang="en-GB" sz="2800" b="0" i="1" dirty="0">
                <a:solidFill>
                  <a:srgbClr val="202124"/>
                </a:solidFill>
                <a:effectLst/>
                <a:latin typeface="Gotham" panose="02000504050000020004" pitchFamily="2" charset="0"/>
              </a:rPr>
              <a:t>T-cell immunoglobulin and mucin containing protein-3.</a:t>
            </a:r>
            <a:r>
              <a:rPr lang="en-GB" sz="1800" b="0" i="1" dirty="0">
                <a:latin typeface="Gotham" panose="02000504050000020004" pitchFamily="2" charset="0"/>
              </a:rPr>
              <a:t> </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OS12_7</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ALLOGENEIC IMMUNITY HELPS SUSTAIN EFFECTIVE BK-VIRUS IMMUNE RESPONSES AND PREVENTS BK VIRUS-ASSOCIATED NEPHROPATHY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Manon </a:t>
            </a:r>
            <a:r>
              <a:rPr lang="fr-FR" sz="1800" b="1" dirty="0" err="1">
                <a:effectLst/>
                <a:latin typeface="Gotham" panose="02000504050000020004" pitchFamily="2" charset="0"/>
                <a:ea typeface="Times New Roman" panose="02020603050405020304" pitchFamily="18" charset="0"/>
              </a:rPr>
              <a:t>Dekeyser</a:t>
            </a:r>
            <a:r>
              <a:rPr lang="fr-FR" sz="1800" b="1" dirty="0">
                <a:effectLst/>
                <a:latin typeface="Gotham" panose="02000504050000020004" pitchFamily="2" charset="0"/>
                <a:ea typeface="Times New Roman" panose="02020603050405020304" pitchFamily="18" charset="0"/>
              </a:rPr>
              <a:t>*</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Marie-Ghislaine de </a:t>
            </a:r>
            <a:r>
              <a:rPr lang="fr-FR" sz="1800" b="1" dirty="0" err="1">
                <a:effectLst/>
                <a:latin typeface="Gotham" panose="02000504050000020004" pitchFamily="2" charset="0"/>
                <a:ea typeface="Times New Roman" panose="02020603050405020304" pitchFamily="18" charset="0"/>
              </a:rPr>
              <a:t>Goer</a:t>
            </a:r>
            <a:r>
              <a:rPr lang="fr-FR" sz="1800" b="1" dirty="0">
                <a:effectLst/>
                <a:latin typeface="Gotham" panose="02000504050000020004" pitchFamily="2" charset="0"/>
                <a:ea typeface="Times New Roman" panose="02020603050405020304" pitchFamily="18" charset="0"/>
              </a:rPr>
              <a:t> de Herve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Houria Chavez</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Romain Lhotte</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Emmanuelle Boutin</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Florence Herr</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Ivan Scriabine</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Jean-Luc Taupin</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Yassine Taoufik</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Antoine Durrbach</a:t>
            </a:r>
            <a:r>
              <a:rPr lang="fr-FR"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Paris-Saclay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 INSERM 1186, Gustave Roussy Institute,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Paris-Saclay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 INSERM 1186, Gustave Roussy Institute, Villejuif,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Laboratory of </a:t>
            </a:r>
            <a:r>
              <a:rPr lang="fr-FR" sz="1800" i="1" dirty="0" err="1">
                <a:effectLst/>
                <a:latin typeface="Gotham" panose="02000504050000020004" pitchFamily="2" charset="0"/>
                <a:ea typeface="Times New Roman" panose="02020603050405020304" pitchFamily="18" charset="0"/>
              </a:rPr>
              <a:t>Immunology</a:t>
            </a:r>
            <a:r>
              <a:rPr lang="fr-FR" sz="1800" i="1" dirty="0">
                <a:effectLst/>
                <a:latin typeface="Gotham" panose="02000504050000020004" pitchFamily="2" charset="0"/>
                <a:ea typeface="Times New Roman" panose="02020603050405020304" pitchFamily="18" charset="0"/>
              </a:rPr>
              <a:t> and </a:t>
            </a:r>
            <a:r>
              <a:rPr lang="fr-FR" sz="1800" i="1" dirty="0" err="1">
                <a:effectLst/>
                <a:latin typeface="Gotham" panose="02000504050000020004" pitchFamily="2" charset="0"/>
                <a:ea typeface="Times New Roman" panose="02020603050405020304" pitchFamily="18" charset="0"/>
              </a:rPr>
              <a:t>Histocompatibility</a:t>
            </a:r>
            <a:r>
              <a:rPr lang="fr-FR" sz="1800" i="1" dirty="0">
                <a:effectLst/>
                <a:latin typeface="Gotham" panose="02000504050000020004" pitchFamily="2" charset="0"/>
                <a:ea typeface="Times New Roman" panose="02020603050405020304" pitchFamily="18" charset="0"/>
              </a:rPr>
              <a:t>, Saint Louis Hospital, Assistance Publique - Hôpitaux de Paris (AP-HP) - INSERM U976, Paris,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Unit of </a:t>
            </a:r>
            <a:r>
              <a:rPr lang="fr-FR" sz="1800" i="1" dirty="0" err="1">
                <a:effectLst/>
                <a:latin typeface="Gotham" panose="02000504050000020004" pitchFamily="2" charset="0"/>
                <a:ea typeface="Times New Roman" panose="02020603050405020304" pitchFamily="18" charset="0"/>
              </a:rPr>
              <a:t>Clinical</a:t>
            </a:r>
            <a:r>
              <a:rPr lang="fr-FR" sz="1800" i="1" dirty="0">
                <a:effectLst/>
                <a:latin typeface="Gotham" panose="02000504050000020004" pitchFamily="2" charset="0"/>
                <a:ea typeface="Times New Roman" panose="02020603050405020304" pitchFamily="18" charset="0"/>
              </a:rPr>
              <a:t> </a:t>
            </a:r>
            <a:r>
              <a:rPr lang="fr-FR" sz="1800" i="1" dirty="0" err="1">
                <a:effectLst/>
                <a:latin typeface="Gotham" panose="02000504050000020004" pitchFamily="2" charset="0"/>
                <a:ea typeface="Times New Roman" panose="02020603050405020304" pitchFamily="18" charset="0"/>
              </a:rPr>
              <a:t>Research</a:t>
            </a:r>
            <a:r>
              <a:rPr lang="fr-FR" sz="1800" i="1" dirty="0">
                <a:effectLst/>
                <a:latin typeface="Gotham" panose="02000504050000020004" pitchFamily="2" charset="0"/>
                <a:ea typeface="Times New Roman" panose="02020603050405020304" pitchFamily="18" charset="0"/>
              </a:rPr>
              <a:t>, Henri Mondor Hospital, Assistance Publique - Hôpitaux de Paris, </a:t>
            </a:r>
            <a:r>
              <a:rPr lang="fr-FR" sz="1800" i="1" dirty="0" err="1">
                <a:effectLst/>
                <a:latin typeface="Gotham" panose="02000504050000020004" pitchFamily="2" charset="0"/>
                <a:ea typeface="Times New Roman" panose="02020603050405020304" pitchFamily="18" charset="0"/>
              </a:rPr>
              <a:t>Creteil</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Laboratory of </a:t>
            </a:r>
            <a:r>
              <a:rPr lang="fr-FR" sz="1800" i="1" dirty="0" err="1">
                <a:effectLst/>
                <a:latin typeface="Gotham" panose="02000504050000020004" pitchFamily="2" charset="0"/>
                <a:ea typeface="Times New Roman" panose="02020603050405020304" pitchFamily="18" charset="0"/>
              </a:rPr>
              <a:t>Immunology</a:t>
            </a:r>
            <a:r>
              <a:rPr lang="fr-FR" sz="1800" i="1" dirty="0">
                <a:effectLst/>
                <a:latin typeface="Gotham" panose="02000504050000020004" pitchFamily="2" charset="0"/>
                <a:ea typeface="Times New Roman" panose="02020603050405020304" pitchFamily="18" charset="0"/>
              </a:rPr>
              <a:t> and </a:t>
            </a:r>
            <a:r>
              <a:rPr lang="fr-FR" sz="1800" i="1" dirty="0" err="1">
                <a:effectLst/>
                <a:latin typeface="Gotham" panose="02000504050000020004" pitchFamily="2" charset="0"/>
                <a:ea typeface="Times New Roman" panose="02020603050405020304" pitchFamily="18" charset="0"/>
              </a:rPr>
              <a:t>Histocompatibility</a:t>
            </a:r>
            <a:r>
              <a:rPr lang="fr-FR" sz="1800" i="1" dirty="0">
                <a:effectLst/>
                <a:latin typeface="Gotham" panose="02000504050000020004" pitchFamily="2" charset="0"/>
                <a:ea typeface="Times New Roman" panose="02020603050405020304" pitchFamily="18" charset="0"/>
              </a:rPr>
              <a:t>, Saint Louis Hospital, Assistance Publique - Hôpitaux de Paris (AP-HP) - INSERM U976,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BK-virus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associated nephropathy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emerged as a major complication in renal transplantation, affecting up to 10% of kidney transplant recipients and leading to graft loss in more than 50% of cases. If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 plays a crucial role in the control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infection, the mechanisms involved remain unknown.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We prospectively characterized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in a cohort of 100 kidney transplant recipients with different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levels (without BKV, </a:t>
            </a:r>
            <a:r>
              <a:rPr lang="en-GB" sz="1800" dirty="0" err="1">
                <a:solidFill>
                  <a:srgbClr val="000000"/>
                </a:solidFill>
                <a:effectLst/>
                <a:latin typeface="Gotham" panose="02000504050000020004" pitchFamily="2" charset="0"/>
                <a:ea typeface="Calibri" panose="020F0502020204030204" pitchFamily="34" charset="0"/>
              </a:rPr>
              <a:t>viruria</a:t>
            </a:r>
            <a:r>
              <a:rPr lang="en-GB" sz="1800" dirty="0">
                <a:solidFill>
                  <a:srgbClr val="000000"/>
                </a:solidFill>
                <a:effectLst/>
                <a:latin typeface="Gotham" panose="02000504050000020004" pitchFamily="2" charset="0"/>
                <a:ea typeface="Calibri" panose="020F0502020204030204" pitchFamily="34" charset="0"/>
              </a:rPr>
              <a:t>, viremia or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had a severe impairment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functionality, such as proliferative, cytokine and cytotoxic capacities (p&lt;0.05). We observed a gradual loss of functional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according to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levels (p&lt;0.0001), an inverse correlation between T-cell functionality and plasmatic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load, and an overexpression of lymphocyte inhibitory receptors (PD1, CTLA4, TIGIT and TIM3) (p&lt;0.05). This phenotype suggested an exhaustion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 cells in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This lymphocyte impairment was associated with a low level of donor-recipient class II HLA divergence, suggesting a key role of allogeneic CD4 help. In a context of higher levels of donor-recipient class II HLA divergence, allogeneic CD4 T cells can provide heterospecific help to sustain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responses. In </a:t>
            </a:r>
            <a:r>
              <a:rPr lang="en-GB" sz="1800" i="1" dirty="0">
                <a:solidFill>
                  <a:srgbClr val="000000"/>
                </a:solidFill>
                <a:effectLst/>
                <a:latin typeface="Gotham" panose="02000504050000020004" pitchFamily="2" charset="0"/>
                <a:ea typeface="Calibri" panose="020F0502020204030204" pitchFamily="34" charset="0"/>
              </a:rPr>
              <a:t>in vitro</a:t>
            </a:r>
            <a:r>
              <a:rPr lang="en-GB" sz="1800" dirty="0">
                <a:solidFill>
                  <a:srgbClr val="000000"/>
                </a:solidFill>
                <a:effectLst/>
                <a:latin typeface="Gotham" panose="02000504050000020004" pitchFamily="2" charset="0"/>
                <a:ea typeface="Calibri" panose="020F0502020204030204" pitchFamily="34" charset="0"/>
              </a:rPr>
              <a:t> experiments, the replacement of syngeneic CD4 T cells with allogeneic HLA-mismatched CD4 T cells restores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responses.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We observed an exhaustion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 cells in patients with </a:t>
            </a:r>
            <a:r>
              <a:rPr lang="en-GB" sz="1800" dirty="0" err="1">
                <a:solidFill>
                  <a:srgbClr val="000000"/>
                </a:solidFill>
                <a:effectLst/>
                <a:latin typeface="Gotham" panose="02000504050000020004" pitchFamily="2" charset="0"/>
                <a:ea typeface="Calibri" panose="020F0502020204030204" pitchFamily="34" charset="0"/>
              </a:rPr>
              <a:t>BKvAN</a:t>
            </a:r>
            <a:r>
              <a:rPr lang="en-GB" sz="1800" dirty="0">
                <a:solidFill>
                  <a:srgbClr val="000000"/>
                </a:solidFill>
                <a:effectLst/>
                <a:latin typeface="Gotham" panose="02000504050000020004" pitchFamily="2" charset="0"/>
                <a:ea typeface="Calibri" panose="020F0502020204030204" pitchFamily="34" charset="0"/>
              </a:rPr>
              <a:t>. This lymphocyte exhaustion could lead to a defective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T-cell response, unable to provide a protective immune response against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reactivation. Our results suggest that in kidney transplant recipient, allogeneic CD4 T cells may provide a heterospecific help to maintain an effective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CD8 T-cell response in kidney transplant recipients, improving the control of </a:t>
            </a:r>
            <a:r>
              <a:rPr lang="en-GB" sz="1800" dirty="0" err="1">
                <a:solidFill>
                  <a:srgbClr val="000000"/>
                </a:solidFill>
                <a:effectLst/>
                <a:latin typeface="Gotham" panose="02000504050000020004" pitchFamily="2" charset="0"/>
                <a:ea typeface="Calibri" panose="020F0502020204030204" pitchFamily="34" charset="0"/>
              </a:rPr>
              <a:t>BKv</a:t>
            </a:r>
            <a:r>
              <a:rPr lang="en-GB" sz="1800" dirty="0">
                <a:solidFill>
                  <a:srgbClr val="000000"/>
                </a:solidFill>
                <a:effectLst/>
                <a:latin typeface="Gotham" panose="02000504050000020004" pitchFamily="2" charset="0"/>
                <a:ea typeface="Calibri" panose="020F0502020204030204" pitchFamily="34" charset="0"/>
              </a:rPr>
              <a:t> replication in the kidney allograft.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00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AMR, a</a:t>
            </a:r>
            <a:r>
              <a:rPr lang="en-GB" sz="1800" i="1" dirty="0">
                <a:solidFill>
                  <a:srgbClr val="A5A5A5"/>
                </a:solidFill>
                <a:latin typeface="Gotham" panose="02000504050000020004" pitchFamily="2" charset="0"/>
              </a:rPr>
              <a:t>ntibody-mediated rejection; DSA, donor-specific antibody; </a:t>
            </a:r>
            <a:r>
              <a:rPr lang="en-GB" sz="2800" i="1" dirty="0" err="1">
                <a:solidFill>
                  <a:srgbClr val="A5A5A5"/>
                </a:solidFill>
                <a:latin typeface="Gotham" panose="02000504050000020004" pitchFamily="2" charset="0"/>
              </a:rPr>
              <a:t>FcγRs</a:t>
            </a:r>
            <a:r>
              <a:rPr lang="en-GB" sz="2800" i="1" dirty="0">
                <a:solidFill>
                  <a:srgbClr val="A5A5A5"/>
                </a:solidFill>
                <a:latin typeface="Gotham" panose="02000504050000020004" pitchFamily="2" charset="0"/>
              </a:rPr>
              <a:t>, </a:t>
            </a:r>
            <a:r>
              <a:rPr lang="en-GB" sz="2800" i="1" dirty="0" err="1">
                <a:solidFill>
                  <a:srgbClr val="A5A5A5"/>
                </a:solidFill>
                <a:latin typeface="Gotham" panose="02000504050000020004" pitchFamily="2" charset="0"/>
              </a:rPr>
              <a:t>Fcγ</a:t>
            </a:r>
            <a:r>
              <a:rPr lang="en-GB" sz="2800" i="1" dirty="0">
                <a:solidFill>
                  <a:srgbClr val="A5A5A5"/>
                </a:solidFill>
                <a:latin typeface="Gotham" panose="02000504050000020004" pitchFamily="2" charset="0"/>
              </a:rPr>
              <a:t> receptors; </a:t>
            </a:r>
            <a:r>
              <a:rPr lang="en-GB" sz="1800" i="1" dirty="0">
                <a:solidFill>
                  <a:srgbClr val="A5A5A5"/>
                </a:solidFill>
                <a:latin typeface="Gotham" panose="02000504050000020004" pitchFamily="2" charset="0"/>
              </a:rPr>
              <a:t>IgG, immunoglobulin G; IVIg, </a:t>
            </a:r>
            <a:r>
              <a:rPr lang="fr-CH" sz="2800" b="0" i="1" dirty="0" err="1">
                <a:solidFill>
                  <a:srgbClr val="040C28"/>
                </a:solidFill>
                <a:effectLst/>
                <a:latin typeface="Gotham" panose="02000504050000020004" pitchFamily="2" charset="0"/>
              </a:rPr>
              <a:t>intravenous</a:t>
            </a:r>
            <a:r>
              <a:rPr lang="fr-CH" sz="2800" b="0" i="1" dirty="0">
                <a:solidFill>
                  <a:srgbClr val="040C28"/>
                </a:solidFill>
                <a:effectLst/>
                <a:latin typeface="Gotham" panose="02000504050000020004" pitchFamily="2" charset="0"/>
              </a:rPr>
              <a:t> </a:t>
            </a:r>
            <a:r>
              <a:rPr lang="fr-CH" sz="2800" b="0" i="1" dirty="0" err="1">
                <a:solidFill>
                  <a:srgbClr val="040C28"/>
                </a:solidFill>
                <a:effectLst/>
                <a:latin typeface="Gotham" panose="02000504050000020004" pitchFamily="2" charset="0"/>
              </a:rPr>
              <a:t>immunoglobulin</a:t>
            </a:r>
            <a:r>
              <a:rPr lang="en-GB" sz="1800" i="1" dirty="0">
                <a:solidFill>
                  <a:srgbClr val="A5A5A5"/>
                </a:solidFill>
                <a:latin typeface="Gotham" panose="02000504050000020004" pitchFamily="2" charset="0"/>
              </a:rPr>
              <a:t>; NK, natural killer; SNPs, single nucleotide polymorphisms.</a:t>
            </a:r>
            <a:endParaRPr lang="en-GB" sz="1800" b="0" i="1" dirty="0">
              <a:latin typeface="Gotham" panose="02000504050000020004" pitchFamily="2" charset="0"/>
            </a:endParaRPr>
          </a:p>
          <a:p>
            <a:pPr algn="just"/>
            <a:endParaRPr lang="en-GB" sz="1800" b="0" i="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LDV4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RECIPIENT FCΓR3A POLYMORPHISM INFLUENCES THE PROGNOSIS OF AMR AND THE RESPONSE TO IVIG IN RENAL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Alice Koenig*</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Virginie Mathias</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 Morelon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Beatrice Charreau</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Maud Rabeyrin</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Veronique</a:t>
            </a:r>
            <a:r>
              <a:rPr lang="fr-FR" sz="1800" b="1" dirty="0">
                <a:effectLst/>
                <a:latin typeface="Gotham" panose="02000504050000020004" pitchFamily="2" charset="0"/>
                <a:ea typeface="Times New Roman" panose="02020603050405020304" pitchFamily="18" charset="0"/>
              </a:rPr>
              <a:t> </a:t>
            </a:r>
            <a:r>
              <a:rPr lang="fr-FR" sz="1800" b="1" dirty="0" err="1">
                <a:effectLst/>
                <a:latin typeface="Gotham" panose="02000504050000020004" pitchFamily="2" charset="0"/>
                <a:ea typeface="Times New Roman" panose="02020603050405020304" pitchFamily="18" charset="0"/>
              </a:rPr>
              <a:t>Fremeaux</a:t>
            </a:r>
            <a:r>
              <a:rPr lang="fr-FR" sz="1800" b="1" dirty="0">
                <a:effectLst/>
                <a:latin typeface="Gotham" panose="02000504050000020004" pitchFamily="2" charset="0"/>
                <a:ea typeface="Times New Roman" panose="02020603050405020304" pitchFamily="18" charset="0"/>
              </a:rPr>
              <a:t> Bacchi</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Dany Anglicheau</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Nicolas Pallet</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Valérie Dubois</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Thaunat</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Lyon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Hospital-INSERM U1111,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EFS, </a:t>
            </a:r>
            <a:r>
              <a:rPr lang="fr-FR" sz="1800" i="1" dirty="0" err="1">
                <a:effectLst/>
                <a:latin typeface="Gotham" panose="02000504050000020004" pitchFamily="2" charset="0"/>
                <a:ea typeface="Times New Roman" panose="02020603050405020304" pitchFamily="18" charset="0"/>
              </a:rPr>
              <a:t>Decines</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CHU Nantes,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Hospices Civils de Lyon,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Antibody-mediated rejection (AMR) is the first cause of kidney graft failure but its heterogeneous prognosis makes difficult to assess the risk of graft loss and to choose a therapeutic strategy at the time of diagnosis.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binding of anti-donor antibodies (DSA) to the surface of graft endothelial cells induces the recruitment of innate immune effectors via their </a:t>
            </a:r>
            <a:r>
              <a:rPr lang="en-GB" sz="1800" dirty="0" err="1">
                <a:effectLst/>
                <a:latin typeface="Gotham" panose="02000504050000020004" pitchFamily="2" charset="0"/>
                <a:ea typeface="Calibri" panose="020F0502020204030204" pitchFamily="34" charset="0"/>
              </a:rPr>
              <a:t>Fcγ</a:t>
            </a:r>
            <a:r>
              <a:rPr lang="en-GB" sz="1800" dirty="0">
                <a:effectLst/>
                <a:latin typeface="Gotham" panose="02000504050000020004" pitchFamily="2" charset="0"/>
                <a:ea typeface="Calibri" panose="020F0502020204030204" pitchFamily="34" charset="0"/>
              </a:rPr>
              <a:t> receptors (depending on the cell type: FcγR2A, FcγR2B, FcγR2C, FcγR3A and FcγR3B), for which many SNPs modulating their affinity for IgG Fc have been described.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aim of this translational study was to determine which polymorphism(s) in recipient </a:t>
            </a:r>
            <a:r>
              <a:rPr lang="en-GB" sz="1800" dirty="0" err="1">
                <a:effectLst/>
                <a:latin typeface="Gotham" panose="02000504050000020004" pitchFamily="2" charset="0"/>
                <a:ea typeface="Calibri" panose="020F0502020204030204" pitchFamily="34" charset="0"/>
              </a:rPr>
              <a:t>FcγRs</a:t>
            </a:r>
            <a:r>
              <a:rPr lang="en-GB" sz="1800" dirty="0">
                <a:effectLst/>
                <a:latin typeface="Gotham" panose="02000504050000020004" pitchFamily="2" charset="0"/>
                <a:ea typeface="Calibri" panose="020F0502020204030204" pitchFamily="34" charset="0"/>
              </a:rPr>
              <a:t> were associated with poor prognosis at the diagnosis of AMR and the possible therapeutic consequences.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b="1" dirty="0">
                <a:solidFill>
                  <a:srgbClr val="000000"/>
                </a:solidFill>
                <a:effectLst/>
                <a:latin typeface="Gotham" panose="02000504050000020004" pitchFamily="2" charset="0"/>
                <a:ea typeface="Calibri" panose="020F0502020204030204" pitchFamily="34" charset="0"/>
              </a:rPr>
              <a:t>and Results: </a:t>
            </a:r>
            <a:r>
              <a:rPr lang="en-GB" sz="1800" dirty="0">
                <a:effectLst/>
                <a:latin typeface="Gotham" panose="02000504050000020004" pitchFamily="2" charset="0"/>
                <a:ea typeface="Calibri" panose="020F0502020204030204" pitchFamily="34" charset="0"/>
              </a:rPr>
              <a:t>Among 1682 kidney transplant recipients at Lyon University Hospital who underwent graft biopsy between 2004 and 2017, 135 (8%) were diagnosed with AMR. Of the 5 functional </a:t>
            </a:r>
            <a:r>
              <a:rPr lang="en-GB" sz="1800" dirty="0" err="1">
                <a:effectLst/>
                <a:latin typeface="Gotham" panose="02000504050000020004" pitchFamily="2" charset="0"/>
                <a:ea typeface="Calibri" panose="020F0502020204030204" pitchFamily="34" charset="0"/>
              </a:rPr>
              <a:t>FcγR</a:t>
            </a:r>
            <a:r>
              <a:rPr lang="en-GB" sz="1800" dirty="0">
                <a:effectLst/>
                <a:latin typeface="Gotham" panose="02000504050000020004" pitchFamily="2" charset="0"/>
                <a:ea typeface="Calibri" panose="020F0502020204030204" pitchFamily="34" charset="0"/>
              </a:rPr>
              <a:t> polymorphisms described in the literature, only </a:t>
            </a:r>
            <a:r>
              <a:rPr lang="en-GB" sz="1800" dirty="0" err="1">
                <a:effectLst/>
                <a:latin typeface="Gotham" panose="02000504050000020004" pitchFamily="2" charset="0"/>
                <a:ea typeface="Calibri" panose="020F0502020204030204" pitchFamily="34" charset="0"/>
              </a:rPr>
              <a:t>Fcγ</a:t>
            </a:r>
            <a:r>
              <a:rPr lang="en-GB" sz="1800" dirty="0">
                <a:effectLst/>
                <a:latin typeface="Gotham" panose="02000504050000020004" pitchFamily="2" charset="0"/>
                <a:ea typeface="Calibri" panose="020F0502020204030204" pitchFamily="34" charset="0"/>
              </a:rPr>
              <a:t> </a:t>
            </a:r>
            <a:r>
              <a:rPr lang="en-GB" sz="1800" dirty="0" err="1">
                <a:effectLst/>
                <a:latin typeface="Gotham" panose="02000504050000020004" pitchFamily="2" charset="0"/>
                <a:ea typeface="Calibri" panose="020F0502020204030204" pitchFamily="34" charset="0"/>
              </a:rPr>
              <a:t>RIIIa</a:t>
            </a:r>
            <a:r>
              <a:rPr lang="en-GB" sz="1800" dirty="0">
                <a:effectLst/>
                <a:latin typeface="Gotham" panose="02000504050000020004" pitchFamily="2" charset="0"/>
                <a:ea typeface="Calibri" panose="020F0502020204030204" pitchFamily="34" charset="0"/>
              </a:rPr>
              <a:t>*559A&gt;C (rs396991; p=0.005) was statistically associated with graft survival.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Global and single-cell transcriptomic analyses of AMR biopsies demonstrated that non-classical monocytes and NKs are the only innate effectors expressing FcγR3A.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In vitro cocultures between these human purified innate effectors and allogeneic endothelial cells covered with DSA confirmed that effector cells with high-affinity FcγR3A </a:t>
            </a:r>
            <a:r>
              <a:rPr lang="en-GB" sz="1800" dirty="0" err="1">
                <a:effectLst/>
                <a:latin typeface="Gotham" panose="02000504050000020004" pitchFamily="2" charset="0"/>
                <a:ea typeface="Calibri" panose="020F0502020204030204" pitchFamily="34" charset="0"/>
              </a:rPr>
              <a:t>i</a:t>
            </a:r>
            <a:r>
              <a:rPr lang="en-GB" sz="1800" dirty="0">
                <a:effectLst/>
                <a:latin typeface="Gotham" panose="02000504050000020004" pitchFamily="2" charset="0"/>
                <a:ea typeface="Calibri" panose="020F0502020204030204" pitchFamily="34" charset="0"/>
              </a:rPr>
              <a:t>) activated more strongly and caused more damage to target, but ii) that these same effectors were also more effectively controlled by the addition of IVIg in the culture medium.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latter in vitro therapeutic results were confirmed in a second independent clinical cohort of kidney transplant patients treated with IVIg.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Our work demonstrates that a single functional polymorphism of FcγR3A influences the severity of AMR and suggests that patients at high risk are also those who respond the best to IVIg treatment.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6</a:t>
            </a:fld>
            <a:endParaRPr lang="en-GB"/>
          </a:p>
        </p:txBody>
      </p:sp>
    </p:spTree>
    <p:extLst>
      <p:ext uri="{BB962C8B-B14F-4D97-AF65-F5344CB8AC3E}">
        <p14:creationId xmlns:p14="http://schemas.microsoft.com/office/powerpoint/2010/main" val="299950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AMR, a</a:t>
            </a:r>
            <a:r>
              <a:rPr lang="en-GB" sz="1800" i="1" dirty="0">
                <a:solidFill>
                  <a:srgbClr val="A5A5A5"/>
                </a:solidFill>
                <a:latin typeface="Gotham" panose="02000504050000020004" pitchFamily="2" charset="0"/>
              </a:rPr>
              <a:t>ntibody-mediated rejection; DSA, donor-specific antibody; </a:t>
            </a:r>
            <a:r>
              <a:rPr lang="en-GB" sz="2800" i="1" dirty="0" err="1">
                <a:solidFill>
                  <a:srgbClr val="A5A5A5"/>
                </a:solidFill>
                <a:latin typeface="Gotham" panose="02000504050000020004" pitchFamily="2" charset="0"/>
              </a:rPr>
              <a:t>FcγRs</a:t>
            </a:r>
            <a:r>
              <a:rPr lang="en-GB" sz="2800" i="1" dirty="0">
                <a:solidFill>
                  <a:srgbClr val="A5A5A5"/>
                </a:solidFill>
                <a:latin typeface="Gotham" panose="02000504050000020004" pitchFamily="2" charset="0"/>
              </a:rPr>
              <a:t>, </a:t>
            </a:r>
            <a:r>
              <a:rPr lang="en-GB" sz="2800" i="1" dirty="0" err="1">
                <a:solidFill>
                  <a:srgbClr val="A5A5A5"/>
                </a:solidFill>
                <a:latin typeface="Gotham" panose="02000504050000020004" pitchFamily="2" charset="0"/>
              </a:rPr>
              <a:t>Fcγ</a:t>
            </a:r>
            <a:r>
              <a:rPr lang="en-GB" sz="2800" i="1" dirty="0">
                <a:solidFill>
                  <a:srgbClr val="A5A5A5"/>
                </a:solidFill>
                <a:latin typeface="Gotham" panose="02000504050000020004" pitchFamily="2" charset="0"/>
              </a:rPr>
              <a:t> receptors; </a:t>
            </a:r>
            <a:r>
              <a:rPr lang="en-GB" sz="1800" i="1" dirty="0">
                <a:solidFill>
                  <a:srgbClr val="A5A5A5"/>
                </a:solidFill>
                <a:latin typeface="Gotham" panose="02000504050000020004" pitchFamily="2" charset="0"/>
              </a:rPr>
              <a:t>IgG, immunoglobulin G; IVIg, </a:t>
            </a:r>
            <a:r>
              <a:rPr lang="fr-CH" sz="2800" b="0" i="1" dirty="0" err="1">
                <a:solidFill>
                  <a:srgbClr val="040C28"/>
                </a:solidFill>
                <a:effectLst/>
                <a:latin typeface="Gotham" panose="02000504050000020004" pitchFamily="2" charset="0"/>
              </a:rPr>
              <a:t>intravenous</a:t>
            </a:r>
            <a:r>
              <a:rPr lang="fr-CH" sz="2800" b="0" i="1" dirty="0">
                <a:solidFill>
                  <a:srgbClr val="040C28"/>
                </a:solidFill>
                <a:effectLst/>
                <a:latin typeface="Gotham" panose="02000504050000020004" pitchFamily="2" charset="0"/>
              </a:rPr>
              <a:t> </a:t>
            </a:r>
            <a:r>
              <a:rPr lang="fr-CH" sz="2800" b="0" i="1" dirty="0" err="1">
                <a:solidFill>
                  <a:srgbClr val="040C28"/>
                </a:solidFill>
                <a:effectLst/>
                <a:latin typeface="Gotham" panose="02000504050000020004" pitchFamily="2" charset="0"/>
              </a:rPr>
              <a:t>immunoglobulin</a:t>
            </a:r>
            <a:r>
              <a:rPr lang="en-GB" sz="1800" i="1" dirty="0">
                <a:solidFill>
                  <a:srgbClr val="A5A5A5"/>
                </a:solidFill>
                <a:latin typeface="Gotham" panose="02000504050000020004" pitchFamily="2" charset="0"/>
              </a:rPr>
              <a:t>; NK, natural killer; SNPs, single nucleotide polymorphisms.</a:t>
            </a:r>
            <a:endParaRPr lang="en-GB" sz="1800" b="0" i="1" dirty="0">
              <a:latin typeface="Gotham" panose="02000504050000020004" pitchFamily="2" charset="0"/>
            </a:endParaRPr>
          </a:p>
          <a:p>
            <a:pPr algn="just"/>
            <a:endParaRPr lang="en-GB" sz="1800" b="1" i="1" dirty="0">
              <a:solidFill>
                <a:srgbClr val="A5A5A5"/>
              </a:solidFill>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LDV4</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RECIPIENT FCΓR3A POLYMORPHISM INFLUENCES THE PROGNOSIS OF AMR AND THE RESPONSE TO IVIG IN RENAL TRANSPLANTATION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Alice Koenig*</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Virginie Mathias</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Emmanuel Morelon</a:t>
            </a:r>
            <a:r>
              <a:rPr lang="fr-FR"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Beatrice Charreau</a:t>
            </a:r>
            <a:r>
              <a:rPr lang="fr-FR"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Maud Rabeyrin</a:t>
            </a:r>
            <a:r>
              <a:rPr lang="fr-FR"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fr-FR" sz="1800" b="1" dirty="0" err="1">
                <a:effectLst/>
                <a:latin typeface="Gotham" panose="02000504050000020004" pitchFamily="2" charset="0"/>
                <a:ea typeface="Times New Roman" panose="02020603050405020304" pitchFamily="18" charset="0"/>
              </a:rPr>
              <a:t>Veronique</a:t>
            </a:r>
            <a:r>
              <a:rPr lang="fr-FR" sz="1800" b="1" dirty="0">
                <a:effectLst/>
                <a:latin typeface="Gotham" panose="02000504050000020004" pitchFamily="2" charset="0"/>
                <a:ea typeface="Times New Roman" panose="02020603050405020304" pitchFamily="18" charset="0"/>
              </a:rPr>
              <a:t> </a:t>
            </a:r>
            <a:r>
              <a:rPr lang="fr-FR" sz="1800" b="1" dirty="0" err="1">
                <a:effectLst/>
                <a:latin typeface="Gotham" panose="02000504050000020004" pitchFamily="2" charset="0"/>
                <a:ea typeface="Times New Roman" panose="02020603050405020304" pitchFamily="18" charset="0"/>
              </a:rPr>
              <a:t>Fremeaux</a:t>
            </a:r>
            <a:r>
              <a:rPr lang="fr-FR" sz="1800" b="1" dirty="0">
                <a:effectLst/>
                <a:latin typeface="Gotham" panose="02000504050000020004" pitchFamily="2" charset="0"/>
                <a:ea typeface="Times New Roman" panose="02020603050405020304" pitchFamily="18" charset="0"/>
              </a:rPr>
              <a:t> Bacchi</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Dany Anglicheau</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Nicolas Pallet</a:t>
            </a:r>
            <a:r>
              <a:rPr lang="fr-FR"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Valérie Dubois</a:t>
            </a:r>
            <a:r>
              <a:rPr lang="fr-FR"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fr-FR" sz="1800" b="1" dirty="0">
                <a:effectLst/>
                <a:latin typeface="Gotham" panose="02000504050000020004" pitchFamily="2" charset="0"/>
                <a:ea typeface="Times New Roman" panose="02020603050405020304" pitchFamily="18" charset="0"/>
              </a:rPr>
              <a:t>Olivier Thaunat</a:t>
            </a:r>
            <a:r>
              <a:rPr lang="fr-FR"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fr-FR" sz="1800" i="1" baseline="30000" dirty="0">
                <a:effectLst/>
                <a:latin typeface="Gotham" panose="02000504050000020004" pitchFamily="2" charset="0"/>
                <a:ea typeface="Times New Roman" panose="02020603050405020304" pitchFamily="18" charset="0"/>
              </a:rPr>
              <a:t>1</a:t>
            </a:r>
            <a:r>
              <a:rPr lang="fr-FR" sz="1800" i="1" dirty="0">
                <a:effectLst/>
                <a:latin typeface="Gotham" panose="02000504050000020004" pitchFamily="2" charset="0"/>
                <a:ea typeface="Times New Roman" panose="02020603050405020304" pitchFamily="18" charset="0"/>
              </a:rPr>
              <a:t>Lyon </a:t>
            </a:r>
            <a:r>
              <a:rPr lang="fr-FR" sz="1800" i="1" dirty="0" err="1">
                <a:effectLst/>
                <a:latin typeface="Gotham" panose="02000504050000020004" pitchFamily="2" charset="0"/>
                <a:ea typeface="Times New Roman" panose="02020603050405020304" pitchFamily="18" charset="0"/>
              </a:rPr>
              <a:t>University</a:t>
            </a:r>
            <a:r>
              <a:rPr lang="fr-FR" sz="1800" i="1" dirty="0">
                <a:effectLst/>
                <a:latin typeface="Gotham" panose="02000504050000020004" pitchFamily="2" charset="0"/>
                <a:ea typeface="Times New Roman" panose="02020603050405020304" pitchFamily="18" charset="0"/>
              </a:rPr>
              <a:t> Hospital-INSERM U1111,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2</a:t>
            </a:r>
            <a:r>
              <a:rPr lang="fr-FR" sz="1800" i="1" dirty="0">
                <a:effectLst/>
                <a:latin typeface="Gotham" panose="02000504050000020004" pitchFamily="2" charset="0"/>
                <a:ea typeface="Times New Roman" panose="02020603050405020304" pitchFamily="18" charset="0"/>
              </a:rPr>
              <a:t>EFS, </a:t>
            </a:r>
            <a:r>
              <a:rPr lang="fr-FR" sz="1800" i="1" dirty="0" err="1">
                <a:effectLst/>
                <a:latin typeface="Gotham" panose="02000504050000020004" pitchFamily="2" charset="0"/>
                <a:ea typeface="Times New Roman" panose="02020603050405020304" pitchFamily="18" charset="0"/>
              </a:rPr>
              <a:t>Decines</a:t>
            </a:r>
            <a:r>
              <a:rPr lang="fr-FR"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3</a:t>
            </a:r>
            <a:r>
              <a:rPr lang="fr-FR" sz="1800" i="1" dirty="0">
                <a:effectLst/>
                <a:latin typeface="Gotham" panose="02000504050000020004" pitchFamily="2" charset="0"/>
                <a:ea typeface="Times New Roman" panose="02020603050405020304" pitchFamily="18" charset="0"/>
              </a:rPr>
              <a:t>CHU Nantes, Nantes,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4</a:t>
            </a:r>
            <a:r>
              <a:rPr lang="fr-FR" sz="1800" i="1" dirty="0">
                <a:effectLst/>
                <a:latin typeface="Gotham" panose="02000504050000020004" pitchFamily="2" charset="0"/>
                <a:ea typeface="Times New Roman" panose="02020603050405020304" pitchFamily="18" charset="0"/>
              </a:rPr>
              <a:t>Hospices Civils de Lyon, Lyon, France</a:t>
            </a:r>
            <a:r>
              <a:rPr lang="de-DE" sz="1800" dirty="0">
                <a:effectLst/>
                <a:latin typeface="Gotham" panose="02000504050000020004" pitchFamily="2" charset="0"/>
                <a:ea typeface="Arial" panose="020B0604020202020204" pitchFamily="34" charset="0"/>
              </a:rPr>
              <a:t>, </a:t>
            </a:r>
            <a:r>
              <a:rPr lang="fr-FR" sz="1800" i="1" baseline="30000" dirty="0">
                <a:effectLst/>
                <a:latin typeface="Gotham" panose="02000504050000020004" pitchFamily="2" charset="0"/>
                <a:ea typeface="Times New Roman" panose="02020603050405020304" pitchFamily="18" charset="0"/>
              </a:rPr>
              <a:t>5</a:t>
            </a:r>
            <a:r>
              <a:rPr lang="fr-FR" sz="1800" i="1" dirty="0">
                <a:effectLst/>
                <a:latin typeface="Gotham" panose="02000504050000020004" pitchFamily="2" charset="0"/>
                <a:ea typeface="Times New Roman" panose="02020603050405020304" pitchFamily="18" charset="0"/>
              </a:rPr>
              <a:t>APHP, Paris, France</a:t>
            </a:r>
            <a:endParaRPr lang="en-CH" sz="1800" dirty="0">
              <a:effectLst/>
              <a:latin typeface="Gotham" panose="02000504050000020004" pitchFamily="2" charset="0"/>
              <a:ea typeface="Times New Roman" panose="02020603050405020304" pitchFamily="18" charset="0"/>
            </a:endParaRPr>
          </a:p>
          <a:p>
            <a:pPr algn="just"/>
            <a:r>
              <a:rPr lang="fr-FR"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Antibody-mediated rejection (AMR) is the first cause of kidney graft failure but its heterogeneous prognosis makes difficult to assess the risk of graft loss and to choose a therapeutic strategy at the time of diagnosis.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binding of anti-donor antibodies (DSA) to the surface of graft endothelial cells induces the recruitment of innate immune effectors via their </a:t>
            </a:r>
            <a:r>
              <a:rPr lang="en-GB" sz="1800" dirty="0" err="1">
                <a:effectLst/>
                <a:latin typeface="Gotham" panose="02000504050000020004" pitchFamily="2" charset="0"/>
                <a:ea typeface="Calibri" panose="020F0502020204030204" pitchFamily="34" charset="0"/>
              </a:rPr>
              <a:t>Fcγ</a:t>
            </a:r>
            <a:r>
              <a:rPr lang="en-GB" sz="1800" dirty="0">
                <a:effectLst/>
                <a:latin typeface="Gotham" panose="02000504050000020004" pitchFamily="2" charset="0"/>
                <a:ea typeface="Calibri" panose="020F0502020204030204" pitchFamily="34" charset="0"/>
              </a:rPr>
              <a:t> receptors (depending on the cell type: FcγR2A, FcγR2B, FcγR2C, FcγR3A and FcγR3B), for which many SNPs modulating their affinity for IgG Fc have been described.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aim of this translational study was to determine which polymorphism(s) in recipient </a:t>
            </a:r>
            <a:r>
              <a:rPr lang="en-GB" sz="1800" dirty="0" err="1">
                <a:effectLst/>
                <a:latin typeface="Gotham" panose="02000504050000020004" pitchFamily="2" charset="0"/>
                <a:ea typeface="Calibri" panose="020F0502020204030204" pitchFamily="34" charset="0"/>
              </a:rPr>
              <a:t>FcγRs</a:t>
            </a:r>
            <a:r>
              <a:rPr lang="en-GB" sz="1800" dirty="0">
                <a:effectLst/>
                <a:latin typeface="Gotham" panose="02000504050000020004" pitchFamily="2" charset="0"/>
                <a:ea typeface="Calibri" panose="020F0502020204030204" pitchFamily="34" charset="0"/>
              </a:rPr>
              <a:t> were associated with poor prognosis at the diagnosis of AMR and the possible therapeutic consequences.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GB" sz="1800" b="1" dirty="0">
                <a:solidFill>
                  <a:srgbClr val="000000"/>
                </a:solidFill>
                <a:effectLst/>
                <a:latin typeface="Gotham" panose="02000504050000020004" pitchFamily="2" charset="0"/>
                <a:ea typeface="Calibri" panose="020F0502020204030204" pitchFamily="34" charset="0"/>
              </a:rPr>
              <a:t>and Results: </a:t>
            </a:r>
            <a:r>
              <a:rPr lang="en-GB" sz="1800" dirty="0">
                <a:effectLst/>
                <a:latin typeface="Gotham" panose="02000504050000020004" pitchFamily="2" charset="0"/>
                <a:ea typeface="Calibri" panose="020F0502020204030204" pitchFamily="34" charset="0"/>
              </a:rPr>
              <a:t>Among 1682 kidney transplant recipients at Lyon University Hospital who underwent graft biopsy between 2004 and 2017, 135 (8%) were diagnosed with AMR. Of the 5 functional </a:t>
            </a:r>
            <a:r>
              <a:rPr lang="en-GB" sz="1800" dirty="0" err="1">
                <a:effectLst/>
                <a:latin typeface="Gotham" panose="02000504050000020004" pitchFamily="2" charset="0"/>
                <a:ea typeface="Calibri" panose="020F0502020204030204" pitchFamily="34" charset="0"/>
              </a:rPr>
              <a:t>FcγR</a:t>
            </a:r>
            <a:r>
              <a:rPr lang="en-GB" sz="1800" dirty="0">
                <a:effectLst/>
                <a:latin typeface="Gotham" panose="02000504050000020004" pitchFamily="2" charset="0"/>
                <a:ea typeface="Calibri" panose="020F0502020204030204" pitchFamily="34" charset="0"/>
              </a:rPr>
              <a:t> polymorphisms described in the literature, only </a:t>
            </a:r>
            <a:r>
              <a:rPr lang="en-GB" sz="1800" dirty="0" err="1">
                <a:effectLst/>
                <a:latin typeface="Gotham" panose="02000504050000020004" pitchFamily="2" charset="0"/>
                <a:ea typeface="Calibri" panose="020F0502020204030204" pitchFamily="34" charset="0"/>
              </a:rPr>
              <a:t>Fcγ</a:t>
            </a:r>
            <a:r>
              <a:rPr lang="en-GB" sz="1800" dirty="0">
                <a:effectLst/>
                <a:latin typeface="Gotham" panose="02000504050000020004" pitchFamily="2" charset="0"/>
                <a:ea typeface="Calibri" panose="020F0502020204030204" pitchFamily="34" charset="0"/>
              </a:rPr>
              <a:t> </a:t>
            </a:r>
            <a:r>
              <a:rPr lang="en-GB" sz="1800" dirty="0" err="1">
                <a:effectLst/>
                <a:latin typeface="Gotham" panose="02000504050000020004" pitchFamily="2" charset="0"/>
                <a:ea typeface="Calibri" panose="020F0502020204030204" pitchFamily="34" charset="0"/>
              </a:rPr>
              <a:t>RIIIa</a:t>
            </a:r>
            <a:r>
              <a:rPr lang="en-GB" sz="1800" dirty="0">
                <a:effectLst/>
                <a:latin typeface="Gotham" panose="02000504050000020004" pitchFamily="2" charset="0"/>
                <a:ea typeface="Calibri" panose="020F0502020204030204" pitchFamily="34" charset="0"/>
              </a:rPr>
              <a:t>*559A&gt;C (rs396991; p=0.005) was statistically associated with graft survival.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Global and single-cell transcriptomic analyses of AMR biopsies demonstrated that non-classical monocytes and NKs are the only innate effectors expressing FcγR3A.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In vitro cocultures between these human purified innate effectors and allogeneic endothelial cells covered with DSA confirmed that effector cells with high-affinity FcγR3A </a:t>
            </a:r>
            <a:r>
              <a:rPr lang="en-GB" sz="1800" dirty="0" err="1">
                <a:effectLst/>
                <a:latin typeface="Gotham" panose="02000504050000020004" pitchFamily="2" charset="0"/>
                <a:ea typeface="Calibri" panose="020F0502020204030204" pitchFamily="34" charset="0"/>
              </a:rPr>
              <a:t>i</a:t>
            </a:r>
            <a:r>
              <a:rPr lang="en-GB" sz="1800" dirty="0">
                <a:effectLst/>
                <a:latin typeface="Gotham" panose="02000504050000020004" pitchFamily="2" charset="0"/>
                <a:ea typeface="Calibri" panose="020F0502020204030204" pitchFamily="34" charset="0"/>
              </a:rPr>
              <a:t>) activated more strongly and caused more damage to target, but ii) that these same effectors were also more effectively controlled by the addition of IVIg in the culture medium. </a:t>
            </a:r>
            <a:endParaRPr lang="en-CH" sz="1800" dirty="0">
              <a:effectLst/>
              <a:latin typeface="Gotham" panose="02000504050000020004" pitchFamily="2" charset="0"/>
              <a:ea typeface="Times New Roman" panose="02020603050405020304" pitchFamily="18" charset="0"/>
            </a:endParaRPr>
          </a:p>
          <a:p>
            <a:pPr algn="just"/>
            <a:r>
              <a:rPr lang="en-GB" sz="1800" dirty="0">
                <a:effectLst/>
                <a:latin typeface="Gotham" panose="02000504050000020004" pitchFamily="2" charset="0"/>
                <a:ea typeface="Calibri" panose="020F0502020204030204" pitchFamily="34" charset="0"/>
              </a:rPr>
              <a:t>The latter in vitro therapeutic results were confirmed in a second independent clinical cohort of kidney transplant patients treated with IVIg.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a:t>
            </a:r>
            <a:r>
              <a:rPr lang="en-GB" sz="1800" dirty="0">
                <a:effectLst/>
                <a:latin typeface="Gotham" panose="02000504050000020004" pitchFamily="2" charset="0"/>
                <a:ea typeface="Calibri" panose="020F0502020204030204" pitchFamily="34" charset="0"/>
              </a:rPr>
              <a:t>Our work demonstrates that a single functional polymorphism of FcγR3A influences the severity of AMR and suggests that patients at high risk are also those who respond the best to IVIg treatment.</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7</a:t>
            </a:fld>
            <a:endParaRPr lang="en-GB"/>
          </a:p>
        </p:txBody>
      </p:sp>
    </p:spTree>
    <p:extLst>
      <p:ext uri="{BB962C8B-B14F-4D97-AF65-F5344CB8AC3E}">
        <p14:creationId xmlns:p14="http://schemas.microsoft.com/office/powerpoint/2010/main" val="26830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BPAR, </a:t>
            </a:r>
            <a:r>
              <a:rPr lang="en-GB" sz="2800" i="1" dirty="0">
                <a:solidFill>
                  <a:srgbClr val="A5A5A5"/>
                </a:solidFill>
                <a:latin typeface="Gotham" panose="02000504050000020004" pitchFamily="2" charset="0"/>
              </a:rPr>
              <a:t>biopsy-proven acute rejection</a:t>
            </a:r>
            <a:r>
              <a:rPr lang="en-GB" sz="1800" b="0" i="1" dirty="0">
                <a:latin typeface="Gotham" panose="02000504050000020004" pitchFamily="2" charset="0"/>
              </a:rPr>
              <a:t>; CI, confidence interval; DCGF, </a:t>
            </a:r>
            <a:r>
              <a:rPr lang="en-GB" sz="1800" i="1" dirty="0">
                <a:solidFill>
                  <a:srgbClr val="A5A5A5"/>
                </a:solidFill>
                <a:latin typeface="Gotham" panose="02000504050000020004" pitchFamily="2" charset="0"/>
              </a:rPr>
              <a:t>death-censored graft failure; </a:t>
            </a:r>
            <a:r>
              <a:rPr lang="en-GB" sz="1800" i="1" dirty="0" err="1">
                <a:solidFill>
                  <a:srgbClr val="A5A5A5"/>
                </a:solidFill>
                <a:latin typeface="Gotham" panose="02000504050000020004" pitchFamily="2" charset="0"/>
              </a:rPr>
              <a:t>dnDSA</a:t>
            </a:r>
            <a:r>
              <a:rPr lang="en-GB" sz="1800" i="1" dirty="0">
                <a:solidFill>
                  <a:srgbClr val="A5A5A5"/>
                </a:solidFill>
                <a:latin typeface="Gotham" panose="02000504050000020004" pitchFamily="2" charset="0"/>
              </a:rPr>
              <a:t>, de novo donor-specific antibody; </a:t>
            </a:r>
            <a:r>
              <a:rPr lang="en-GB" sz="1800" b="0" i="1" dirty="0">
                <a:latin typeface="Gotham" panose="02000504050000020004" pitchFamily="2" charset="0"/>
              </a:rPr>
              <a:t>KTR, </a:t>
            </a:r>
            <a:r>
              <a:rPr lang="en-GB" sz="1800" i="1" dirty="0">
                <a:solidFill>
                  <a:srgbClr val="A5A5A5"/>
                </a:solidFill>
                <a:latin typeface="Gotham" panose="02000504050000020004" pitchFamily="2" charset="0"/>
              </a:rPr>
              <a:t>kidney transplant recipients; HLA, human leukocyte antigen; HLA-EMMA, HLA epitope mismatch algorithm; HR, hazard ratio; IQR, interquartile range; </a:t>
            </a:r>
            <a:r>
              <a:rPr lang="en-GB" sz="1800" i="1" dirty="0" err="1">
                <a:solidFill>
                  <a:srgbClr val="A5A5A5"/>
                </a:solidFill>
                <a:latin typeface="Gotham" panose="02000504050000020004" pitchFamily="2" charset="0"/>
              </a:rPr>
              <a:t>saAA</a:t>
            </a:r>
            <a:r>
              <a:rPr lang="en-GB" sz="1800" i="1" dirty="0">
                <a:solidFill>
                  <a:srgbClr val="A5A5A5"/>
                </a:solidFill>
                <a:latin typeface="Gotham" panose="02000504050000020004" pitchFamily="2" charset="0"/>
              </a:rPr>
              <a:t>, solvent-accessible amino acid.</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SOLVENT-ACCESSIBLE AMINO ACID MISMATCHES ON DONOR HLA ARE ASSOCIATED WITH KIDNEY GRAFT OUTCOMES; A STEP TOWARDS PERSONALIZING POST-TRANSPLANT CARE?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Soufian</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Meziyerh</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Suzanne Bezstarosti</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Jesper Kers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Teun van Gelder</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Danny van der Helm</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Paul van der Boog</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Johan de Fijter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Dirk Jan Moes</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Dave Roelen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Geert Haasnoot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Aiko De Vries</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Leiden University Medical Center, Department of Internal Medicine, Division of Nephrology,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LUMC Transplant Center,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Department of Immunology,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Leiden University Medical Center, Department of Pathology,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Department of Clinical Pharmacy and Toxicology, Leiden,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Current guidelines advise the use of HLA antigenic mismatches to assess the risk of </a:t>
            </a:r>
            <a:r>
              <a:rPr lang="en-US" sz="1800" dirty="0" err="1">
                <a:solidFill>
                  <a:srgbClr val="000000"/>
                </a:solidFill>
                <a:effectLst/>
                <a:latin typeface="Gotham" panose="02000504050000020004" pitchFamily="2" charset="0"/>
                <a:ea typeface="Calibri" panose="020F0502020204030204" pitchFamily="34" charset="0"/>
              </a:rPr>
              <a:t>alloimmunity</a:t>
            </a:r>
            <a:r>
              <a:rPr lang="en-US" sz="1800" dirty="0">
                <a:solidFill>
                  <a:srgbClr val="000000"/>
                </a:solidFill>
                <a:effectLst/>
                <a:latin typeface="Gotham" panose="02000504050000020004" pitchFamily="2" charset="0"/>
                <a:ea typeface="Calibri" panose="020F0502020204030204" pitchFamily="34" charset="0"/>
              </a:rPr>
              <a:t> in kidney transplant recipients (KTR). This approach is however too crude to allow personalization of post-transplant care. Recently, the HLA epitope mismatch algorithm (HLA-EMMA) was developed to quantify solvent-accessible amino acid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that could interact with B cell receptors responsible for the humoral </a:t>
            </a:r>
            <a:r>
              <a:rPr lang="en-US" sz="1800" dirty="0" err="1">
                <a:solidFill>
                  <a:srgbClr val="000000"/>
                </a:solidFill>
                <a:effectLst/>
                <a:latin typeface="Gotham" panose="02000504050000020004" pitchFamily="2" charset="0"/>
                <a:ea typeface="Calibri" panose="020F0502020204030204" pitchFamily="34" charset="0"/>
              </a:rPr>
              <a:t>allo</a:t>
            </a:r>
            <a:r>
              <a:rPr lang="en-US" sz="1800" dirty="0">
                <a:solidFill>
                  <a:srgbClr val="000000"/>
                </a:solidFill>
                <a:effectLst/>
                <a:latin typeface="Gotham" panose="02000504050000020004" pitchFamily="2" charset="0"/>
                <a:ea typeface="Calibri" panose="020F0502020204030204" pitchFamily="34" charset="0"/>
              </a:rPr>
              <a:t>-immune response. Until date, HLA-EMMA has only been associated with graft outcomes in relatively small cohorts with a limited number of events. This observational study aimed to examine the relationship between HLA-EMMA and transplant outcomes in a large and deeply </a:t>
            </a:r>
            <a:r>
              <a:rPr lang="en-US" sz="1800" dirty="0" err="1">
                <a:solidFill>
                  <a:srgbClr val="000000"/>
                </a:solidFill>
                <a:effectLst/>
                <a:latin typeface="Gotham" panose="02000504050000020004" pitchFamily="2" charset="0"/>
                <a:ea typeface="Calibri" panose="020F0502020204030204" pitchFamily="34" charset="0"/>
              </a:rPr>
              <a:t>phenotyped</a:t>
            </a:r>
            <a:r>
              <a:rPr lang="en-US" sz="1800" dirty="0">
                <a:solidFill>
                  <a:srgbClr val="000000"/>
                </a:solidFill>
                <a:effectLst/>
                <a:latin typeface="Gotham" panose="02000504050000020004" pitchFamily="2" charset="0"/>
                <a:ea typeface="Calibri" panose="020F0502020204030204" pitchFamily="34" charset="0"/>
              </a:rPr>
              <a:t> cohort of 1580 KTR by cox regression analyses.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O</a:t>
            </a:r>
            <a:r>
              <a:rPr lang="en-US" sz="1800" dirty="0" err="1">
                <a:solidFill>
                  <a:srgbClr val="000000"/>
                </a:solidFill>
                <a:effectLst/>
                <a:latin typeface="Gotham" panose="02000504050000020004" pitchFamily="2" charset="0"/>
                <a:ea typeface="Calibri" panose="020F0502020204030204" pitchFamily="34" charset="0"/>
              </a:rPr>
              <a:t>utcomes</a:t>
            </a:r>
            <a:r>
              <a:rPr lang="en-US" sz="1800" dirty="0">
                <a:solidFill>
                  <a:srgbClr val="000000"/>
                </a:solidFill>
                <a:effectLst/>
                <a:latin typeface="Gotham" panose="02000504050000020004" pitchFamily="2" charset="0"/>
                <a:ea typeface="Calibri" panose="020F0502020204030204" pitchFamily="34" charset="0"/>
              </a:rPr>
              <a:t> of interest were patient death, death-censored graft failure (DCGF), biopsy-proven acute rejection (BPAR), overall de novo donor-specific antibody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development, and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development per HLA locus (A, B, C, DQ, and DR). Hazard ratios (HR) and confidence intervals (CI) were adjusted for type of transplantation, recipient and donor age/gender, number of prior transplantations, and pre-transplant DSA’s.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During a median follow-up of 5.5 years (IQR: 2.8-9.0), 270 (17%) patients died, 185 (12%) suffered from graft failure, 302 (19%) suffered from BPAR, and 272 (17%) developed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against HLA-DQ were most common (n=164).</a:t>
            </a:r>
            <a:endParaRPr lang="en-CH" sz="1800" dirty="0">
              <a:effectLst/>
              <a:latin typeface="Gotham" panose="02000504050000020004" pitchFamily="2" charset="0"/>
              <a:ea typeface="Times New Roman" panose="02020603050405020304" pitchFamily="18" charset="0"/>
            </a:endParaRPr>
          </a:p>
          <a:p>
            <a:pPr algn="just"/>
            <a:r>
              <a:rPr lang="en-US" sz="1800" dirty="0">
                <a:solidFill>
                  <a:srgbClr val="000000"/>
                </a:solidFill>
                <a:effectLst/>
                <a:latin typeface="Gotham" panose="02000504050000020004" pitchFamily="2" charset="0"/>
                <a:ea typeface="Calibri" panose="020F0502020204030204" pitchFamily="34" charset="0"/>
              </a:rPr>
              <a:t>Multivariable analysis showed that HLA-EMMA (total, class I, and class II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 scores were independently and significantly associated with patient death, DCGF, BPAR, overall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occurrence as well as HLA-specific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formation as shown in Figure 1. For locus-specific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HRs per 10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were 2.68 (95% CI: 1.93-3.71,p&lt;.001), 2.34 (95% CI:1.34-4.09,p&lt;.001), 3.78 (95% CI: 1.91-7.47,p&lt;.001), 2.13 (95% CI: 1.77-2.55,p&lt;.001), and 2.06 (95% CI: 1.68-2.53,p&lt;.001) for HLA-A, -B, -C, -DQ, and -DR, respectively.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a:t>
            </a:r>
            <a:r>
              <a:rPr lang="en-US" sz="1800" dirty="0">
                <a:solidFill>
                  <a:srgbClr val="000000"/>
                </a:solidFill>
                <a:effectLst/>
                <a:latin typeface="Gotham" panose="02000504050000020004" pitchFamily="2" charset="0"/>
                <a:ea typeface="Calibri" panose="020F0502020204030204" pitchFamily="34" charset="0"/>
              </a:rPr>
              <a:t>This is the first study to investigate the association between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and kidney transplant outcomes calculated by HLA-EMMA in a large and deeply </a:t>
            </a:r>
            <a:r>
              <a:rPr lang="en-US" sz="1800" dirty="0" err="1">
                <a:solidFill>
                  <a:srgbClr val="000000"/>
                </a:solidFill>
                <a:effectLst/>
                <a:latin typeface="Gotham" panose="02000504050000020004" pitchFamily="2" charset="0"/>
                <a:ea typeface="Calibri" panose="020F0502020204030204" pitchFamily="34" charset="0"/>
              </a:rPr>
              <a:t>phenotyped</a:t>
            </a:r>
            <a:r>
              <a:rPr lang="en-US" sz="1800" dirty="0">
                <a:solidFill>
                  <a:srgbClr val="000000"/>
                </a:solidFill>
                <a:effectLst/>
                <a:latin typeface="Gotham" panose="02000504050000020004" pitchFamily="2" charset="0"/>
                <a:ea typeface="Calibri" panose="020F0502020204030204" pitchFamily="34" charset="0"/>
              </a:rPr>
              <a:t> cohort of KTR. These findings suggest that HLA-EMMA may be a useful tool to stratify immunological risk to potentiate personalized surveillance and immunosuppression after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8</a:t>
            </a:fld>
            <a:endParaRPr lang="en-GB"/>
          </a:p>
        </p:txBody>
      </p:sp>
    </p:spTree>
    <p:extLst>
      <p:ext uri="{BB962C8B-B14F-4D97-AF65-F5344CB8AC3E}">
        <p14:creationId xmlns:p14="http://schemas.microsoft.com/office/powerpoint/2010/main" val="1731140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BPAR, </a:t>
            </a:r>
            <a:r>
              <a:rPr lang="en-GB" sz="2800" i="1" dirty="0">
                <a:solidFill>
                  <a:srgbClr val="A5A5A5"/>
                </a:solidFill>
                <a:latin typeface="Gotham" panose="02000504050000020004" pitchFamily="2" charset="0"/>
              </a:rPr>
              <a:t>biopsy-proven acute rejection</a:t>
            </a:r>
            <a:r>
              <a:rPr lang="en-GB" sz="1800" b="0" i="1" dirty="0">
                <a:latin typeface="Gotham" panose="02000504050000020004" pitchFamily="2" charset="0"/>
              </a:rPr>
              <a:t>; CI, confidence interval; DCGF, </a:t>
            </a:r>
            <a:r>
              <a:rPr lang="en-GB" sz="1800" i="1" dirty="0">
                <a:solidFill>
                  <a:srgbClr val="A5A5A5"/>
                </a:solidFill>
                <a:latin typeface="Gotham" panose="02000504050000020004" pitchFamily="2" charset="0"/>
              </a:rPr>
              <a:t>death-censored graft failure; </a:t>
            </a:r>
            <a:r>
              <a:rPr lang="en-GB" sz="1800" i="1" dirty="0" err="1">
                <a:solidFill>
                  <a:srgbClr val="A5A5A5"/>
                </a:solidFill>
                <a:latin typeface="Gotham" panose="02000504050000020004" pitchFamily="2" charset="0"/>
              </a:rPr>
              <a:t>dnDSA</a:t>
            </a:r>
            <a:r>
              <a:rPr lang="en-GB" sz="1800" i="1" dirty="0">
                <a:solidFill>
                  <a:srgbClr val="A5A5A5"/>
                </a:solidFill>
                <a:latin typeface="Gotham" panose="02000504050000020004" pitchFamily="2" charset="0"/>
              </a:rPr>
              <a:t>, de novo donor-specific antibody; </a:t>
            </a:r>
            <a:r>
              <a:rPr lang="en-GB" sz="1800" b="0" i="1" dirty="0">
                <a:latin typeface="Gotham" panose="02000504050000020004" pitchFamily="2" charset="0"/>
              </a:rPr>
              <a:t>KTR, </a:t>
            </a:r>
            <a:r>
              <a:rPr lang="en-GB" sz="1800" i="1" dirty="0">
                <a:solidFill>
                  <a:srgbClr val="A5A5A5"/>
                </a:solidFill>
                <a:latin typeface="Gotham" panose="02000504050000020004" pitchFamily="2" charset="0"/>
              </a:rPr>
              <a:t>kidney transplant recipients; HLA, human leukocyte antigen; HLA-EMMA, HLA epitope mismatch algorithm; HR, hazard ratio; IQR, interquartile range; </a:t>
            </a:r>
            <a:r>
              <a:rPr lang="en-GB" sz="1800" i="1" dirty="0" err="1">
                <a:solidFill>
                  <a:srgbClr val="A5A5A5"/>
                </a:solidFill>
                <a:latin typeface="Gotham" panose="02000504050000020004" pitchFamily="2" charset="0"/>
              </a:rPr>
              <a:t>saAA</a:t>
            </a:r>
            <a:r>
              <a:rPr lang="en-GB" sz="1800" i="1" dirty="0">
                <a:solidFill>
                  <a:srgbClr val="A5A5A5"/>
                </a:solidFill>
                <a:latin typeface="Gotham" panose="02000504050000020004" pitchFamily="2" charset="0"/>
              </a:rPr>
              <a:t>, solvent-accessible amino acid.</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OS1_2</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SOLVENT-ACCESSIBLE AMINO ACID MISMATCHES ON DONOR HLA ARE ASSOCIATED WITH KIDNEY GRAFT OUTCOMES; A STEP TOWARDS PERSONALIZING POST-TRANSPLANT CARE?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err="1">
                <a:effectLst/>
                <a:latin typeface="Gotham" panose="02000504050000020004" pitchFamily="2" charset="0"/>
                <a:ea typeface="Times New Roman" panose="02020603050405020304" pitchFamily="18" charset="0"/>
              </a:rPr>
              <a:t>Soufian</a:t>
            </a:r>
            <a:r>
              <a:rPr lang="en-US" sz="1800" b="1" dirty="0">
                <a:effectLst/>
                <a:latin typeface="Gotham" panose="02000504050000020004" pitchFamily="2" charset="0"/>
                <a:ea typeface="Times New Roman" panose="02020603050405020304" pitchFamily="18" charset="0"/>
              </a:rPr>
              <a:t> </a:t>
            </a:r>
            <a:r>
              <a:rPr lang="en-US" sz="1800" b="1" dirty="0" err="1">
                <a:effectLst/>
                <a:latin typeface="Gotham" panose="02000504050000020004" pitchFamily="2" charset="0"/>
                <a:ea typeface="Times New Roman" panose="02020603050405020304" pitchFamily="18" charset="0"/>
              </a:rPr>
              <a:t>Meziyerh</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Suzanne Bezstarosti</a:t>
            </a:r>
            <a:r>
              <a:rPr lang="en-US" sz="1800" b="1" baseline="30000" dirty="0">
                <a:effectLst/>
                <a:latin typeface="Gotham" panose="02000504050000020004" pitchFamily="2" charset="0"/>
                <a:ea typeface="Times New Roman" panose="02020603050405020304" pitchFamily="18" charset="0"/>
              </a:rPr>
              <a:t>1;3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Jesper Kers</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Teun van Gelder</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Danny van der Helm</a:t>
            </a:r>
            <a:r>
              <a:rPr lang="en-US" sz="1800" b="1" baseline="30000" dirty="0">
                <a:effectLst/>
                <a:latin typeface="Gotham" panose="02000504050000020004" pitchFamily="2" charset="0"/>
                <a:ea typeface="Times New Roman" panose="02020603050405020304" pitchFamily="18" charset="0"/>
              </a:rPr>
              <a:t>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Paul van der Boog</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Johan de Fijter</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Dirk Jan Moes</a:t>
            </a:r>
            <a:r>
              <a:rPr lang="en-US" sz="1800" b="1" baseline="30000" dirty="0">
                <a:effectLst/>
                <a:latin typeface="Gotham" panose="02000504050000020004" pitchFamily="2" charset="0"/>
                <a:ea typeface="Times New Roman" panose="02020603050405020304" pitchFamily="18" charset="0"/>
              </a:rPr>
              <a:t>5</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Dave Roelen</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Geert Haasnoot</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Aiko De Vries</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Sebastiaan</a:t>
            </a:r>
            <a:r>
              <a:rPr lang="en-US" sz="1800" b="1" dirty="0">
                <a:effectLst/>
                <a:latin typeface="Gotham" panose="02000504050000020004" pitchFamily="2" charset="0"/>
                <a:ea typeface="Times New Roman" panose="02020603050405020304" pitchFamily="18" charset="0"/>
              </a:rPr>
              <a:t> Heidt</a:t>
            </a:r>
            <a:r>
              <a:rPr lang="en-US" sz="1800" b="1" baseline="30000" dirty="0">
                <a:effectLst/>
                <a:latin typeface="Gotham" panose="02000504050000020004" pitchFamily="2" charset="0"/>
                <a:ea typeface="Times New Roman" panose="02020603050405020304" pitchFamily="18" charset="0"/>
              </a:rPr>
              <a:t>3</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Leiden University Medical Center, Department of Internal Medicine, Division of Nephrology,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LUMC Transplant Center,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Leiden University Medical Center, Department of Immunology,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Leiden University Medical Center, Department of Pathology, Leiden, Netherlands</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5</a:t>
            </a:r>
            <a:r>
              <a:rPr lang="en-US" sz="1800" i="1" dirty="0">
                <a:effectLst/>
                <a:latin typeface="Gotham" panose="02000504050000020004" pitchFamily="2" charset="0"/>
                <a:ea typeface="Times New Roman" panose="02020603050405020304" pitchFamily="18" charset="0"/>
              </a:rPr>
              <a:t>Leiden University Medical Center, Department of Clinical Pharmacy and Toxicology, Leiden, Netherlands</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Current guidelines advise the use of HLA antigenic mismatches to assess the risk of </a:t>
            </a:r>
            <a:r>
              <a:rPr lang="en-US" sz="1800" dirty="0" err="1">
                <a:solidFill>
                  <a:srgbClr val="000000"/>
                </a:solidFill>
                <a:effectLst/>
                <a:latin typeface="Gotham" panose="02000504050000020004" pitchFamily="2" charset="0"/>
                <a:ea typeface="Calibri" panose="020F0502020204030204" pitchFamily="34" charset="0"/>
              </a:rPr>
              <a:t>alloimmunity</a:t>
            </a:r>
            <a:r>
              <a:rPr lang="en-US" sz="1800" dirty="0">
                <a:solidFill>
                  <a:srgbClr val="000000"/>
                </a:solidFill>
                <a:effectLst/>
                <a:latin typeface="Gotham" panose="02000504050000020004" pitchFamily="2" charset="0"/>
                <a:ea typeface="Calibri" panose="020F0502020204030204" pitchFamily="34" charset="0"/>
              </a:rPr>
              <a:t> in kidney transplant recipients (KTR). This approach is however too crude to allow personalization of post-transplant care. Recently, the HLA epitope mismatch algorithm (HLA-EMMA) was developed to quantify solvent-accessible amino acid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that could interact with B cell receptors responsible for the humoral </a:t>
            </a:r>
            <a:r>
              <a:rPr lang="en-US" sz="1800" dirty="0" err="1">
                <a:solidFill>
                  <a:srgbClr val="000000"/>
                </a:solidFill>
                <a:effectLst/>
                <a:latin typeface="Gotham" panose="02000504050000020004" pitchFamily="2" charset="0"/>
                <a:ea typeface="Calibri" panose="020F0502020204030204" pitchFamily="34" charset="0"/>
              </a:rPr>
              <a:t>allo</a:t>
            </a:r>
            <a:r>
              <a:rPr lang="en-US" sz="1800" dirty="0">
                <a:solidFill>
                  <a:srgbClr val="000000"/>
                </a:solidFill>
                <a:effectLst/>
                <a:latin typeface="Gotham" panose="02000504050000020004" pitchFamily="2" charset="0"/>
                <a:ea typeface="Calibri" panose="020F0502020204030204" pitchFamily="34" charset="0"/>
              </a:rPr>
              <a:t>-immune response. Until date, HLA-EMMA has only been associated with graft outcomes in relatively small cohorts with a limited number of events. This observational study aimed to examine the relationship between HLA-EMMA and transplant outcomes in a large and deeply </a:t>
            </a:r>
            <a:r>
              <a:rPr lang="en-US" sz="1800" dirty="0" err="1">
                <a:solidFill>
                  <a:srgbClr val="000000"/>
                </a:solidFill>
                <a:effectLst/>
                <a:latin typeface="Gotham" panose="02000504050000020004" pitchFamily="2" charset="0"/>
                <a:ea typeface="Calibri" panose="020F0502020204030204" pitchFamily="34" charset="0"/>
              </a:rPr>
              <a:t>phenotyped</a:t>
            </a:r>
            <a:r>
              <a:rPr lang="en-US" sz="1800" dirty="0">
                <a:solidFill>
                  <a:srgbClr val="000000"/>
                </a:solidFill>
                <a:effectLst/>
                <a:latin typeface="Gotham" panose="02000504050000020004" pitchFamily="2" charset="0"/>
                <a:ea typeface="Calibri" panose="020F0502020204030204" pitchFamily="34" charset="0"/>
              </a:rPr>
              <a:t> cohort of 1580 KTR by cox regression analyses.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O</a:t>
            </a:r>
            <a:r>
              <a:rPr lang="en-US" sz="1800" dirty="0" err="1">
                <a:solidFill>
                  <a:srgbClr val="000000"/>
                </a:solidFill>
                <a:effectLst/>
                <a:latin typeface="Gotham" panose="02000504050000020004" pitchFamily="2" charset="0"/>
                <a:ea typeface="Calibri" panose="020F0502020204030204" pitchFamily="34" charset="0"/>
              </a:rPr>
              <a:t>utcomes</a:t>
            </a:r>
            <a:r>
              <a:rPr lang="en-US" sz="1800" dirty="0">
                <a:solidFill>
                  <a:srgbClr val="000000"/>
                </a:solidFill>
                <a:effectLst/>
                <a:latin typeface="Gotham" panose="02000504050000020004" pitchFamily="2" charset="0"/>
                <a:ea typeface="Calibri" panose="020F0502020204030204" pitchFamily="34" charset="0"/>
              </a:rPr>
              <a:t> of interest were patient death, death-censored graft failure (DCGF), biopsy-proven acute rejection (BPAR), overall de novo donor-specific antibody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development, and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development per HLA locus (A, B, C, DQ, and DR). Hazard ratios (HR) and confidence intervals (CI) were adjusted for type of transplantation, recipient and donor age/gender, number of prior transplantations, and pre-transplant DSA’s.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a:t>
            </a:r>
            <a:r>
              <a:rPr lang="en-US" sz="1800" dirty="0">
                <a:solidFill>
                  <a:srgbClr val="000000"/>
                </a:solidFill>
                <a:effectLst/>
                <a:latin typeface="Gotham" panose="02000504050000020004" pitchFamily="2" charset="0"/>
                <a:ea typeface="Calibri" panose="020F0502020204030204" pitchFamily="34" charset="0"/>
              </a:rPr>
              <a:t>During a median follow-up of 5.5 years (IQR: 2.8-9.0), 270 (17%) patients died, 185 (12%) suffered from graft failure, 302 (19%) suffered from BPAR, and 272 (17%) developed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against HLA-DQ were most common (n=164).</a:t>
            </a:r>
            <a:endParaRPr lang="en-CH" sz="1800" dirty="0">
              <a:effectLst/>
              <a:latin typeface="Gotham" panose="02000504050000020004" pitchFamily="2" charset="0"/>
              <a:ea typeface="Times New Roman" panose="02020603050405020304" pitchFamily="18" charset="0"/>
            </a:endParaRPr>
          </a:p>
          <a:p>
            <a:pPr algn="just"/>
            <a:r>
              <a:rPr lang="en-US" sz="1800" dirty="0">
                <a:solidFill>
                  <a:srgbClr val="000000"/>
                </a:solidFill>
                <a:effectLst/>
                <a:latin typeface="Gotham" panose="02000504050000020004" pitchFamily="2" charset="0"/>
                <a:ea typeface="Calibri" panose="020F0502020204030204" pitchFamily="34" charset="0"/>
              </a:rPr>
              <a:t>Multivariable analysis showed that HLA-EMMA (total, class I, and class II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 scores were independently and significantly associated with patient death, DCGF, BPAR, overall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occurrence as well as HLA-specific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formation as shown in Figure 1. For locus-specific </a:t>
            </a:r>
            <a:r>
              <a:rPr lang="en-US" sz="1800" dirty="0" err="1">
                <a:solidFill>
                  <a:srgbClr val="000000"/>
                </a:solidFill>
                <a:effectLst/>
                <a:latin typeface="Gotham" panose="02000504050000020004" pitchFamily="2" charset="0"/>
                <a:ea typeface="Calibri" panose="020F0502020204030204" pitchFamily="34" charset="0"/>
              </a:rPr>
              <a:t>dnDSA</a:t>
            </a:r>
            <a:r>
              <a:rPr lang="en-US" sz="1800" dirty="0">
                <a:solidFill>
                  <a:srgbClr val="000000"/>
                </a:solidFill>
                <a:effectLst/>
                <a:latin typeface="Gotham" panose="02000504050000020004" pitchFamily="2" charset="0"/>
                <a:ea typeface="Calibri" panose="020F0502020204030204" pitchFamily="34" charset="0"/>
              </a:rPr>
              <a:t>, HRs per 10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were 2.68 (95% CI: 1.93-3.71,p&lt;.001), 2.34 (95% CI:1.34-4.09,p&lt;.001), 3.78 (95% CI: 1.91-7.47,p&lt;.001), 2.13 (95% CI: 1.77-2.55,p&lt;.001), and 2.06 (95% CI: 1.68-2.53,p&lt;.001) for HLA-A, -B, -C, -DQ, and -DR, respectively.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Times New Roman" panose="02020603050405020304" pitchFamily="18" charset="0"/>
              </a:rPr>
              <a:t> </a:t>
            </a:r>
            <a:r>
              <a:rPr lang="en-US" sz="1800" dirty="0">
                <a:solidFill>
                  <a:srgbClr val="000000"/>
                </a:solidFill>
                <a:effectLst/>
                <a:latin typeface="Gotham" panose="02000504050000020004" pitchFamily="2" charset="0"/>
                <a:ea typeface="Calibri" panose="020F0502020204030204" pitchFamily="34" charset="0"/>
              </a:rPr>
              <a:t>This is the first study to investigate the association between </a:t>
            </a:r>
            <a:r>
              <a:rPr lang="en-US" sz="1800" dirty="0" err="1">
                <a:solidFill>
                  <a:srgbClr val="000000"/>
                </a:solidFill>
                <a:effectLst/>
                <a:latin typeface="Gotham" panose="02000504050000020004" pitchFamily="2" charset="0"/>
                <a:ea typeface="Calibri" panose="020F0502020204030204" pitchFamily="34" charset="0"/>
              </a:rPr>
              <a:t>saAA</a:t>
            </a:r>
            <a:r>
              <a:rPr lang="en-US" sz="1800" dirty="0">
                <a:solidFill>
                  <a:srgbClr val="000000"/>
                </a:solidFill>
                <a:effectLst/>
                <a:latin typeface="Gotham" panose="02000504050000020004" pitchFamily="2" charset="0"/>
                <a:ea typeface="Calibri" panose="020F0502020204030204" pitchFamily="34" charset="0"/>
              </a:rPr>
              <a:t> mismatches and kidney transplant outcomes calculated by HLA-EMMA in a large and deeply </a:t>
            </a:r>
            <a:r>
              <a:rPr lang="en-US" sz="1800" dirty="0" err="1">
                <a:solidFill>
                  <a:srgbClr val="000000"/>
                </a:solidFill>
                <a:effectLst/>
                <a:latin typeface="Gotham" panose="02000504050000020004" pitchFamily="2" charset="0"/>
                <a:ea typeface="Calibri" panose="020F0502020204030204" pitchFamily="34" charset="0"/>
              </a:rPr>
              <a:t>phenotyped</a:t>
            </a:r>
            <a:r>
              <a:rPr lang="en-US" sz="1800" dirty="0">
                <a:solidFill>
                  <a:srgbClr val="000000"/>
                </a:solidFill>
                <a:effectLst/>
                <a:latin typeface="Gotham" panose="02000504050000020004" pitchFamily="2" charset="0"/>
                <a:ea typeface="Calibri" panose="020F0502020204030204" pitchFamily="34" charset="0"/>
              </a:rPr>
              <a:t> cohort of KTR. These findings suggest that HLA-EMMA may be a useful tool to stratify immunological risk to potentiate personalized surveillance and immunosuppression after transplantation.</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9</a:t>
            </a:fld>
            <a:endParaRPr lang="en-GB"/>
          </a:p>
        </p:txBody>
      </p:sp>
    </p:spTree>
    <p:extLst>
      <p:ext uri="{BB962C8B-B14F-4D97-AF65-F5344CB8AC3E}">
        <p14:creationId xmlns:p14="http://schemas.microsoft.com/office/powerpoint/2010/main" val="3910109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ABOi</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ABO incompatible; HLA, human leukocyte antigen; </a:t>
            </a:r>
            <a:r>
              <a:rPr lang="en-GB" sz="1800" i="1" dirty="0" err="1">
                <a:solidFill>
                  <a:srgbClr val="A5A5A5"/>
                </a:solidFill>
                <a:latin typeface="Gotham" panose="02000504050000020004" pitchFamily="2" charset="0"/>
              </a:rPr>
              <a:t>HLAi</a:t>
            </a:r>
            <a:r>
              <a:rPr lang="en-GB" sz="1800" i="1" dirty="0">
                <a:solidFill>
                  <a:srgbClr val="A5A5A5"/>
                </a:solidFill>
                <a:latin typeface="Gotham" panose="02000504050000020004" pitchFamily="2" charset="0"/>
              </a:rPr>
              <a:t>, HLA incompatible; LD, living donor; NDAD, non-directed altruistic donation; </a:t>
            </a:r>
            <a:r>
              <a:rPr lang="en-GB" sz="1800" i="1" dirty="0" err="1">
                <a:solidFill>
                  <a:srgbClr val="A5A5A5"/>
                </a:solidFill>
                <a:latin typeface="Gotham" panose="02000504050000020004" pitchFamily="2" charset="0"/>
              </a:rPr>
              <a:t>pmp</a:t>
            </a:r>
            <a:r>
              <a:rPr lang="en-GB" sz="1800" i="1" dirty="0">
                <a:solidFill>
                  <a:srgbClr val="A5A5A5"/>
                </a:solidFill>
                <a:latin typeface="Gotham" panose="02000504050000020004" pitchFamily="2" charset="0"/>
              </a:rPr>
              <a:t>, per million people; UKLKSS, UK Living Kidney Sharing Scheme.</a:t>
            </a:r>
            <a:endParaRPr lang="en-GB" sz="1800" b="0" i="1" dirty="0">
              <a:latin typeface="Gotham" panose="02000504050000020004" pitchFamily="2" charset="0"/>
            </a:endParaRP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OS8_8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THE UK LIVING KIDNEY EXCHANGE PROGRAMME – PUSHING BOUNDARIES TO OPTIMISE TRANSPLANT POSSIBILITIES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Rachel Johnson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Matthew Robb*</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Mumford</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Burnapp</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NHS Blood and Transplant, Bristol,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NHS Blood and Transplant, London,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Non-directed altruistic donation (NDAD) and living kidney exchanges between incompatible pairs first became legal in the UK in 2006, with the first transplants happening in 2007. The UK Living Kidney Sharing Scheme (UKLKSS), which seeks to find transplants for patients with willing but incompatible living donors, has grown incrementally since 2007, to the sophisticated programme that exists today.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This study highlights the benefits of the UKLKSS, which started by only facilitating 2-way exchanges (</a:t>
            </a:r>
            <a:r>
              <a:rPr lang="en-GB" sz="1800" dirty="0" err="1">
                <a:solidFill>
                  <a:srgbClr val="000000"/>
                </a:solidFill>
                <a:effectLst/>
                <a:latin typeface="Gotham" panose="02000504050000020004" pitchFamily="2" charset="0"/>
                <a:ea typeface="Calibri" panose="020F0502020204030204" pitchFamily="34" charset="0"/>
              </a:rPr>
              <a:t>ie</a:t>
            </a:r>
            <a:r>
              <a:rPr lang="en-GB" sz="1800" dirty="0">
                <a:solidFill>
                  <a:srgbClr val="000000"/>
                </a:solidFill>
                <a:effectLst/>
                <a:latin typeface="Gotham" panose="02000504050000020004" pitchFamily="2" charset="0"/>
                <a:ea typeface="Calibri" panose="020F0502020204030204" pitchFamily="34" charset="0"/>
              </a:rPr>
              <a:t> between 2 pairs), but grew to allow 3-way exchanges (2009), NDAD transplant chains (2012 for chains giving 2 transplants and 2015 for chains giving 3 transplants).  Innovatively, the scheme also includes compatible pairs (seeking to improve age gap or HLA mismatch) and routinely facilitates both ABO incompatible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and HLA incompatible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transplant exchanges. The latter has been possible since 2012 by permitting registration of modified blood groups and unacceptable antigens to enable incompatible transplantation, where safe in the UKLKSS context.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To the end of 2022, the UKLKSS has enabled a total of 1684 living donor (LD) transplants through 188 2-way exchanges (376 transplants, 22%), 185 3-way exchanges (555 transplants, 33%), 177 short chains (354 transplants, 21%) and 133 long chains (399 transplants, 24%). There have been 195 transplants for recipients registered in a compatible pair. There have also been 8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transplants, 61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transplants and one both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and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The recipients of antibody incompatible transplants included 13 who waited over 2 years for a transplant in the UKLKSS. Overall, death-censored graft survival rates for all recipients receiving a transplant via the UKLKSS are 93.1% at 5 years (95%CI 91-95), with a breakdown by pair and transplant compatibility shown in Figure 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The UK Living Kidney Sharing Scheme has become one of the most innovative and mature schemes in Europe. In the last 5 years it has contributed 21% (2.6pmp) of the 4311 LD kidney transplants in the UK (12.8pmp). The scheme is continuously reviewed and improvements implemented to maximise the number of transplant opportunities. The scheme is the largest in Europe and its success has led to increasing numbers of LD transplants in the UK with excellent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545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0" i="1" dirty="0">
                <a:latin typeface="Gotham" panose="02000504050000020004" pitchFamily="2" charset="0"/>
              </a:rPr>
              <a:t>Abbreviations: </a:t>
            </a:r>
            <a:r>
              <a:rPr lang="en-GB" sz="1800" b="0" i="1" dirty="0" err="1">
                <a:latin typeface="Gotham" panose="02000504050000020004" pitchFamily="2" charset="0"/>
              </a:rPr>
              <a:t>ABOi</a:t>
            </a:r>
            <a:r>
              <a:rPr lang="en-GB" sz="1800" b="0" i="1" dirty="0">
                <a:latin typeface="Gotham" panose="02000504050000020004" pitchFamily="2" charset="0"/>
              </a:rPr>
              <a:t>, </a:t>
            </a:r>
            <a:r>
              <a:rPr lang="en-GB" sz="1800" i="1" dirty="0">
                <a:solidFill>
                  <a:srgbClr val="A5A5A5"/>
                </a:solidFill>
                <a:latin typeface="Gotham" panose="02000504050000020004" pitchFamily="2" charset="0"/>
              </a:rPr>
              <a:t>ABO incompatible; HLA, human leukocyte antigen; </a:t>
            </a:r>
            <a:r>
              <a:rPr lang="en-GB" sz="1800" i="1" dirty="0" err="1">
                <a:solidFill>
                  <a:srgbClr val="A5A5A5"/>
                </a:solidFill>
                <a:latin typeface="Gotham" panose="02000504050000020004" pitchFamily="2" charset="0"/>
              </a:rPr>
              <a:t>HLAi</a:t>
            </a:r>
            <a:r>
              <a:rPr lang="en-GB" sz="1800" i="1" dirty="0">
                <a:solidFill>
                  <a:srgbClr val="A5A5A5"/>
                </a:solidFill>
                <a:latin typeface="Gotham" panose="02000504050000020004" pitchFamily="2" charset="0"/>
              </a:rPr>
              <a:t>, HLA incompatible; LD, living donor; NDAD, non-directed altruistic donation; </a:t>
            </a:r>
            <a:r>
              <a:rPr lang="en-GB" sz="1800" i="1" dirty="0" err="1">
                <a:solidFill>
                  <a:srgbClr val="A5A5A5"/>
                </a:solidFill>
                <a:latin typeface="Gotham" panose="02000504050000020004" pitchFamily="2" charset="0"/>
              </a:rPr>
              <a:t>pmp</a:t>
            </a:r>
            <a:r>
              <a:rPr lang="en-GB" sz="1800" i="1" dirty="0">
                <a:solidFill>
                  <a:srgbClr val="A5A5A5"/>
                </a:solidFill>
                <a:latin typeface="Gotham" panose="02000504050000020004" pitchFamily="2" charset="0"/>
              </a:rPr>
              <a:t>, per million people; UKLKSS, UK Living Kidney Sharing Scheme.</a:t>
            </a:r>
            <a:endParaRPr lang="en-GB" sz="1800" b="0" i="1" dirty="0">
              <a:latin typeface="Gotham" panose="02000504050000020004" pitchFamily="2" charset="0"/>
            </a:endParaRPr>
          </a:p>
          <a:p>
            <a:pPr algn="just"/>
            <a:endParaRPr lang="en-US" sz="1800" b="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OS8_8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THE UK LIVING KIDNEY EXCHANGE PROGRAMME – PUSHING BOUNDARIES TO OPTIMISE TRANSPLANT POSSIBILITIES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Rachel Johnson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Matthew Robb*</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Mumford</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Lisa Burnapp</a:t>
            </a:r>
            <a:r>
              <a:rPr lang="en-US" sz="1800" b="1" baseline="30000" dirty="0">
                <a:effectLst/>
                <a:latin typeface="Gotham" panose="02000504050000020004" pitchFamily="2" charset="0"/>
                <a:ea typeface="Times New Roman" panose="02020603050405020304" pitchFamily="18" charset="0"/>
              </a:rPr>
              <a:t>2</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NHS Blood and Transplant, Bristol, United Kingdom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NHS Blood and Transplant, London, United Kingdom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Non-directed altruistic donation (NDAD) and living kidney exchanges between incompatible pairs first became legal in the UK in 2006, with the first transplants happening in 2007. The UK Living Kidney Sharing Scheme (UKLKSS), which seeks to find transplants for patients with willing but incompatible living donors, has grown incrementally since 2007, to the sophisticated programme that exists today.</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This study highlights the benefits of the UKLKSS, which started by only facilitating 2-way exchanges (</a:t>
            </a:r>
            <a:r>
              <a:rPr lang="en-GB" sz="1800" dirty="0" err="1">
                <a:solidFill>
                  <a:srgbClr val="000000"/>
                </a:solidFill>
                <a:effectLst/>
                <a:latin typeface="Gotham" panose="02000504050000020004" pitchFamily="2" charset="0"/>
                <a:ea typeface="Calibri" panose="020F0502020204030204" pitchFamily="34" charset="0"/>
              </a:rPr>
              <a:t>ie</a:t>
            </a:r>
            <a:r>
              <a:rPr lang="en-GB" sz="1800" dirty="0">
                <a:solidFill>
                  <a:srgbClr val="000000"/>
                </a:solidFill>
                <a:effectLst/>
                <a:latin typeface="Gotham" panose="02000504050000020004" pitchFamily="2" charset="0"/>
                <a:ea typeface="Calibri" panose="020F0502020204030204" pitchFamily="34" charset="0"/>
              </a:rPr>
              <a:t> between 2 pairs), but grew to allow 3-way exchanges (2009), NDAD transplant chains (2012 for chains giving 2 transplants and 2015 for chains giving 3 transplants).  Innovatively, the scheme also includes compatible pairs (seeking to improve age gap or HLA mismatch) and routinely facilitates both ABO incompatible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and HLA incompatible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transplant exchanges. The latter has been possible since 2012 by permitting registration of modified blood groups and unacceptable antigens to enable incompatible transplantation, where safe in the UKLKSS context.</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To the end of 2022, the UKLKSS has enabled a total of 1684 living donor (LD) transplants through 188 2-way exchanges (376 transplants, 22%), 185 3-way exchanges (555 transplants, 33%), 177 short chains (354 transplants, 21%) and 133 long chains (399 transplants, 24%). There have been 195 transplants for recipients registered in a compatible pair. There have also been 8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transplants, 61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transplants and one both </a:t>
            </a:r>
            <a:r>
              <a:rPr lang="en-GB" sz="1800" dirty="0" err="1">
                <a:solidFill>
                  <a:srgbClr val="000000"/>
                </a:solidFill>
                <a:effectLst/>
                <a:latin typeface="Gotham" panose="02000504050000020004" pitchFamily="2" charset="0"/>
                <a:ea typeface="Calibri" panose="020F0502020204030204" pitchFamily="34" charset="0"/>
              </a:rPr>
              <a:t>ABOi</a:t>
            </a:r>
            <a:r>
              <a:rPr lang="en-GB" sz="1800" dirty="0">
                <a:solidFill>
                  <a:srgbClr val="000000"/>
                </a:solidFill>
                <a:effectLst/>
                <a:latin typeface="Gotham" panose="02000504050000020004" pitchFamily="2" charset="0"/>
                <a:ea typeface="Calibri" panose="020F0502020204030204" pitchFamily="34" charset="0"/>
              </a:rPr>
              <a:t> and </a:t>
            </a:r>
            <a:r>
              <a:rPr lang="en-GB" sz="1800" dirty="0" err="1">
                <a:solidFill>
                  <a:srgbClr val="000000"/>
                </a:solidFill>
                <a:effectLst/>
                <a:latin typeface="Gotham" panose="02000504050000020004" pitchFamily="2" charset="0"/>
                <a:ea typeface="Calibri" panose="020F0502020204030204" pitchFamily="34" charset="0"/>
              </a:rPr>
              <a:t>HLAi</a:t>
            </a:r>
            <a:r>
              <a:rPr lang="en-GB" sz="1800" dirty="0">
                <a:solidFill>
                  <a:srgbClr val="000000"/>
                </a:solidFill>
                <a:effectLst/>
                <a:latin typeface="Gotham" panose="02000504050000020004" pitchFamily="2" charset="0"/>
                <a:ea typeface="Calibri" panose="020F0502020204030204" pitchFamily="34" charset="0"/>
              </a:rPr>
              <a:t>. The recipients of antibody incompatible transplants included 13 who waited over 2 years for a transplant in the UKLKSS. Overall, death-censored graft survival rates for all recipients receiving a transplant via the UKLKSS are 93.1% at 5 years (95%CI 91-95), with a breakdown by pair and transplant compatibility shown in Figure 1.</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a:t>
            </a:r>
            <a:r>
              <a:rPr lang="en-GB" sz="1800" dirty="0">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The UK Living Kidney Sharing Scheme has become one of the most innovative and mature schemes in Europe. In the last 5 years it has contributed 21% (2.6pmp) of the 4311 LD kidney transplants in the UK (12.8pmp). The scheme is continuously reviewed and improvements implemented to maximise the number of transplant opportunities. The scheme is the largest in Europe and its success has led to increasing numbers of LD transplants in the UK with excellent post-transplant outcomes.</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EF6B1-FC36-47C3-822E-E0C01A4846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13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i="1" dirty="0">
                <a:latin typeface="Gotham" panose="02000504050000020004" pitchFamily="2" charset="0"/>
              </a:rPr>
              <a:t>Abbreviations: ABMR, </a:t>
            </a:r>
            <a:r>
              <a:rPr lang="en-GB" sz="1800" i="1" dirty="0">
                <a:solidFill>
                  <a:srgbClr val="000000"/>
                </a:solidFill>
                <a:effectLst/>
                <a:latin typeface="Gotham" panose="02000504050000020004" pitchFamily="2" charset="0"/>
                <a:ea typeface="Calibri" panose="020F0502020204030204" pitchFamily="34" charset="0"/>
              </a:rPr>
              <a:t>antibody-mediated rejection</a:t>
            </a:r>
            <a:r>
              <a:rPr lang="en-GB" sz="1800" b="0" i="1" dirty="0">
                <a:latin typeface="Gotham" panose="02000504050000020004" pitchFamily="2" charset="0"/>
              </a:rPr>
              <a:t>; AQP1, aquaporin 1 gene</a:t>
            </a:r>
            <a:r>
              <a:rPr lang="fr-CH" sz="2800" b="0" i="1" dirty="0">
                <a:solidFill>
                  <a:srgbClr val="4D5156"/>
                </a:solidFill>
                <a:effectLst/>
                <a:latin typeface="Gotham" panose="02000504050000020004" pitchFamily="2" charset="0"/>
              </a:rPr>
              <a:t>;</a:t>
            </a:r>
            <a:r>
              <a:rPr lang="fr-CH" sz="2800" b="0" i="0" dirty="0">
                <a:solidFill>
                  <a:srgbClr val="4D5156"/>
                </a:solidFill>
                <a:effectLst/>
                <a:latin typeface="Gotham" panose="02000504050000020004" pitchFamily="2" charset="0"/>
              </a:rPr>
              <a:t> </a:t>
            </a:r>
            <a:r>
              <a:rPr lang="en-GB" sz="1800" b="0" i="1" dirty="0">
                <a:latin typeface="Gotham" panose="02000504050000020004" pitchFamily="2" charset="0"/>
              </a:rPr>
              <a:t>DC, </a:t>
            </a:r>
            <a:r>
              <a:rPr lang="en-GB" sz="1800" i="1" dirty="0">
                <a:solidFill>
                  <a:srgbClr val="A5A5A5"/>
                </a:solidFill>
                <a:latin typeface="Gotham" panose="02000504050000020004" pitchFamily="2" charset="0"/>
              </a:rPr>
              <a:t>dendritic cells; DSA, donor-specific antigen; </a:t>
            </a:r>
            <a:r>
              <a:rPr lang="en-GB" sz="1800" b="0" i="1" dirty="0">
                <a:latin typeface="Gotham" panose="02000504050000020004" pitchFamily="2" charset="0"/>
              </a:rPr>
              <a:t>MILAN, </a:t>
            </a:r>
            <a:r>
              <a:rPr lang="en-GB" sz="1800" b="0" i="1" dirty="0">
                <a:solidFill>
                  <a:srgbClr val="A5A5A5"/>
                </a:solidFill>
                <a:latin typeface="Gotham" panose="02000504050000020004" pitchFamily="2" charset="0"/>
              </a:rPr>
              <a:t>m</a:t>
            </a:r>
            <a:r>
              <a:rPr lang="en-GB" sz="1800" i="1" dirty="0">
                <a:solidFill>
                  <a:srgbClr val="A5A5A5"/>
                </a:solidFill>
                <a:latin typeface="Gotham" panose="02000504050000020004" pitchFamily="2" charset="0"/>
              </a:rPr>
              <a:t>ultiple iterative </a:t>
            </a:r>
            <a:r>
              <a:rPr lang="en-GB" sz="1800" i="1" dirty="0" err="1">
                <a:solidFill>
                  <a:srgbClr val="A5A5A5"/>
                </a:solidFill>
                <a:latin typeface="Gotham" panose="02000504050000020004" pitchFamily="2" charset="0"/>
              </a:rPr>
              <a:t>labeling</a:t>
            </a:r>
            <a:r>
              <a:rPr lang="en-GB" sz="1800" i="1" dirty="0">
                <a:solidFill>
                  <a:srgbClr val="A5A5A5"/>
                </a:solidFill>
                <a:latin typeface="Gotham" panose="02000504050000020004" pitchFamily="2" charset="0"/>
              </a:rPr>
              <a:t> by antibody </a:t>
            </a:r>
            <a:r>
              <a:rPr lang="en-GB" sz="1800" i="1" dirty="0" err="1">
                <a:solidFill>
                  <a:srgbClr val="A5A5A5"/>
                </a:solidFill>
                <a:latin typeface="Gotham" panose="02000504050000020004" pitchFamily="2" charset="0"/>
              </a:rPr>
              <a:t>neodeposition</a:t>
            </a:r>
            <a:r>
              <a:rPr lang="en-GB" sz="1800" i="1" dirty="0">
                <a:solidFill>
                  <a:srgbClr val="A5A5A5"/>
                </a:solidFill>
                <a:latin typeface="Gotham" panose="02000504050000020004" pitchFamily="2" charset="0"/>
              </a:rPr>
              <a:t>; MPO, myeloperoxidase; MVI, microvascular inflammation; NK, natural killer; </a:t>
            </a:r>
            <a:r>
              <a:rPr lang="en-GB" sz="1800" i="1" dirty="0" err="1">
                <a:solidFill>
                  <a:srgbClr val="A5A5A5"/>
                </a:solidFill>
                <a:latin typeface="Gotham" panose="02000504050000020004" pitchFamily="2" charset="0"/>
              </a:rPr>
              <a:t>PanCK</a:t>
            </a:r>
            <a:r>
              <a:rPr lang="en-GB" sz="1800" i="1" dirty="0">
                <a:solidFill>
                  <a:srgbClr val="A5A5A5"/>
                </a:solidFill>
                <a:latin typeface="Gotham" panose="02000504050000020004" pitchFamily="2" charset="0"/>
              </a:rPr>
              <a:t>, cytokeratin;  PT cell, proximal tubule cell; TCMR, T-cell mediated rejection; Teff, </a:t>
            </a:r>
            <a:r>
              <a:rPr lang="en-GB" sz="1800" i="1" kern="1200" dirty="0">
                <a:solidFill>
                  <a:schemeClr val="dk1"/>
                </a:solidFill>
                <a:latin typeface="Gotham" panose="02000504050000020004" pitchFamily="2" charset="0"/>
                <a:ea typeface="+mn-ea"/>
                <a:cs typeface="+mn-cs"/>
              </a:rPr>
              <a:t>effector T cells; </a:t>
            </a:r>
            <a:r>
              <a:rPr lang="en-GB" sz="1800" i="1" dirty="0">
                <a:solidFill>
                  <a:srgbClr val="A5A5A5"/>
                </a:solidFill>
                <a:latin typeface="Gotham" panose="02000504050000020004" pitchFamily="2" charset="0"/>
              </a:rPr>
              <a:t>Tregs, </a:t>
            </a:r>
            <a:r>
              <a:rPr lang="en-GB" sz="1800" i="1" kern="1200" dirty="0">
                <a:solidFill>
                  <a:schemeClr val="dk1"/>
                </a:solidFill>
                <a:latin typeface="Gotham" panose="02000504050000020004" pitchFamily="2" charset="0"/>
                <a:ea typeface="+mn-ea"/>
                <a:cs typeface="+mn-cs"/>
              </a:rPr>
              <a:t>regulatory T cells.</a:t>
            </a:r>
          </a:p>
          <a:p>
            <a:pPr algn="just"/>
            <a:endParaRPr lang="en-GB" sz="1800" b="0" i="1"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OS9_8</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SPATIAL PROFILING OF THE KIDNEY ALLOGRAFT UNRAVELS A CENTRAL ROLE OF FCYRIII+ INNATE IMMUNE CELLS IN REJECTION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Baptiste </a:t>
            </a:r>
            <a:r>
              <a:rPr lang="en-US" sz="1800" b="1" dirty="0" err="1">
                <a:effectLst/>
                <a:latin typeface="Gotham" panose="02000504050000020004" pitchFamily="2" charset="0"/>
                <a:ea typeface="Times New Roman" panose="02020603050405020304" pitchFamily="18" charset="0"/>
              </a:rPr>
              <a:t>Lamarthée</a:t>
            </a:r>
            <a:r>
              <a:rPr lang="en-US" sz="1800" b="1" dirty="0">
                <a:effectLst/>
                <a:latin typeface="Gotham" panose="02000504050000020004" pitchFamily="2" charset="0"/>
                <a:ea typeface="Times New Roman" panose="02020603050405020304" pitchFamily="18" charset="0"/>
              </a:rPr>
              <a:t>*</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Jasper Callemeyn</a:t>
            </a:r>
            <a:r>
              <a:rPr lang="en-US" sz="1800" b="1" baseline="30000" dirty="0">
                <a:effectLst/>
                <a:latin typeface="Gotham" panose="02000504050000020004" pitchFamily="2" charset="0"/>
                <a:ea typeface="Times New Roman" panose="02020603050405020304" pitchFamily="18" charset="0"/>
              </a:rPr>
              <a:t>1</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Yannick Van Herck</a:t>
            </a:r>
            <a:r>
              <a:rPr lang="en-US" sz="1800" b="1" baseline="30000" dirty="0">
                <a:effectLst/>
                <a:latin typeface="Gotham" panose="02000504050000020004" pitchFamily="2" charset="0"/>
                <a:ea typeface="Times New Roman" panose="02020603050405020304" pitchFamily="18" charset="0"/>
              </a:rPr>
              <a:t>3</a:t>
            </a:r>
            <a:r>
              <a:rPr lang="de-DE" sz="1800" b="1" dirty="0">
                <a:effectLst/>
                <a:latin typeface="Gotham" panose="02000504050000020004" pitchFamily="2" charset="0"/>
                <a:ea typeface="Arial" panose="020B0604020202020204" pitchFamily="34" charset="0"/>
              </a:rPr>
              <a:t>, </a:t>
            </a:r>
            <a:r>
              <a:rPr lang="en-US" sz="1800" b="1" dirty="0" err="1">
                <a:effectLst/>
                <a:latin typeface="Gotham" panose="02000504050000020004" pitchFamily="2" charset="0"/>
                <a:ea typeface="Times New Roman" panose="02020603050405020304" pitchFamily="18" charset="0"/>
              </a:rPr>
              <a:t>Asier</a:t>
            </a:r>
            <a:r>
              <a:rPr lang="en-US" sz="1800" b="1" dirty="0">
                <a:effectLst/>
                <a:latin typeface="Gotham" panose="02000504050000020004" pitchFamily="2" charset="0"/>
                <a:ea typeface="Times New Roman" panose="02020603050405020304" pitchFamily="18" charset="0"/>
              </a:rPr>
              <a:t> Antoranz</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Priyanka Koshy</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Claire Tinel</a:t>
            </a:r>
            <a:r>
              <a:rPr lang="en-US" sz="1800" b="1" baseline="30000" dirty="0">
                <a:effectLst/>
                <a:latin typeface="Gotham" panose="02000504050000020004" pitchFamily="2" charset="0"/>
                <a:ea typeface="Times New Roman" panose="02020603050405020304" pitchFamily="18" charset="0"/>
              </a:rPr>
              <a:t>1;2</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Francesca Bosisio</a:t>
            </a:r>
            <a:r>
              <a:rPr lang="en-US" sz="1800" b="1" baseline="30000" dirty="0">
                <a:effectLst/>
                <a:latin typeface="Gotham" panose="02000504050000020004" pitchFamily="2" charset="0"/>
                <a:ea typeface="Times New Roman" panose="02020603050405020304" pitchFamily="18" charset="0"/>
              </a:rPr>
              <a:t>4</a:t>
            </a:r>
            <a:r>
              <a:rPr lang="de-DE" sz="1800" b="1" dirty="0">
                <a:effectLst/>
                <a:latin typeface="Gotham" panose="02000504050000020004" pitchFamily="2" charset="0"/>
                <a:ea typeface="Arial" panose="020B0604020202020204" pitchFamily="34" charset="0"/>
              </a:rPr>
              <a:t>, </a:t>
            </a:r>
            <a:r>
              <a:rPr lang="en-US" sz="1800" b="1" dirty="0">
                <a:effectLst/>
                <a:latin typeface="Gotham" panose="02000504050000020004" pitchFamily="2" charset="0"/>
                <a:ea typeface="Times New Roman" panose="02020603050405020304" pitchFamily="18" charset="0"/>
              </a:rPr>
              <a:t>Maarten Naesens</a:t>
            </a:r>
            <a:r>
              <a:rPr lang="en-US" sz="1800" b="1" baseline="30000" dirty="0">
                <a:effectLst/>
                <a:latin typeface="Gotham" panose="02000504050000020004" pitchFamily="2" charset="0"/>
                <a:ea typeface="Times New Roman" panose="02020603050405020304" pitchFamily="18" charset="0"/>
              </a:rPr>
              <a:t>1</a:t>
            </a:r>
            <a:endParaRPr lang="en-CH" sz="1800" dirty="0">
              <a:effectLst/>
              <a:latin typeface="Gotham" panose="02000504050000020004" pitchFamily="2" charset="0"/>
              <a:ea typeface="Times New Roman" panose="02020603050405020304" pitchFamily="18" charset="0"/>
            </a:endParaRPr>
          </a:p>
          <a:p>
            <a:pPr algn="just"/>
            <a:r>
              <a:rPr lang="en-US" sz="1800" i="1" baseline="30000" dirty="0">
                <a:effectLst/>
                <a:latin typeface="Gotham" panose="02000504050000020004" pitchFamily="2" charset="0"/>
                <a:ea typeface="Times New Roman" panose="02020603050405020304" pitchFamily="18" charset="0"/>
              </a:rPr>
              <a:t>1</a:t>
            </a:r>
            <a:r>
              <a:rPr lang="en-US" sz="1800" i="1" dirty="0">
                <a:effectLst/>
                <a:latin typeface="Gotham" panose="02000504050000020004" pitchFamily="2" charset="0"/>
                <a:ea typeface="Times New Roman" panose="02020603050405020304" pitchFamily="18" charset="0"/>
              </a:rPr>
              <a:t>UZ KU Leuven, Department of Microbiology, Immunology and Transplantation,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2</a:t>
            </a:r>
            <a:r>
              <a:rPr lang="en-US" sz="1800" i="1" dirty="0">
                <a:effectLst/>
                <a:latin typeface="Gotham" panose="02000504050000020004" pitchFamily="2" charset="0"/>
                <a:ea typeface="Times New Roman" panose="02020603050405020304" pitchFamily="18" charset="0"/>
              </a:rPr>
              <a:t>Inserm </a:t>
            </a:r>
            <a:r>
              <a:rPr lang="en-US" sz="1800" i="1" dirty="0" err="1">
                <a:effectLst/>
                <a:latin typeface="Gotham" panose="02000504050000020004" pitchFamily="2" charset="0"/>
                <a:ea typeface="Times New Roman" panose="02020603050405020304" pitchFamily="18" charset="0"/>
              </a:rPr>
              <a:t>RIght</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Université</a:t>
            </a:r>
            <a:r>
              <a:rPr lang="en-US" sz="1800" i="1" dirty="0">
                <a:effectLst/>
                <a:latin typeface="Gotham" panose="02000504050000020004" pitchFamily="2" charset="0"/>
                <a:ea typeface="Times New Roman" panose="02020603050405020304" pitchFamily="18" charset="0"/>
              </a:rPr>
              <a:t> de Bourgogne </a:t>
            </a:r>
            <a:r>
              <a:rPr lang="en-US" sz="1800" i="1" dirty="0" err="1">
                <a:effectLst/>
                <a:latin typeface="Gotham" panose="02000504050000020004" pitchFamily="2" charset="0"/>
                <a:ea typeface="Times New Roman" panose="02020603050405020304" pitchFamily="18" charset="0"/>
              </a:rPr>
              <a:t>Franche</a:t>
            </a:r>
            <a:r>
              <a:rPr lang="en-US" sz="1800" i="1" dirty="0">
                <a:effectLst/>
                <a:latin typeface="Gotham" panose="02000504050000020004" pitchFamily="2" charset="0"/>
                <a:ea typeface="Times New Roman" panose="02020603050405020304" pitchFamily="18" charset="0"/>
              </a:rPr>
              <a:t> </a:t>
            </a:r>
            <a:r>
              <a:rPr lang="en-US" sz="1800" i="1" dirty="0" err="1">
                <a:effectLst/>
                <a:latin typeface="Gotham" panose="02000504050000020004" pitchFamily="2" charset="0"/>
                <a:ea typeface="Times New Roman" panose="02020603050405020304" pitchFamily="18" charset="0"/>
              </a:rPr>
              <a:t>Comté</a:t>
            </a:r>
            <a:r>
              <a:rPr lang="en-US" sz="1800" i="1" dirty="0">
                <a:effectLst/>
                <a:latin typeface="Gotham" panose="02000504050000020004" pitchFamily="2" charset="0"/>
                <a:ea typeface="Times New Roman" panose="02020603050405020304" pitchFamily="18" charset="0"/>
              </a:rPr>
              <a:t>, EFS BFC, Transplantation, Autoimmunity and Inflammation, </a:t>
            </a:r>
            <a:r>
              <a:rPr lang="en-US" sz="1800" i="1" dirty="0" err="1">
                <a:effectLst/>
                <a:latin typeface="Gotham" panose="02000504050000020004" pitchFamily="2" charset="0"/>
                <a:ea typeface="Times New Roman" panose="02020603050405020304" pitchFamily="18" charset="0"/>
              </a:rPr>
              <a:t>Besançon</a:t>
            </a:r>
            <a:r>
              <a:rPr lang="en-US" sz="1800" i="1" dirty="0">
                <a:effectLst/>
                <a:latin typeface="Gotham" panose="02000504050000020004" pitchFamily="2" charset="0"/>
                <a:ea typeface="Times New Roman" panose="02020603050405020304" pitchFamily="18" charset="0"/>
              </a:rPr>
              <a:t>, France</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3</a:t>
            </a:r>
            <a:r>
              <a:rPr lang="en-US" sz="1800" i="1" dirty="0">
                <a:effectLst/>
                <a:latin typeface="Gotham" panose="02000504050000020004" pitchFamily="2" charset="0"/>
                <a:ea typeface="Times New Roman" panose="02020603050405020304" pitchFamily="18" charset="0"/>
              </a:rPr>
              <a:t>UZ KU Leuven, Department of Oncology, Leuven, Belgium</a:t>
            </a:r>
            <a:r>
              <a:rPr lang="de-DE" sz="1800" dirty="0">
                <a:effectLst/>
                <a:latin typeface="Gotham" panose="02000504050000020004" pitchFamily="2" charset="0"/>
                <a:ea typeface="Arial" panose="020B0604020202020204" pitchFamily="34" charset="0"/>
              </a:rPr>
              <a:t>, </a:t>
            </a:r>
            <a:r>
              <a:rPr lang="en-US" sz="1800" i="1" baseline="30000" dirty="0">
                <a:effectLst/>
                <a:latin typeface="Gotham" panose="02000504050000020004" pitchFamily="2" charset="0"/>
                <a:ea typeface="Times New Roman" panose="02020603050405020304" pitchFamily="18" charset="0"/>
              </a:rPr>
              <a:t>4</a:t>
            </a:r>
            <a:r>
              <a:rPr lang="en-US" sz="1800" i="1" dirty="0">
                <a:effectLst/>
                <a:latin typeface="Gotham" panose="02000504050000020004" pitchFamily="2" charset="0"/>
                <a:ea typeface="Times New Roman" panose="02020603050405020304" pitchFamily="18" charset="0"/>
              </a:rPr>
              <a:t>UZ KU Leuven, Department of Imaging and Pathology, Leuven, Belgium</a:t>
            </a:r>
            <a:endParaRPr lang="en-CH" sz="1800" dirty="0">
              <a:effectLst/>
              <a:latin typeface="Gotham" panose="02000504050000020004" pitchFamily="2" charset="0"/>
              <a:ea typeface="Times New Roman" panose="02020603050405020304" pitchFamily="18" charset="0"/>
            </a:endParaRPr>
          </a:p>
          <a:p>
            <a:pPr algn="just"/>
            <a:r>
              <a:rPr lang="en-US" sz="1800" b="1" dirty="0">
                <a:effectLst/>
                <a:latin typeface="Gotham" panose="02000504050000020004" pitchFamily="2" charset="0"/>
                <a:ea typeface="Times New Roman" panose="02020603050405020304" pitchFamily="18" charset="0"/>
              </a:rPr>
              <a:t> </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Background</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How the immune system participates to kidney transplant rejection has not been fully elucidated. Using transcriptomics, we previously reported that NK cells and monocytes are key players in kidney transplant rejection. Here, we examined spatial localization and interactions at single-cell resolution between these two cell types and all other cells present in the graft using multiplex immunofluorescent staining.</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Methods</a:t>
            </a:r>
            <a:r>
              <a:rPr lang="en-GB" sz="1800" dirty="0">
                <a:solidFill>
                  <a:srgbClr val="000000"/>
                </a:solidFill>
                <a:effectLst/>
                <a:latin typeface="Gotham" panose="02000504050000020004" pitchFamily="2" charset="0"/>
                <a:ea typeface="Calibri" panose="020F0502020204030204" pitchFamily="34" charset="0"/>
              </a:rPr>
              <a:t>: </a:t>
            </a:r>
            <a:r>
              <a:rPr lang="en-US" sz="1800" dirty="0">
                <a:effectLst/>
                <a:latin typeface="Gotham" panose="02000504050000020004" pitchFamily="2" charset="0"/>
                <a:ea typeface="Times New Roman" panose="02020603050405020304" pitchFamily="18" charset="0"/>
              </a:rPr>
              <a:t>We performed Multiple Iterative Labeling by Antibody </a:t>
            </a:r>
            <a:r>
              <a:rPr lang="en-US" sz="1800" dirty="0" err="1">
                <a:effectLst/>
                <a:latin typeface="Gotham" panose="02000504050000020004" pitchFamily="2" charset="0"/>
                <a:ea typeface="Times New Roman" panose="02020603050405020304" pitchFamily="18" charset="0"/>
              </a:rPr>
              <a:t>Neodeposition</a:t>
            </a:r>
            <a:r>
              <a:rPr lang="en-US" sz="1800" dirty="0">
                <a:effectLst/>
                <a:latin typeface="Gotham" panose="02000504050000020004" pitchFamily="2" charset="0"/>
                <a:ea typeface="Times New Roman" panose="02020603050405020304" pitchFamily="18" charset="0"/>
              </a:rPr>
              <a:t> (MILAN) technic on 18 different transplant biopsies, with a representative mix of clinicopathological phenotypes: 3 antibody-mediated rejection (DSA+ ABMR), 5 DSA-negative cases with microvascular inflammation (DSA- MVI), 2 mixed rejection, 4 T-cell mediated rejection (TCMR), 1 borderline changes, and 3 stable cases (NR). The cell identities were determined using a broad panel of 36 phenotypic markers after digital reconstruction.</a:t>
            </a:r>
            <a:endParaRPr lang="en-CH" sz="1800" dirty="0">
              <a:effectLst/>
              <a:latin typeface="Gotham" panose="02000504050000020004" pitchFamily="2" charset="0"/>
              <a:ea typeface="Times New Roman" panose="02020603050405020304" pitchFamily="18" charset="0"/>
            </a:endParaRPr>
          </a:p>
          <a:p>
            <a:pPr algn="just"/>
            <a:r>
              <a:rPr lang="en-GB" sz="1800" b="1" dirty="0">
                <a:solidFill>
                  <a:srgbClr val="000000"/>
                </a:solidFill>
                <a:effectLst/>
                <a:latin typeface="Gotham" panose="02000504050000020004" pitchFamily="2" charset="0"/>
                <a:ea typeface="Calibri" panose="020F0502020204030204" pitchFamily="34" charset="0"/>
              </a:rPr>
              <a:t>Results</a:t>
            </a:r>
            <a:r>
              <a:rPr lang="en-GB" sz="1800" dirty="0">
                <a:solidFill>
                  <a:srgbClr val="000000"/>
                </a:solidFill>
                <a:effectLst/>
                <a:latin typeface="Gotham" panose="02000504050000020004" pitchFamily="2" charset="0"/>
                <a:ea typeface="Calibri" panose="020F0502020204030204" pitchFamily="34" charset="0"/>
              </a:rPr>
              <a:t>: We mapped 555,479 cells to 17 phenotypes including 5 types of renal epithelial cells (PT cells, AQP1+ tubule cells, CD138+ tubule cells, distal tubule cells and AQP1+ </a:t>
            </a:r>
            <a:r>
              <a:rPr lang="en-GB" sz="1800" dirty="0" err="1">
                <a:solidFill>
                  <a:srgbClr val="000000"/>
                </a:solidFill>
                <a:effectLst/>
                <a:latin typeface="Gotham" panose="02000504050000020004" pitchFamily="2" charset="0"/>
                <a:ea typeface="Calibri" panose="020F0502020204030204" pitchFamily="34" charset="0"/>
              </a:rPr>
              <a:t>PanCK</a:t>
            </a:r>
            <a:r>
              <a:rPr lang="en-GB" sz="1800" dirty="0">
                <a:solidFill>
                  <a:srgbClr val="000000"/>
                </a:solidFill>
                <a:effectLst/>
                <a:latin typeface="Gotham" panose="02000504050000020004" pitchFamily="2" charset="0"/>
                <a:ea typeface="Calibri" panose="020F0502020204030204" pitchFamily="34" charset="0"/>
              </a:rPr>
              <a:t>+ tubule cells), 9 immune cell subtypes: 3 myeloid (macrophages, CD1c</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dendritic cells [DC] and S100+ DC), 5 lymphoid (B cells, CD4 regulatory T cells (Tregs),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CD4 effector T cells (Teff) and CD8 Teff) and an MPO+ neutrophil subtype. Importantly,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 </a:t>
            </a:r>
            <a:r>
              <a:rPr lang="en-GB" sz="1800" dirty="0">
                <a:solidFill>
                  <a:srgbClr val="000000"/>
                </a:solidFill>
                <a:effectLst/>
                <a:latin typeface="Gotham" panose="02000504050000020004" pitchFamily="2" charset="0"/>
                <a:ea typeface="Calibri" panose="020F0502020204030204" pitchFamily="34" charset="0"/>
              </a:rPr>
              <a:t>NK cells, neutrophils,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and CD8+ Teff proportions mainly correlated with inflammation associated to transplant rejection. Compartmentalization analysis indicated that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and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infiltrate vascular compartment. In addition, neighbourhood analysis unravelled a strong and significant enrichment of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next to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in ABMR or mixed rejection biopsies, but not in TCMR or NR biopsies. In contrast, CD14</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were mainly surrounded by CD8 T cells in TCMR.</a:t>
            </a:r>
            <a:endParaRPr lang="en-CH" sz="1800" dirty="0">
              <a:effectLst/>
              <a:latin typeface="Gotham" panose="02000504050000020004" pitchFamily="2" charset="0"/>
              <a:ea typeface="Times New Roman" panose="02020603050405020304" pitchFamily="18" charset="0"/>
            </a:endParaRPr>
          </a:p>
          <a:p>
            <a:pPr algn="just">
              <a:tabLst>
                <a:tab pos="4897755" algn="l"/>
              </a:tabLst>
            </a:pPr>
            <a:r>
              <a:rPr lang="en-GB" sz="1800" b="1" dirty="0">
                <a:solidFill>
                  <a:srgbClr val="000000"/>
                </a:solidFill>
                <a:effectLst/>
                <a:latin typeface="Gotham" panose="02000504050000020004" pitchFamily="2" charset="0"/>
                <a:ea typeface="Calibri" panose="020F0502020204030204" pitchFamily="34" charset="0"/>
              </a:rPr>
              <a:t>Conclusions</a:t>
            </a:r>
            <a:r>
              <a:rPr lang="en-GB" sz="1800" dirty="0">
                <a:solidFill>
                  <a:srgbClr val="000000"/>
                </a:solidFill>
                <a:effectLst/>
                <a:latin typeface="Gotham" panose="02000504050000020004" pitchFamily="2" charset="0"/>
                <a:ea typeface="Calibri" panose="020F0502020204030204" pitchFamily="34" charset="0"/>
              </a:rPr>
              <a:t>: Our study provides new insights in the role of the different innate immune cell populations and their interactions with the kidney structural cells at the protein level.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and CD14</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monocytes act as the dominant “communication hubs” within the allograft, mainly communicating with </a:t>
            </a:r>
            <a:r>
              <a:rPr lang="en-GB" sz="1800" dirty="0" err="1">
                <a:solidFill>
                  <a:srgbClr val="000000"/>
                </a:solidFill>
                <a:effectLst/>
                <a:latin typeface="Gotham" panose="02000504050000020004" pitchFamily="2" charset="0"/>
                <a:ea typeface="Calibri" panose="020F0502020204030204" pitchFamily="34" charset="0"/>
              </a:rPr>
              <a:t>FcγRIII</a:t>
            </a:r>
            <a:r>
              <a:rPr lang="en-GB" sz="1800" baseline="30000" dirty="0">
                <a:solidFill>
                  <a:srgbClr val="000000"/>
                </a:solidFill>
                <a:effectLst/>
                <a:latin typeface="Gotham" panose="02000504050000020004" pitchFamily="2" charset="0"/>
                <a:ea typeface="Calibri" panose="020F0502020204030204" pitchFamily="34" charset="0"/>
              </a:rPr>
              <a:t>+</a:t>
            </a:r>
            <a:r>
              <a:rPr lang="en-GB" sz="1800" dirty="0">
                <a:solidFill>
                  <a:srgbClr val="000000"/>
                </a:solidFill>
                <a:effectLst/>
                <a:latin typeface="Gotham" panose="02000504050000020004" pitchFamily="2" charset="0"/>
                <a:ea typeface="Calibri" panose="020F0502020204030204" pitchFamily="34" charset="0"/>
              </a:rPr>
              <a:t> NK cells in vascular compartment and CD8 T cells in interstitial compartment, respectively.</a:t>
            </a:r>
            <a:endParaRPr lang="en-CH" sz="1800" dirty="0">
              <a:effectLst/>
              <a:latin typeface="Gotham" panose="02000504050000020004" pitchFamily="2"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92EF6B1-FC36-47C3-822E-E0C01A484671}" type="slidenum">
              <a:rPr lang="en-GB" smtClean="0"/>
              <a:t>12</a:t>
            </a:fld>
            <a:endParaRPr lang="en-GB"/>
          </a:p>
        </p:txBody>
      </p:sp>
    </p:spTree>
    <p:extLst>
      <p:ext uri="{BB962C8B-B14F-4D97-AF65-F5344CB8AC3E}">
        <p14:creationId xmlns:p14="http://schemas.microsoft.com/office/powerpoint/2010/main" val="317834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3BB7-C3E7-4ED6-BD45-C5EE3A82A9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856C13B-CB60-4B1B-AD03-D5E42D5F7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0099A6DB-1673-4DE3-A3E7-99C558904D27}"/>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98C4F28-45B1-4C83-A426-630AE00E4506}"/>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7CBFB6"/>
                </a:solidFill>
                <a:latin typeface="Gotham Thin" pitchFamily="50" charset="0"/>
              </a:rPr>
              <a:t>Basic science</a:t>
            </a:r>
          </a:p>
        </p:txBody>
      </p:sp>
      <p:pic>
        <p:nvPicPr>
          <p:cNvPr id="10" name="Picture 9" descr="A white outline of a microscope&#10;&#10;Description automatically generated">
            <a:extLst>
              <a:ext uri="{FF2B5EF4-FFF2-40B4-BE49-F238E27FC236}">
                <a16:creationId xmlns:a16="http://schemas.microsoft.com/office/drawing/2014/main" id="{5AE3C1E1-ED78-413C-B2AB-F5F98BDC4878}"/>
              </a:ext>
            </a:extLst>
          </p:cNvPr>
          <p:cNvPicPr>
            <a:picLocks noChangeAspect="1"/>
          </p:cNvPicPr>
          <p:nvPr userDrawn="1"/>
        </p:nvPicPr>
        <p:blipFill>
          <a:blip r:embed="rId3">
            <a:duotone>
              <a:prstClr val="black"/>
              <a:srgbClr val="7CBFB6">
                <a:tint val="45000"/>
                <a:satMod val="400000"/>
              </a:srgbClr>
            </a:duotone>
            <a:extLst>
              <a:ext uri="{28A0092B-C50C-407E-A947-70E740481C1C}">
                <a14:useLocalDpi xmlns:a14="http://schemas.microsoft.com/office/drawing/2010/main" val="0"/>
              </a:ext>
            </a:extLst>
          </a:blip>
          <a:stretch>
            <a:fillRect/>
          </a:stretch>
        </p:blipFill>
        <p:spPr>
          <a:xfrm>
            <a:off x="6984090" y="3858403"/>
            <a:ext cx="1072898" cy="1072898"/>
          </a:xfrm>
          <a:prstGeom prst="rect">
            <a:avLst/>
          </a:prstGeom>
        </p:spPr>
      </p:pic>
      <p:pic>
        <p:nvPicPr>
          <p:cNvPr id="11" name="Picture 10" descr="A picture containing text, font, graphics, screenshot&#10;&#10;Description automatically generated">
            <a:extLst>
              <a:ext uri="{FF2B5EF4-FFF2-40B4-BE49-F238E27FC236}">
                <a16:creationId xmlns:a16="http://schemas.microsoft.com/office/drawing/2014/main" id="{AF271BC8-C9E4-4A1A-94A5-BEFECDDE3FB6}"/>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96816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3736BA9-2FB1-4AC0-9670-0C61FB4F77E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A96164ED-8307-482A-B05B-7AF1699F200E}"/>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428236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BC544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red house with white trim&#10;&#10;Description automatically generated">
            <a:extLst>
              <a:ext uri="{FF2B5EF4-FFF2-40B4-BE49-F238E27FC236}">
                <a16:creationId xmlns:a16="http://schemas.microsoft.com/office/drawing/2014/main" id="{BA149D92-C7B0-4D01-8573-C0955D8159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C60F1E21-9A2B-4F43-AE2F-6E2293BC598D}"/>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5001EDA5-53A1-4A6A-A719-FD3C1375A9F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637500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19F2105-9402-4D06-A7E9-30C3EF6B43E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3FD801D6-BC57-4E0A-BCA4-ED49C023A24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43455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DA9ABD"/>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816A0C4-6DF7-4D85-9C29-303FD422D77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55E5582E-D5D6-4C7D-9C0A-CE224B7BCF51}"/>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spTree>
    <p:custDataLst>
      <p:tags r:id="rId1"/>
    </p:custDataLst>
    <p:extLst>
      <p:ext uri="{BB962C8B-B14F-4D97-AF65-F5344CB8AC3E}">
        <p14:creationId xmlns:p14="http://schemas.microsoft.com/office/powerpoint/2010/main" val="210108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6DDF5284-CB3F-4DEF-8A8A-6E5DDCB6AF09}"/>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E3695BB0-50D5-4806-B039-5B6C4C2F8417}"/>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5534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DCE9C"/>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1" name="Picture 10" descr="A house with a white roof&#10;&#10;Description automatically generated">
            <a:extLst>
              <a:ext uri="{FF2B5EF4-FFF2-40B4-BE49-F238E27FC236}">
                <a16:creationId xmlns:a16="http://schemas.microsoft.com/office/drawing/2014/main" id="{2A4C5F49-4177-4CB1-93C9-34F5BCC3F14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09381"/>
            <a:ext cx="432000" cy="432000"/>
          </a:xfrm>
          <a:prstGeom prst="rect">
            <a:avLst/>
          </a:prstGeom>
        </p:spPr>
      </p:pic>
      <p:sp>
        <p:nvSpPr>
          <p:cNvPr id="12" name="Title 1">
            <a:extLst>
              <a:ext uri="{FF2B5EF4-FFF2-40B4-BE49-F238E27FC236}">
                <a16:creationId xmlns:a16="http://schemas.microsoft.com/office/drawing/2014/main" id="{5507F121-561B-41F5-A3DC-AB6EA5E5AF73}"/>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3" name="Text Placeholder 16">
            <a:extLst>
              <a:ext uri="{FF2B5EF4-FFF2-40B4-BE49-F238E27FC236}">
                <a16:creationId xmlns:a16="http://schemas.microsoft.com/office/drawing/2014/main" id="{D87E03EE-5868-40E7-9A0B-B85213272FBB}"/>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36261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3637956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9753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3654169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A923-51D4-45AD-9D64-49798806D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2F32B28-658D-48ED-A1C5-63E5463A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3BAFF-5F99-4F76-B2DC-A8DB0CEACD07}"/>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7FACA3E7-31B3-4620-A0EB-BE508ABF2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2E9AF9-50F3-4797-B15D-09DA1B48FE2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88666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2E0D9E-E3B7-4CD0-992E-3E247BEA6EFA}"/>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DA20C03-BDC6-448E-92C9-40E64CAC8234}"/>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46465"/>
                </a:solidFill>
                <a:latin typeface="Gotham Thin" pitchFamily="50" charset="0"/>
              </a:rPr>
              <a:t>Heart</a:t>
            </a:r>
          </a:p>
        </p:txBody>
      </p:sp>
      <p:pic>
        <p:nvPicPr>
          <p:cNvPr id="14" name="Picture 13" descr="A white outline of a heart&#10;&#10;Description automatically generated with medium confidence">
            <a:extLst>
              <a:ext uri="{FF2B5EF4-FFF2-40B4-BE49-F238E27FC236}">
                <a16:creationId xmlns:a16="http://schemas.microsoft.com/office/drawing/2014/main" id="{A0A76DC3-3B13-4F7E-90B1-B7D30C1FDB3D}"/>
              </a:ext>
            </a:extLst>
          </p:cNvPr>
          <p:cNvPicPr>
            <a:picLocks noChangeAspect="1"/>
          </p:cNvPicPr>
          <p:nvPr userDrawn="1"/>
        </p:nvPicPr>
        <p:blipFill>
          <a:blip r:embed="rId3">
            <a:duotone>
              <a:prstClr val="black"/>
              <a:srgbClr val="F46465">
                <a:tint val="45000"/>
                <a:satMod val="400000"/>
              </a:srgbClr>
            </a:duotone>
            <a:extLst>
              <a:ext uri="{28A0092B-C50C-407E-A947-70E740481C1C}">
                <a14:useLocalDpi xmlns:a14="http://schemas.microsoft.com/office/drawing/2010/main" val="0"/>
              </a:ext>
            </a:extLst>
          </a:blip>
          <a:stretch>
            <a:fillRect/>
          </a:stretch>
        </p:blipFill>
        <p:spPr>
          <a:xfrm>
            <a:off x="3935742" y="3864135"/>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1367D519-AAE9-4A01-A090-9ADF6B18E33A}"/>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315118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FB4D-5C03-4A9E-868A-91330B115E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619B2A-A6FF-41AB-9137-1A85C3614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4F7A5F-2130-4F4D-9311-EEDF990DB2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A763D7-6213-4AEA-BF3B-F1D108B77559}"/>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16773784-7C0A-4D28-9D32-2D6E05FDE0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4DE4F-9BF5-4E31-BFF4-DDCD16342B90}"/>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157206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A3BC-90A3-4117-83A2-02AD9FD0B62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508767-5B4E-4793-9CC3-0A79DFABF3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E94F1B-3C93-424B-81BB-D8F68718CE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88F068-954E-46AB-9EDE-22263481DE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E70BA-4E7E-4C6E-93B2-8DFB53F47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092703-F44A-4B3A-B9EC-AEABFE6FA8F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8" name="Footer Placeholder 7">
            <a:extLst>
              <a:ext uri="{FF2B5EF4-FFF2-40B4-BE49-F238E27FC236}">
                <a16:creationId xmlns:a16="http://schemas.microsoft.com/office/drawing/2014/main" id="{B6547830-EE59-4D12-8E55-3FB0AC5808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3D5595B-47B1-400C-94ED-2E886D764057}"/>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737752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5092-D826-4E9B-9D10-EAFBA2196C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A4994D-590D-456D-9F0F-4C1E3C4B9CCA}"/>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4" name="Footer Placeholder 3">
            <a:extLst>
              <a:ext uri="{FF2B5EF4-FFF2-40B4-BE49-F238E27FC236}">
                <a16:creationId xmlns:a16="http://schemas.microsoft.com/office/drawing/2014/main" id="{723E3B7D-120D-4100-A1D3-C2AC35648D2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D6709-74D3-4C28-AFCD-71EDBFA4CA05}"/>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985626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942451-E97A-45E3-BEFD-246C61B26E6D}"/>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3" name="Footer Placeholder 2">
            <a:extLst>
              <a:ext uri="{FF2B5EF4-FFF2-40B4-BE49-F238E27FC236}">
                <a16:creationId xmlns:a16="http://schemas.microsoft.com/office/drawing/2014/main" id="{E8B162DA-F99E-486B-B73B-40087E792E9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BB6B68-677D-4BF3-A2D7-E958DEF94C18}"/>
              </a:ext>
            </a:extLst>
          </p:cNvPr>
          <p:cNvSpPr>
            <a:spLocks noGrp="1"/>
          </p:cNvSpPr>
          <p:nvPr>
            <p:ph type="sldNum" sz="quarter" idx="12"/>
          </p:nvPr>
        </p:nvSpPr>
        <p:spPr/>
        <p:txBody>
          <a:bodyPr/>
          <a:lstStyle/>
          <a:p>
            <a:fld id="{7DC14291-7C69-404B-816B-928B0CB91C7D}" type="slidenum">
              <a:rPr lang="en-GB" smtClean="0"/>
              <a:t>‹N›</a:t>
            </a:fld>
            <a:endParaRPr lang="en-GB"/>
          </a:p>
        </p:txBody>
      </p:sp>
    </p:spTree>
    <p:custDataLst>
      <p:tags r:id="rId1"/>
    </p:custDataLst>
    <p:extLst>
      <p:ext uri="{BB962C8B-B14F-4D97-AF65-F5344CB8AC3E}">
        <p14:creationId xmlns:p14="http://schemas.microsoft.com/office/powerpoint/2010/main" val="4038011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26B12-A27E-4539-8D26-45FA6510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2AF748-76EB-487F-B705-5853F05641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E491C5-7CCA-4081-B2DF-76FF273BF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E6AAD-11C2-4588-97F0-91BC49E250E3}"/>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90BB62A5-8136-4F3F-8266-54A5593E58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601D98-BD63-41A8-816D-E9BDF84CCADC}"/>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4242838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58DA-6897-497A-BC61-A516DEA2ED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045AD9-8B5C-47A1-A4E3-5303389F46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CF09084-9735-4655-9786-B7D2B5F47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6A806-F98F-4010-93E1-4EBD47E6D9B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6" name="Footer Placeholder 5">
            <a:extLst>
              <a:ext uri="{FF2B5EF4-FFF2-40B4-BE49-F238E27FC236}">
                <a16:creationId xmlns:a16="http://schemas.microsoft.com/office/drawing/2014/main" id="{BC31E6E9-AC94-496B-8C1D-5ACED87439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AC05F-E555-451E-A607-416502C3E068}"/>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79173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99232-D9DB-46F8-80A4-C8FF342062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3E52C6-96BD-49FF-844D-5700EC051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F83D56-9B77-4BC8-8EB4-404460C7B74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9C86E194-7287-489F-8258-E43D48D8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50CA09-D483-43EA-B614-7FABD3663A05}"/>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1180302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DAB86-2865-4D99-9E74-941929C8E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0BF1F5-A04A-4B07-8B4C-6BE7E2200A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9DBDBF-1166-435F-9C5D-0F3026A39BC8}"/>
              </a:ext>
            </a:extLst>
          </p:cNvPr>
          <p:cNvSpPr>
            <a:spLocks noGrp="1"/>
          </p:cNvSpPr>
          <p:nvPr>
            <p:ph type="dt" sz="half" idx="10"/>
          </p:nvPr>
        </p:nvSpPr>
        <p:spPr/>
        <p:txBody>
          <a:body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165E930E-EE06-4CE2-B0FE-12098B14C6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D2B7A-ECFF-45C5-A568-442FCEE72FF6}"/>
              </a:ext>
            </a:extLst>
          </p:cNvPr>
          <p:cNvSpPr>
            <a:spLocks noGrp="1"/>
          </p:cNvSpPr>
          <p:nvPr>
            <p:ph type="sldNum" sz="quarter" idx="12"/>
          </p:nvPr>
        </p:nvSpPr>
        <p:spPr/>
        <p:txBody>
          <a:bodyPr/>
          <a:lstStyle/>
          <a:p>
            <a:fld id="{7DC14291-7C69-404B-816B-928B0CB91C7D}" type="slidenum">
              <a:rPr lang="en-GB" smtClean="0"/>
              <a:t>‹N›</a:t>
            </a:fld>
            <a:endParaRPr lang="en-GB"/>
          </a:p>
        </p:txBody>
      </p:sp>
    </p:spTree>
    <p:extLst>
      <p:ext uri="{BB962C8B-B14F-4D97-AF65-F5344CB8AC3E}">
        <p14:creationId xmlns:p14="http://schemas.microsoft.com/office/powerpoint/2010/main" val="244568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F131EB-E193-4CD8-B091-A38E0E272942}"/>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818EF14-A79E-4F1F-9823-62C640A49EC7}"/>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CH" altLang="en-CH" sz="6000" dirty="0">
                <a:solidFill>
                  <a:srgbClr val="BC5441"/>
                </a:solidFill>
                <a:latin typeface="Gotham Thin" pitchFamily="50" charset="0"/>
              </a:rPr>
              <a:t>Liver &amp; Pancreas/Islet</a:t>
            </a:r>
            <a:endParaRPr lang="en-GB" sz="6000" dirty="0">
              <a:solidFill>
                <a:srgbClr val="BC5441"/>
              </a:solidFill>
              <a:latin typeface="Gotham Thin" pitchFamily="50" charset="0"/>
            </a:endParaRPr>
          </a:p>
        </p:txBody>
      </p:sp>
      <p:pic>
        <p:nvPicPr>
          <p:cNvPr id="14" name="Picture 13" descr="A white line drawing of a ball and liver&#10;&#10;Description automatically generated with low confidence">
            <a:extLst>
              <a:ext uri="{FF2B5EF4-FFF2-40B4-BE49-F238E27FC236}">
                <a16:creationId xmlns:a16="http://schemas.microsoft.com/office/drawing/2014/main" id="{6B22A520-0C51-4338-94C1-E46D785050F5}"/>
              </a:ext>
            </a:extLst>
          </p:cNvPr>
          <p:cNvPicPr>
            <a:picLocks noChangeAspect="1"/>
          </p:cNvPicPr>
          <p:nvPr userDrawn="1"/>
        </p:nvPicPr>
        <p:blipFill>
          <a:blip r:embed="rId3">
            <a:duotone>
              <a:prstClr val="black"/>
              <a:srgbClr val="BC5441">
                <a:tint val="45000"/>
                <a:satMod val="400000"/>
              </a:srgbClr>
            </a:duotone>
            <a:extLst>
              <a:ext uri="{28A0092B-C50C-407E-A947-70E740481C1C}">
                <a14:useLocalDpi xmlns:a14="http://schemas.microsoft.com/office/drawing/2010/main" val="0"/>
              </a:ext>
            </a:extLst>
          </a:blip>
          <a:stretch>
            <a:fillRect/>
          </a:stretch>
        </p:blipFill>
        <p:spPr>
          <a:xfrm>
            <a:off x="9763364" y="3701052"/>
            <a:ext cx="1424261" cy="1515702"/>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ED210815-B41C-47A7-BA61-9068A9C8715F}"/>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266568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E7DD9C-E4E5-4DD2-9D1F-309651C43E44}"/>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50240AC-EC41-4FB2-8B29-8C9B1BEFBA4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Arial" panose="020B0604020202020204" pitchFamily="34" charset="0"/>
                <a:cs typeface="Arial" panose="020B0604020202020204" pitchFamily="34" charset="0"/>
              </a:rPr>
              <a:t>Best of</a:t>
            </a:r>
          </a:p>
          <a:p>
            <a:r>
              <a:rPr lang="en-GB" sz="6000" b="1" dirty="0">
                <a:solidFill>
                  <a:schemeClr val="bg1"/>
                </a:solidFill>
                <a:latin typeface="Arial" panose="020B0604020202020204" pitchFamily="34" charset="0"/>
                <a:cs typeface="Arial" panose="020B0604020202020204" pitchFamily="34" charset="0"/>
              </a:rPr>
              <a:t>ESOT Congress 2023</a:t>
            </a:r>
          </a:p>
          <a:p>
            <a:r>
              <a:rPr lang="en-GB" sz="6000" dirty="0">
                <a:solidFill>
                  <a:srgbClr val="DA9ABD"/>
                </a:solidFill>
                <a:latin typeface="Arial" panose="020B0604020202020204" pitchFamily="34" charset="0"/>
                <a:cs typeface="Arial" panose="020B0604020202020204" pitchFamily="34" charset="0"/>
              </a:rPr>
              <a:t>Kidney</a:t>
            </a:r>
          </a:p>
        </p:txBody>
      </p:sp>
      <p:pic>
        <p:nvPicPr>
          <p:cNvPr id="13" name="Picture 12" descr="A picture containing text, font, graphics, screenshot&#10;&#10;Description automatically generated">
            <a:extLst>
              <a:ext uri="{FF2B5EF4-FFF2-40B4-BE49-F238E27FC236}">
                <a16:creationId xmlns:a16="http://schemas.microsoft.com/office/drawing/2014/main" id="{7F446273-4AA4-4434-ACAD-D357FF4280BE}"/>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pic>
        <p:nvPicPr>
          <p:cNvPr id="14" name="Picture 13" descr="A picture containing symbol, font, graphics, logo&#10;&#10;Description automatically generated">
            <a:extLst>
              <a:ext uri="{FF2B5EF4-FFF2-40B4-BE49-F238E27FC236}">
                <a16:creationId xmlns:a16="http://schemas.microsoft.com/office/drawing/2014/main" id="{E8756E5D-15AF-46E7-BCA5-569B826B3978}"/>
              </a:ext>
            </a:extLst>
          </p:cNvPr>
          <p:cNvPicPr>
            <a:picLocks noChangeAspect="1"/>
          </p:cNvPicPr>
          <p:nvPr userDrawn="1"/>
        </p:nvPicPr>
        <p:blipFill>
          <a:blip r:embed="rId5">
            <a:duotone>
              <a:prstClr val="black"/>
              <a:srgbClr val="DA9ABD">
                <a:tint val="45000"/>
                <a:satMod val="400000"/>
              </a:srgbClr>
            </a:duotone>
            <a:extLst>
              <a:ext uri="{28A0092B-C50C-407E-A947-70E740481C1C}">
                <a14:useLocalDpi xmlns:a14="http://schemas.microsoft.com/office/drawing/2010/main" val="0"/>
              </a:ext>
            </a:extLst>
          </a:blip>
          <a:stretch>
            <a:fillRect/>
          </a:stretch>
        </p:blipFill>
        <p:spPr>
          <a:xfrm>
            <a:off x="4358395" y="3875655"/>
            <a:ext cx="1072898" cy="1072898"/>
          </a:xfrm>
          <a:prstGeom prst="rect">
            <a:avLst/>
          </a:prstGeom>
        </p:spPr>
      </p:pic>
    </p:spTree>
    <p:custDataLst>
      <p:tags r:id="rId1"/>
    </p:custDataLst>
    <p:extLst>
      <p:ext uri="{BB962C8B-B14F-4D97-AF65-F5344CB8AC3E}">
        <p14:creationId xmlns:p14="http://schemas.microsoft.com/office/powerpoint/2010/main" val="998274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31CF4F-2E5F-47A8-8CED-0DEF383D46C9}"/>
              </a:ext>
            </a:extLst>
          </p:cNvPr>
          <p:cNvSpPr/>
          <p:nvPr userDrawn="1"/>
        </p:nvSpPr>
        <p:spPr>
          <a:xfrm>
            <a:off x="0" y="0"/>
            <a:ext cx="12192000" cy="6858000"/>
          </a:xfrm>
          <a:prstGeom prst="rect">
            <a:avLst/>
          </a:prstGeom>
          <a:gradFill flip="none" rotWithShape="1">
            <a:gsLst>
              <a:gs pos="0">
                <a:srgbClr val="1C1936"/>
              </a:gs>
              <a:gs pos="52000">
                <a:srgbClr val="1D3273"/>
              </a:gs>
              <a:gs pos="38000">
                <a:srgbClr val="1C306F"/>
              </a:gs>
              <a:gs pos="100000">
                <a:srgbClr val="163A8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B0D92DA-F4B3-4E04-841D-FD095EE8D5FC}"/>
              </a:ext>
            </a:extLst>
          </p:cNvPr>
          <p:cNvSpPr txBox="1"/>
          <p:nvPr userDrawn="1"/>
        </p:nvSpPr>
        <p:spPr>
          <a:xfrm>
            <a:off x="1619793" y="2068979"/>
            <a:ext cx="9405257" cy="2862322"/>
          </a:xfrm>
          <a:prstGeom prst="rect">
            <a:avLst/>
          </a:prstGeom>
          <a:noFill/>
        </p:spPr>
        <p:txBody>
          <a:bodyPr wrap="square" rtlCol="0">
            <a:spAutoFit/>
          </a:bodyPr>
          <a:lstStyle/>
          <a:p>
            <a:r>
              <a:rPr lang="en-GB" sz="6000" dirty="0">
                <a:solidFill>
                  <a:schemeClr val="bg1"/>
                </a:solidFill>
                <a:latin typeface="Gotham" panose="02000504050000020004" pitchFamily="2" charset="0"/>
              </a:rPr>
              <a:t>Best of</a:t>
            </a:r>
          </a:p>
          <a:p>
            <a:r>
              <a:rPr lang="en-GB" sz="6000" b="1" dirty="0">
                <a:solidFill>
                  <a:schemeClr val="bg1"/>
                </a:solidFill>
                <a:latin typeface="Gotham" panose="02000504050000020004" pitchFamily="2" charset="0"/>
              </a:rPr>
              <a:t>ESOT Congress 2023</a:t>
            </a:r>
          </a:p>
          <a:p>
            <a:r>
              <a:rPr lang="en-GB" sz="6000" dirty="0">
                <a:solidFill>
                  <a:srgbClr val="FDCE9C"/>
                </a:solidFill>
                <a:latin typeface="Gotham Thin" pitchFamily="50" charset="0"/>
              </a:rPr>
              <a:t>Lung</a:t>
            </a:r>
          </a:p>
        </p:txBody>
      </p:sp>
      <p:pic>
        <p:nvPicPr>
          <p:cNvPr id="14" name="Picture 13" descr="A white line drawing of lungs&#10;&#10;Description automatically generated with low confidence">
            <a:extLst>
              <a:ext uri="{FF2B5EF4-FFF2-40B4-BE49-F238E27FC236}">
                <a16:creationId xmlns:a16="http://schemas.microsoft.com/office/drawing/2014/main" id="{7F4C1019-4765-4214-B5D8-AB87AD20E579}"/>
              </a:ext>
            </a:extLst>
          </p:cNvPr>
          <p:cNvPicPr>
            <a:picLocks noChangeAspect="1"/>
          </p:cNvPicPr>
          <p:nvPr userDrawn="1"/>
        </p:nvPicPr>
        <p:blipFill>
          <a:blip r:embed="rId3">
            <a:duotone>
              <a:prstClr val="black"/>
              <a:srgbClr val="FDCE9C">
                <a:tint val="45000"/>
                <a:satMod val="400000"/>
              </a:srgbClr>
            </a:duotone>
            <a:extLst>
              <a:ext uri="{28A0092B-C50C-407E-A947-70E740481C1C}">
                <a14:useLocalDpi xmlns:a14="http://schemas.microsoft.com/office/drawing/2010/main" val="0"/>
              </a:ext>
            </a:extLst>
          </a:blip>
          <a:stretch>
            <a:fillRect/>
          </a:stretch>
        </p:blipFill>
        <p:spPr>
          <a:xfrm>
            <a:off x="3865505" y="3858403"/>
            <a:ext cx="1072898" cy="1072898"/>
          </a:xfrm>
          <a:prstGeom prst="rect">
            <a:avLst/>
          </a:prstGeom>
        </p:spPr>
      </p:pic>
      <p:pic>
        <p:nvPicPr>
          <p:cNvPr id="6" name="Picture 5" descr="A picture containing text, font, graphics, screenshot&#10;&#10;Description automatically generated">
            <a:extLst>
              <a:ext uri="{FF2B5EF4-FFF2-40B4-BE49-F238E27FC236}">
                <a16:creationId xmlns:a16="http://schemas.microsoft.com/office/drawing/2014/main" id="{043B9A26-57D9-4082-AD66-F7F6FB9C012A}"/>
              </a:ext>
            </a:extLst>
          </p:cNvPr>
          <p:cNvPicPr>
            <a:picLocks noChangeAspect="1"/>
          </p:cNvPicPr>
          <p:nvPr userDrawn="1"/>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57" y="-80011"/>
            <a:ext cx="2572330" cy="1447257"/>
          </a:xfrm>
          <a:prstGeom prst="rect">
            <a:avLst/>
          </a:prstGeom>
        </p:spPr>
      </p:pic>
    </p:spTree>
    <p:custDataLst>
      <p:tags r:id="rId1"/>
    </p:custDataLst>
    <p:extLst>
      <p:ext uri="{BB962C8B-B14F-4D97-AF65-F5344CB8AC3E}">
        <p14:creationId xmlns:p14="http://schemas.microsoft.com/office/powerpoint/2010/main" val="122167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ED1E0CA-88AA-494B-937E-E9CA99CAE697}"/>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55BFA9E1-F324-4173-9401-B9726929B6FC}"/>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280761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9E90-4FD1-4544-964A-0EEDA7AE1A02}"/>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7CBFB6"/>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12" name="Picture 11" descr="A blue and white house&#10;&#10;Description automatically generated">
            <a:extLst>
              <a:ext uri="{FF2B5EF4-FFF2-40B4-BE49-F238E27FC236}">
                <a16:creationId xmlns:a16="http://schemas.microsoft.com/office/drawing/2014/main" id="{EDD65291-E15A-4DA8-AE45-8D4A7F5E69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6898" y="415994"/>
            <a:ext cx="431396" cy="431396"/>
          </a:xfrm>
          <a:prstGeom prst="rect">
            <a:avLst/>
          </a:prstGeom>
        </p:spPr>
      </p:pic>
      <p:sp>
        <p:nvSpPr>
          <p:cNvPr id="17" name="Text Placeholder 16">
            <a:extLst>
              <a:ext uri="{FF2B5EF4-FFF2-40B4-BE49-F238E27FC236}">
                <a16:creationId xmlns:a16="http://schemas.microsoft.com/office/drawing/2014/main" id="{E95F890B-BBB3-4954-A652-C931A810B8E5}"/>
              </a:ext>
            </a:extLst>
          </p:cNvPr>
          <p:cNvSpPr>
            <a:spLocks noGrp="1"/>
          </p:cNvSpPr>
          <p:nvPr>
            <p:ph type="body" sz="quarter" idx="12"/>
          </p:nvPr>
        </p:nvSpPr>
        <p:spPr>
          <a:xfrm>
            <a:off x="285750" y="6500651"/>
            <a:ext cx="7167563" cy="309591"/>
          </a:xfrm>
        </p:spPr>
        <p:txBody>
          <a:bodyPr>
            <a:normAutofit/>
          </a:bodyPr>
          <a:lstStyle>
            <a:lvl1pPr marL="0" indent="0" algn="l">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52373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D4EC9105-E72F-4A46-A910-B5B6CE27FCB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1" name="Text Placeholder 16">
            <a:extLst>
              <a:ext uri="{FF2B5EF4-FFF2-40B4-BE49-F238E27FC236}">
                <a16:creationId xmlns:a16="http://schemas.microsoft.com/office/drawing/2014/main" id="{B6640D7A-B859-47DF-806F-8BBE922159A9}"/>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176412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5399C-D956-4292-BCCC-728627A564AF}"/>
              </a:ext>
            </a:extLst>
          </p:cNvPr>
          <p:cNvSpPr>
            <a:spLocks noGrp="1"/>
          </p:cNvSpPr>
          <p:nvPr>
            <p:ph idx="1"/>
          </p:nvPr>
        </p:nvSpPr>
        <p:spPr>
          <a:xfrm>
            <a:off x="838200" y="1281295"/>
            <a:ext cx="10515600" cy="4895668"/>
          </a:xfrm>
        </p:spPr>
        <p:txBody>
          <a:bodyPr>
            <a:normAutofit/>
          </a:bodyPr>
          <a:lstStyle>
            <a:lvl1pPr marL="0" indent="0">
              <a:buNone/>
              <a:defRPr sz="2000">
                <a:solidFill>
                  <a:srgbClr val="636569"/>
                </a:solidFill>
                <a:latin typeface="Gotham" panose="02000504050000020004" pitchFamily="2" charset="0"/>
              </a:defRPr>
            </a:lvl1pPr>
            <a:lvl2pPr marL="457200" indent="0">
              <a:buNone/>
              <a:defRPr/>
            </a:lvl2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D783A9-7E85-406B-BF4D-A39682F34E0C}"/>
              </a:ext>
            </a:extLst>
          </p:cNvPr>
          <p:cNvCxnSpPr>
            <a:cxnSpLocks/>
          </p:cNvCxnSpPr>
          <p:nvPr userDrawn="1"/>
        </p:nvCxnSpPr>
        <p:spPr>
          <a:xfrm>
            <a:off x="0" y="864642"/>
            <a:ext cx="1053737" cy="0"/>
          </a:xfrm>
          <a:prstGeom prst="line">
            <a:avLst/>
          </a:prstGeom>
          <a:ln w="57150">
            <a:solidFill>
              <a:srgbClr val="F46465"/>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font, graphics, screenshot&#10;&#10;Description automatically generated">
            <a:extLst>
              <a:ext uri="{FF2B5EF4-FFF2-40B4-BE49-F238E27FC236}">
                <a16:creationId xmlns:a16="http://schemas.microsoft.com/office/drawing/2014/main" id="{5E1CC9E9-DC89-4EA2-99EB-42CD00D9A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3775" y="6076950"/>
            <a:ext cx="1388225" cy="781050"/>
          </a:xfrm>
          <a:prstGeom prst="rect">
            <a:avLst/>
          </a:prstGeom>
        </p:spPr>
      </p:pic>
      <p:cxnSp>
        <p:nvCxnSpPr>
          <p:cNvPr id="9" name="Straight Connector 8">
            <a:extLst>
              <a:ext uri="{FF2B5EF4-FFF2-40B4-BE49-F238E27FC236}">
                <a16:creationId xmlns:a16="http://schemas.microsoft.com/office/drawing/2014/main" id="{3419A132-DE79-411F-BC84-57F733E5A724}"/>
              </a:ext>
            </a:extLst>
          </p:cNvPr>
          <p:cNvCxnSpPr>
            <a:cxnSpLocks/>
          </p:cNvCxnSpPr>
          <p:nvPr userDrawn="1"/>
        </p:nvCxnSpPr>
        <p:spPr>
          <a:xfrm>
            <a:off x="285750" y="6493602"/>
            <a:ext cx="10518025" cy="0"/>
          </a:xfrm>
          <a:prstGeom prst="line">
            <a:avLst/>
          </a:prstGeom>
          <a:ln w="19050">
            <a:solidFill>
              <a:srgbClr val="003594"/>
            </a:solidFill>
          </a:ln>
        </p:spPr>
        <p:style>
          <a:lnRef idx="1">
            <a:schemeClr val="accent1"/>
          </a:lnRef>
          <a:fillRef idx="0">
            <a:schemeClr val="accent1"/>
          </a:fillRef>
          <a:effectRef idx="0">
            <a:schemeClr val="accent1"/>
          </a:effectRef>
          <a:fontRef idx="minor">
            <a:schemeClr val="tx1"/>
          </a:fontRef>
        </p:style>
      </p:cxnSp>
      <p:sp>
        <p:nvSpPr>
          <p:cNvPr id="10" name="Graphic 10">
            <a:extLst>
              <a:ext uri="{FF2B5EF4-FFF2-40B4-BE49-F238E27FC236}">
                <a16:creationId xmlns:a16="http://schemas.microsoft.com/office/drawing/2014/main" id="{0B1B8594-F2AB-43B8-AD15-005784D7512F}"/>
              </a:ext>
            </a:extLst>
          </p:cNvPr>
          <p:cNvSpPr/>
          <p:nvPr userDrawn="1"/>
        </p:nvSpPr>
        <p:spPr>
          <a:xfrm>
            <a:off x="11383265" y="285292"/>
            <a:ext cx="520995" cy="521585"/>
          </a:xfrm>
          <a:custGeom>
            <a:avLst/>
            <a:gdLst>
              <a:gd name="connsiteX0" fmla="*/ 520771 w 520995"/>
              <a:gd name="connsiteY0" fmla="*/ 263295 h 521585"/>
              <a:gd name="connsiteX1" fmla="*/ 260386 w 520995"/>
              <a:gd name="connsiteY1" fmla="*/ 0 h 521585"/>
              <a:gd name="connsiteX2" fmla="*/ 0 w 520995"/>
              <a:gd name="connsiteY2" fmla="*/ 257476 h 521585"/>
              <a:gd name="connsiteX3" fmla="*/ 261840 w 520995"/>
              <a:gd name="connsiteY3" fmla="*/ 521585 h 521585"/>
            </a:gdLst>
            <a:ahLst/>
            <a:cxnLst>
              <a:cxn ang="0">
                <a:pos x="connsiteX0" y="connsiteY0"/>
              </a:cxn>
              <a:cxn ang="0">
                <a:pos x="connsiteX1" y="connsiteY1"/>
              </a:cxn>
              <a:cxn ang="0">
                <a:pos x="connsiteX2" y="connsiteY2"/>
              </a:cxn>
              <a:cxn ang="0">
                <a:pos x="connsiteX3" y="connsiteY3"/>
              </a:cxn>
            </a:cxnLst>
            <a:rect l="l" t="t" r="r" b="b"/>
            <a:pathLst>
              <a:path w="520995" h="521585">
                <a:moveTo>
                  <a:pt x="520771" y="263295"/>
                </a:moveTo>
                <a:cubicBezTo>
                  <a:pt x="526881" y="123821"/>
                  <a:pt x="407452" y="-116"/>
                  <a:pt x="260386" y="0"/>
                </a:cubicBezTo>
                <a:cubicBezTo>
                  <a:pt x="119196" y="116"/>
                  <a:pt x="204" y="114977"/>
                  <a:pt x="0" y="257476"/>
                </a:cubicBezTo>
                <a:cubicBezTo>
                  <a:pt x="-203" y="399772"/>
                  <a:pt x="110613" y="517861"/>
                  <a:pt x="261840" y="521585"/>
                </a:cubicBezTo>
              </a:path>
            </a:pathLst>
          </a:custGeom>
          <a:noFill/>
          <a:ln w="14393" cap="rnd">
            <a:solidFill>
              <a:srgbClr val="003594"/>
            </a:solidFill>
            <a:prstDash val="solid"/>
            <a:miter/>
          </a:ln>
        </p:spPr>
        <p:txBody>
          <a:bodyPr rtlCol="0" anchor="ctr"/>
          <a:lstStyle/>
          <a:p>
            <a:endParaRPr lang="en-GB">
              <a:solidFill>
                <a:srgbClr val="003594"/>
              </a:solidFill>
            </a:endParaRPr>
          </a:p>
        </p:txBody>
      </p:sp>
      <p:pic>
        <p:nvPicPr>
          <p:cNvPr id="6" name="Picture 5" descr="A red house with a white chimney&#10;&#10;Description automatically generated">
            <a:extLst>
              <a:ext uri="{FF2B5EF4-FFF2-40B4-BE49-F238E27FC236}">
                <a16:creationId xmlns:a16="http://schemas.microsoft.com/office/drawing/2014/main" id="{985C9867-CB86-4D65-B358-C74FC6EAE0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64240" y="415390"/>
            <a:ext cx="432000" cy="432000"/>
          </a:xfrm>
          <a:prstGeom prst="rect">
            <a:avLst/>
          </a:prstGeom>
        </p:spPr>
      </p:pic>
      <p:sp>
        <p:nvSpPr>
          <p:cNvPr id="11" name="Title 1">
            <a:extLst>
              <a:ext uri="{FF2B5EF4-FFF2-40B4-BE49-F238E27FC236}">
                <a16:creationId xmlns:a16="http://schemas.microsoft.com/office/drawing/2014/main" id="{2C12DF76-F1E4-40F6-8420-017D35828320}"/>
              </a:ext>
            </a:extLst>
          </p:cNvPr>
          <p:cNvSpPr>
            <a:spLocks noGrp="1"/>
          </p:cNvSpPr>
          <p:nvPr>
            <p:ph type="title"/>
          </p:nvPr>
        </p:nvSpPr>
        <p:spPr>
          <a:xfrm>
            <a:off x="717436" y="313370"/>
            <a:ext cx="10515600" cy="402626"/>
          </a:xfrm>
        </p:spPr>
        <p:txBody>
          <a:bodyPr>
            <a:normAutofit/>
          </a:bodyPr>
          <a:lstStyle>
            <a:lvl1pPr>
              <a:defRPr sz="2800" b="1">
                <a:solidFill>
                  <a:srgbClr val="003594"/>
                </a:solidFill>
                <a:latin typeface="Gotham" panose="02000504050000020004" pitchFamily="2" charset="0"/>
              </a:defRPr>
            </a:lvl1pPr>
          </a:lstStyle>
          <a:p>
            <a:r>
              <a:rPr lang="en-US" dirty="0"/>
              <a:t>Click to edit Master title style</a:t>
            </a:r>
            <a:endParaRPr lang="en-GB" dirty="0"/>
          </a:p>
        </p:txBody>
      </p:sp>
      <p:sp>
        <p:nvSpPr>
          <p:cNvPr id="12" name="Text Placeholder 16">
            <a:extLst>
              <a:ext uri="{FF2B5EF4-FFF2-40B4-BE49-F238E27FC236}">
                <a16:creationId xmlns:a16="http://schemas.microsoft.com/office/drawing/2014/main" id="{D1E4B0FE-623B-4A2A-9841-22D78B014AAA}"/>
              </a:ext>
            </a:extLst>
          </p:cNvPr>
          <p:cNvSpPr>
            <a:spLocks noGrp="1"/>
          </p:cNvSpPr>
          <p:nvPr>
            <p:ph type="body" sz="quarter" idx="12"/>
          </p:nvPr>
        </p:nvSpPr>
        <p:spPr>
          <a:xfrm>
            <a:off x="285750" y="6500651"/>
            <a:ext cx="7167563" cy="309591"/>
          </a:xfrm>
        </p:spPr>
        <p:txBody>
          <a:bodyPr>
            <a:normAutofit/>
          </a:bodyPr>
          <a:lstStyle>
            <a:lvl1pPr marL="0" indent="0">
              <a:buNone/>
              <a:defRPr lang="en-GB" sz="1000" kern="1200" dirty="0">
                <a:solidFill>
                  <a:srgbClr val="636569"/>
                </a:solidFill>
                <a:latin typeface="Gotham" panose="02000504050000020004" pitchFamily="2" charset="0"/>
                <a:ea typeface="+mn-ea"/>
                <a:cs typeface="+mn-cs"/>
              </a:defRPr>
            </a:lvl1pPr>
          </a:lstStyle>
          <a:p>
            <a:pPr lvl="0"/>
            <a:endParaRPr lang="en-GB" dirty="0"/>
          </a:p>
        </p:txBody>
      </p:sp>
    </p:spTree>
    <p:custDataLst>
      <p:tags r:id="rId1"/>
    </p:custDataLst>
    <p:extLst>
      <p:ext uri="{BB962C8B-B14F-4D97-AF65-F5344CB8AC3E}">
        <p14:creationId xmlns:p14="http://schemas.microsoft.com/office/powerpoint/2010/main" val="7688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A76BF-E18B-4166-99FF-3AAA12282F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CA4EC0-601A-4F57-973F-197DB042F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B961F-5F34-4EBC-ABFD-BD892E3253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C8083-DF10-421A-9485-BA9ED2E18F16}" type="datetimeFigureOut">
              <a:rPr lang="en-GB" smtClean="0"/>
              <a:t>28/09/2023</a:t>
            </a:fld>
            <a:endParaRPr lang="en-GB"/>
          </a:p>
        </p:txBody>
      </p:sp>
      <p:sp>
        <p:nvSpPr>
          <p:cNvPr id="5" name="Footer Placeholder 4">
            <a:extLst>
              <a:ext uri="{FF2B5EF4-FFF2-40B4-BE49-F238E27FC236}">
                <a16:creationId xmlns:a16="http://schemas.microsoft.com/office/drawing/2014/main" id="{35F14BE8-5CFA-43C9-B67B-08551CBD7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1D3A0D-4FBF-4B01-B2BC-38337BA92D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4291-7C69-404B-816B-928B0CB91C7D}" type="slidenum">
              <a:rPr lang="en-GB" smtClean="0"/>
              <a:t>‹N›</a:t>
            </a:fld>
            <a:endParaRPr lang="en-GB"/>
          </a:p>
        </p:txBody>
      </p:sp>
    </p:spTree>
    <p:custDataLst>
      <p:tags r:id="rId29"/>
    </p:custDataLst>
    <p:extLst>
      <p:ext uri="{BB962C8B-B14F-4D97-AF65-F5344CB8AC3E}">
        <p14:creationId xmlns:p14="http://schemas.microsoft.com/office/powerpoint/2010/main" val="30669295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7" r:id="rId5"/>
    <p:sldLayoutId id="2147483660" r:id="rId6"/>
    <p:sldLayoutId id="2147483650"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51" r:id="rId16"/>
    <p:sldLayoutId id="2147483661" r:id="rId17"/>
    <p:sldLayoutId id="2147483662" r:id="rId18"/>
    <p:sldLayoutId id="2147483663"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image" Target="../media/image13.png"/><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3.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image" Target="../media/image13.png"/><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notesSlide" Target="../notesSlides/notesSlide11.xml"/><Relationship Id="rId7" Type="http://schemas.openxmlformats.org/officeDocument/2006/relationships/image" Target="../media/image25.svg"/><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7.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6.t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8.xml"/><Relationship Id="rId5" Type="http://schemas.openxmlformats.org/officeDocument/2006/relationships/image" Target="../media/image13.png"/><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9.xml"/><Relationship Id="rId5" Type="http://schemas.openxmlformats.org/officeDocument/2006/relationships/image" Target="../media/image13.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0.xml"/><Relationship Id="rId6" Type="http://schemas.openxmlformats.org/officeDocument/2006/relationships/slide" Target="slide4.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2.xml"/><Relationship Id="rId5" Type="http://schemas.openxmlformats.org/officeDocument/2006/relationships/image" Target="../media/image13.png"/><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4.xml"/><Relationship Id="rId5" Type="http://schemas.openxmlformats.org/officeDocument/2006/relationships/image" Target="../media/image13.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6.xml"/><Relationship Id="rId5" Type="http://schemas.openxmlformats.org/officeDocument/2006/relationships/image" Target="../media/image13.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47.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notesSlide" Target="../notesSlides/notesSlide1.xml"/><Relationship Id="rId7" Type="http://schemas.openxmlformats.org/officeDocument/2006/relationships/slide" Target="slide12.xml"/><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slide" Target="slide10.xml"/><Relationship Id="rId5" Type="http://schemas.openxmlformats.org/officeDocument/2006/relationships/slide" Target="slide8.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13.png"/><Relationship Id="rId5" Type="http://schemas.openxmlformats.org/officeDocument/2006/relationships/slide" Target="slide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4.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19.jpg"/><Relationship Id="rId5" Type="http://schemas.openxmlformats.org/officeDocument/2006/relationships/image" Target="../media/image13.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86008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The UK living kidney exchange programme – pushing boundaries to optimise transplant possibilities</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Johnson R. et al., ESOT Congress 2023; OS8_8</a:t>
            </a:r>
          </a:p>
        </p:txBody>
      </p:sp>
      <p:sp>
        <p:nvSpPr>
          <p:cNvPr id="5" name="TextBox 4">
            <a:extLst>
              <a:ext uri="{FF2B5EF4-FFF2-40B4-BE49-F238E27FC236}">
                <a16:creationId xmlns:a16="http://schemas.microsoft.com/office/drawing/2014/main" id="{D60C6DD9-EE3F-4274-AA4E-2067E7C320D2}"/>
              </a:ext>
            </a:extLst>
          </p:cNvPr>
          <p:cNvSpPr txBox="1"/>
          <p:nvPr/>
        </p:nvSpPr>
        <p:spPr>
          <a:xfrm>
            <a:off x="717436" y="1116659"/>
            <a:ext cx="520210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NDAD and living kidney exchanges between incompatible pairs first became legal in the UK in 2006, with the first transplants happening in 2007</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UKLKSS seeks to find transplants for patients with willing but incompatible living donors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To highlight the benefits of the UKLKSS</a:t>
            </a:r>
          </a:p>
        </p:txBody>
      </p:sp>
      <p:sp>
        <p:nvSpPr>
          <p:cNvPr id="6" name="TextBox 5">
            <a:extLst>
              <a:ext uri="{FF2B5EF4-FFF2-40B4-BE49-F238E27FC236}">
                <a16:creationId xmlns:a16="http://schemas.microsoft.com/office/drawing/2014/main" id="{3C3E9E88-5D77-401D-9D26-7C721E557151}"/>
              </a:ext>
            </a:extLst>
          </p:cNvPr>
          <p:cNvSpPr txBox="1"/>
          <p:nvPr/>
        </p:nvSpPr>
        <p:spPr>
          <a:xfrm>
            <a:off x="6272465" y="1114592"/>
            <a:ext cx="18267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p>
        </p:txBody>
      </p:sp>
      <p:grpSp>
        <p:nvGrpSpPr>
          <p:cNvPr id="35" name="Group 34">
            <a:extLst>
              <a:ext uri="{FF2B5EF4-FFF2-40B4-BE49-F238E27FC236}">
                <a16:creationId xmlns:a16="http://schemas.microsoft.com/office/drawing/2014/main" id="{A36AE8D8-DBFA-469A-92AE-63D153CDCCA4}"/>
              </a:ext>
            </a:extLst>
          </p:cNvPr>
          <p:cNvGrpSpPr/>
          <p:nvPr/>
        </p:nvGrpSpPr>
        <p:grpSpPr>
          <a:xfrm>
            <a:off x="6272465" y="1651388"/>
            <a:ext cx="5202099" cy="3440376"/>
            <a:chOff x="8232000" y="1208626"/>
            <a:chExt cx="3960000" cy="3440376"/>
          </a:xfrm>
        </p:grpSpPr>
        <p:sp>
          <p:nvSpPr>
            <p:cNvPr id="9" name="TextBox 8">
              <a:extLst>
                <a:ext uri="{FF2B5EF4-FFF2-40B4-BE49-F238E27FC236}">
                  <a16:creationId xmlns:a16="http://schemas.microsoft.com/office/drawing/2014/main" id="{1799E8E9-2F3C-457F-862C-7CE865787520}"/>
                </a:ext>
              </a:extLst>
            </p:cNvPr>
            <p:cNvSpPr txBox="1"/>
            <p:nvPr/>
          </p:nvSpPr>
          <p:spPr>
            <a:xfrm>
              <a:off x="8547232" y="1208626"/>
              <a:ext cx="93365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UKLKSS</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34C62159-268F-4A03-8A15-0E49CB9B2F87}"/>
                </a:ext>
              </a:extLst>
            </p:cNvPr>
            <p:cNvCxnSpPr>
              <a:cxnSpLocks/>
            </p:cNvCxnSpPr>
            <p:nvPr/>
          </p:nvCxnSpPr>
          <p:spPr>
            <a:xfrm>
              <a:off x="8991668" y="1757035"/>
              <a:ext cx="0" cy="289196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EF9599A-20E9-4903-8D28-01E2A7B2327E}"/>
                </a:ext>
              </a:extLst>
            </p:cNvPr>
            <p:cNvSpPr/>
            <p:nvPr/>
          </p:nvSpPr>
          <p:spPr>
            <a:xfrm>
              <a:off x="8942057" y="1685035"/>
              <a:ext cx="109617" cy="144000"/>
            </a:xfrm>
            <a:prstGeom prst="ellipse">
              <a:avLst/>
            </a:prstGeom>
            <a:solidFill>
              <a:srgbClr val="DA9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1F86816E-EC84-492C-B5CE-9C553D1B7BDD}"/>
                </a:ext>
              </a:extLst>
            </p:cNvPr>
            <p:cNvSpPr/>
            <p:nvPr/>
          </p:nvSpPr>
          <p:spPr>
            <a:xfrm>
              <a:off x="8942057" y="2068441"/>
              <a:ext cx="109617" cy="144000"/>
            </a:xfrm>
            <a:prstGeom prst="ellipse">
              <a:avLst/>
            </a:prstGeom>
            <a:solidFill>
              <a:srgbClr val="DA9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5CEA3D59-9733-491A-9264-4A9F0936A7DF}"/>
                </a:ext>
              </a:extLst>
            </p:cNvPr>
            <p:cNvSpPr/>
            <p:nvPr/>
          </p:nvSpPr>
          <p:spPr>
            <a:xfrm>
              <a:off x="8942057" y="3006030"/>
              <a:ext cx="109617" cy="144000"/>
            </a:xfrm>
            <a:prstGeom prst="ellipse">
              <a:avLst/>
            </a:prstGeom>
            <a:solidFill>
              <a:srgbClr val="DA9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1B1C4C32-386C-488A-BFE7-6E66C0A0BE28}"/>
                </a:ext>
              </a:extLst>
            </p:cNvPr>
            <p:cNvSpPr/>
            <p:nvPr/>
          </p:nvSpPr>
          <p:spPr>
            <a:xfrm>
              <a:off x="8942057" y="4151693"/>
              <a:ext cx="109617" cy="144000"/>
            </a:xfrm>
            <a:prstGeom prst="ellipse">
              <a:avLst/>
            </a:prstGeom>
            <a:solidFill>
              <a:srgbClr val="DA9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5C1D58-4B04-4B47-B32F-78FB3FA16293}"/>
                </a:ext>
              </a:extLst>
            </p:cNvPr>
            <p:cNvSpPr txBox="1"/>
            <p:nvPr/>
          </p:nvSpPr>
          <p:spPr>
            <a:xfrm>
              <a:off x="8232002" y="1617309"/>
              <a:ext cx="7628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2007</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A4743CB-3F0F-4EE4-88A7-780AA02C03E6}"/>
                </a:ext>
              </a:extLst>
            </p:cNvPr>
            <p:cNvSpPr txBox="1"/>
            <p:nvPr/>
          </p:nvSpPr>
          <p:spPr>
            <a:xfrm>
              <a:off x="8232001" y="2007624"/>
              <a:ext cx="7628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2009</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572D371-83F5-4948-B733-F062697E66A4}"/>
                </a:ext>
              </a:extLst>
            </p:cNvPr>
            <p:cNvSpPr txBox="1"/>
            <p:nvPr/>
          </p:nvSpPr>
          <p:spPr>
            <a:xfrm>
              <a:off x="8232001" y="2937901"/>
              <a:ext cx="7628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2012</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9670117-D5A3-46E0-9122-6436D5404F65}"/>
                </a:ext>
              </a:extLst>
            </p:cNvPr>
            <p:cNvSpPr txBox="1"/>
            <p:nvPr/>
          </p:nvSpPr>
          <p:spPr>
            <a:xfrm>
              <a:off x="8232000" y="4076252"/>
              <a:ext cx="7628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2015</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962B45E-4F93-445C-9974-49215906C870}"/>
                </a:ext>
              </a:extLst>
            </p:cNvPr>
            <p:cNvSpPr txBox="1"/>
            <p:nvPr/>
          </p:nvSpPr>
          <p:spPr>
            <a:xfrm>
              <a:off x="9086057" y="1614113"/>
              <a:ext cx="31059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2-way exchanges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ie</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between 2 pairs)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CF2831B-40EF-4B3D-8050-94D18F38C2FB}"/>
                </a:ext>
              </a:extLst>
            </p:cNvPr>
            <p:cNvSpPr txBox="1"/>
            <p:nvPr/>
          </p:nvSpPr>
          <p:spPr>
            <a:xfrm>
              <a:off x="9082535" y="2007624"/>
              <a:ext cx="31059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3-way exchanges</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D7FE041-73FD-45E0-95E1-17B4478CA9BE}"/>
                </a:ext>
              </a:extLst>
            </p:cNvPr>
            <p:cNvSpPr txBox="1"/>
            <p:nvPr/>
          </p:nvSpPr>
          <p:spPr>
            <a:xfrm>
              <a:off x="9086061" y="2392147"/>
              <a:ext cx="3105939"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NDAD chains giving 2 transplants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routinely facilitates both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ABOi</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and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HLAi</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transplant exchanges, permitting registration of modified blood groups and unacceptable antigens to enable incompatible transplantation</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D1EFF55-0410-48BC-A219-584FEA8B519B}"/>
                </a:ext>
              </a:extLst>
            </p:cNvPr>
            <p:cNvSpPr txBox="1"/>
            <p:nvPr/>
          </p:nvSpPr>
          <p:spPr>
            <a:xfrm>
              <a:off x="9082533" y="4076252"/>
              <a:ext cx="310593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NDAD chains giving 3 transplants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4" name="TextBox 33">
            <a:extLst>
              <a:ext uri="{FF2B5EF4-FFF2-40B4-BE49-F238E27FC236}">
                <a16:creationId xmlns:a16="http://schemas.microsoft.com/office/drawing/2014/main" id="{9F8D7BF6-D57A-4D4D-9EE9-733103BB122F}"/>
              </a:ext>
            </a:extLst>
          </p:cNvPr>
          <p:cNvSpPr txBox="1"/>
          <p:nvPr/>
        </p:nvSpPr>
        <p:spPr>
          <a:xfrm>
            <a:off x="6998450" y="5295431"/>
            <a:ext cx="447611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scheme also includes compatible pairs (seeking to improve age gap or HLA mismatch)</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4" name="Picture 23" descr="A pink house with a white chimney&#10;&#10;Description automatically generated">
            <a:hlinkClick r:id="rId4" action="ppaction://hlinksldjump"/>
            <a:extLst>
              <a:ext uri="{FF2B5EF4-FFF2-40B4-BE49-F238E27FC236}">
                <a16:creationId xmlns:a16="http://schemas.microsoft.com/office/drawing/2014/main" id="{8893BE0D-E0AC-4A20-8BDB-AEE2081E60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3113373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The UK living kidney exchange programme – pushing boundaries to optimise transplant possibilities</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Johnson R. et al., ESOT Congress 2023; OS8_8</a:t>
            </a:r>
          </a:p>
        </p:txBody>
      </p:sp>
      <p:sp>
        <p:nvSpPr>
          <p:cNvPr id="7" name="TextBox 6">
            <a:extLst>
              <a:ext uri="{FF2B5EF4-FFF2-40B4-BE49-F238E27FC236}">
                <a16:creationId xmlns:a16="http://schemas.microsoft.com/office/drawing/2014/main" id="{13B9B3A2-FEFB-4EB1-9BB9-372ED35582BF}"/>
              </a:ext>
            </a:extLst>
          </p:cNvPr>
          <p:cNvSpPr txBox="1"/>
          <p:nvPr/>
        </p:nvSpPr>
        <p:spPr>
          <a:xfrm>
            <a:off x="717436" y="1108527"/>
            <a:ext cx="11972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p:txBody>
      </p:sp>
      <p:sp>
        <p:nvSpPr>
          <p:cNvPr id="8" name="TextBox 7">
            <a:extLst>
              <a:ext uri="{FF2B5EF4-FFF2-40B4-BE49-F238E27FC236}">
                <a16:creationId xmlns:a16="http://schemas.microsoft.com/office/drawing/2014/main" id="{C9953E33-78EA-4211-8209-AC6D6250C506}"/>
              </a:ext>
            </a:extLst>
          </p:cNvPr>
          <p:cNvSpPr txBox="1"/>
          <p:nvPr/>
        </p:nvSpPr>
        <p:spPr>
          <a:xfrm>
            <a:off x="689185" y="4561659"/>
            <a:ext cx="1081362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the last 5 years, it has contributed 21% (2.6pmp) of the 4311 LD kidney transplants in the UK (12.8pmp)</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scheme is continuously reviewed and improvements implemented to maximise the number of transplant opportunities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scheme is the largest in Europe and its success has led to increasing numbers of LD transplants in the UK with excellent post-transplant outcomes</a:t>
            </a: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aphicFrame>
        <p:nvGraphicFramePr>
          <p:cNvPr id="9" name="Table 10">
            <a:extLst>
              <a:ext uri="{FF2B5EF4-FFF2-40B4-BE49-F238E27FC236}">
                <a16:creationId xmlns:a16="http://schemas.microsoft.com/office/drawing/2014/main" id="{E5AF4E6F-55F5-49D8-9478-0773F37273F4}"/>
              </a:ext>
            </a:extLst>
          </p:cNvPr>
          <p:cNvGraphicFramePr>
            <a:graphicFrameLocks noGrp="1"/>
          </p:cNvGraphicFramePr>
          <p:nvPr>
            <p:extLst>
              <p:ext uri="{D42A27DB-BD31-4B8C-83A1-F6EECF244321}">
                <p14:modId xmlns:p14="http://schemas.microsoft.com/office/powerpoint/2010/main" val="486998063"/>
              </p:ext>
            </p:extLst>
          </p:nvPr>
        </p:nvGraphicFramePr>
        <p:xfrm>
          <a:off x="806824" y="1671033"/>
          <a:ext cx="2760607" cy="1593723"/>
        </p:xfrm>
        <a:graphic>
          <a:graphicData uri="http://schemas.openxmlformats.org/drawingml/2006/table">
            <a:tbl>
              <a:tblPr firstRow="1" bandRow="1">
                <a:tableStyleId>{5C22544A-7EE6-4342-B048-85BDC9FD1C3A}</a:tableStyleId>
              </a:tblPr>
              <a:tblGrid>
                <a:gridCol w="1393819">
                  <a:extLst>
                    <a:ext uri="{9D8B030D-6E8A-4147-A177-3AD203B41FA5}">
                      <a16:colId xmlns:a16="http://schemas.microsoft.com/office/drawing/2014/main" val="1754475561"/>
                    </a:ext>
                  </a:extLst>
                </a:gridCol>
                <a:gridCol w="1366788">
                  <a:extLst>
                    <a:ext uri="{9D8B030D-6E8A-4147-A177-3AD203B41FA5}">
                      <a16:colId xmlns:a16="http://schemas.microsoft.com/office/drawing/2014/main" val="1565589160"/>
                    </a:ext>
                  </a:extLst>
                </a:gridCol>
              </a:tblGrid>
              <a:tr h="298323">
                <a:tc>
                  <a:txBody>
                    <a:bodyPr/>
                    <a:lstStyle/>
                    <a:p>
                      <a:pPr algn="l"/>
                      <a:r>
                        <a:rPr lang="en-GB" sz="1100" dirty="0"/>
                        <a:t>UKLKSS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dirty="0"/>
                        <a:t># LD transplants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49405">
                <a:tc>
                  <a:txBody>
                    <a:bodyPr/>
                    <a:lstStyle/>
                    <a:p>
                      <a:r>
                        <a:rPr lang="en-GB" sz="1100" dirty="0"/>
                        <a:t>2-way exchanges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376 (22%)</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49405">
                <a:tc>
                  <a:txBody>
                    <a:bodyPr/>
                    <a:lstStyle/>
                    <a:p>
                      <a:r>
                        <a:rPr lang="en-GB" sz="1100" dirty="0"/>
                        <a:t>3-way exchanges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u="none" dirty="0"/>
                        <a:t>555 (33%)</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49405">
                <a:tc>
                  <a:txBody>
                    <a:bodyPr/>
                    <a:lstStyle/>
                    <a:p>
                      <a:r>
                        <a:rPr lang="en-GB" sz="1100" dirty="0"/>
                        <a:t>Short chains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354 (21%)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2676776"/>
                  </a:ext>
                </a:extLst>
              </a:tr>
              <a:tr h="249405">
                <a:tc>
                  <a:txBody>
                    <a:bodyPr/>
                    <a:lstStyle/>
                    <a:p>
                      <a:r>
                        <a:rPr lang="en-GB" sz="1100" dirty="0"/>
                        <a:t>Long chains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399 (24%)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r h="242236">
                <a:tc>
                  <a:txBody>
                    <a:bodyPr/>
                    <a:lstStyle/>
                    <a:p>
                      <a:r>
                        <a:rPr lang="en-GB" sz="1100" b="1" dirty="0">
                          <a:solidFill>
                            <a:schemeClr val="bg1"/>
                          </a:solidFill>
                        </a:rPr>
                        <a:t>TOTAL</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97CE"/>
                    </a:solidFill>
                  </a:tcPr>
                </a:tc>
                <a:tc>
                  <a:txBody>
                    <a:bodyPr/>
                    <a:lstStyle/>
                    <a:p>
                      <a:pPr algn="ctr"/>
                      <a:r>
                        <a:rPr lang="en-GB" sz="1100" b="1" dirty="0">
                          <a:solidFill>
                            <a:schemeClr val="bg1"/>
                          </a:solidFill>
                        </a:rPr>
                        <a:t>1684 (100%)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0097CE"/>
                    </a:solidFill>
                  </a:tcPr>
                </a:tc>
                <a:extLst>
                  <a:ext uri="{0D108BD9-81ED-4DB2-BD59-A6C34878D82A}">
                    <a16:rowId xmlns:a16="http://schemas.microsoft.com/office/drawing/2014/main" val="2584409695"/>
                  </a:ext>
                </a:extLst>
              </a:tr>
            </a:tbl>
          </a:graphicData>
        </a:graphic>
      </p:graphicFrame>
      <p:graphicFrame>
        <p:nvGraphicFramePr>
          <p:cNvPr id="11" name="Table 10">
            <a:extLst>
              <a:ext uri="{FF2B5EF4-FFF2-40B4-BE49-F238E27FC236}">
                <a16:creationId xmlns:a16="http://schemas.microsoft.com/office/drawing/2014/main" id="{0E3C3AFC-ED02-4845-B911-2DB3B921F6F4}"/>
              </a:ext>
            </a:extLst>
          </p:cNvPr>
          <p:cNvGraphicFramePr>
            <a:graphicFrameLocks noGrp="1"/>
          </p:cNvGraphicFramePr>
          <p:nvPr>
            <p:extLst>
              <p:ext uri="{D42A27DB-BD31-4B8C-83A1-F6EECF244321}">
                <p14:modId xmlns:p14="http://schemas.microsoft.com/office/powerpoint/2010/main" val="2563715800"/>
              </p:ext>
            </p:extLst>
          </p:nvPr>
        </p:nvGraphicFramePr>
        <p:xfrm>
          <a:off x="4863893" y="1807618"/>
          <a:ext cx="2760607" cy="1334643"/>
        </p:xfrm>
        <a:graphic>
          <a:graphicData uri="http://schemas.openxmlformats.org/drawingml/2006/table">
            <a:tbl>
              <a:tblPr firstRow="1" bandRow="1">
                <a:tableStyleId>{5C22544A-7EE6-4342-B048-85BDC9FD1C3A}</a:tableStyleId>
              </a:tblPr>
              <a:tblGrid>
                <a:gridCol w="1393819">
                  <a:extLst>
                    <a:ext uri="{9D8B030D-6E8A-4147-A177-3AD203B41FA5}">
                      <a16:colId xmlns:a16="http://schemas.microsoft.com/office/drawing/2014/main" val="1754475561"/>
                    </a:ext>
                  </a:extLst>
                </a:gridCol>
                <a:gridCol w="1366788">
                  <a:extLst>
                    <a:ext uri="{9D8B030D-6E8A-4147-A177-3AD203B41FA5}">
                      <a16:colId xmlns:a16="http://schemas.microsoft.com/office/drawing/2014/main" val="1565589160"/>
                    </a:ext>
                  </a:extLst>
                </a:gridCol>
              </a:tblGrid>
              <a:tr h="298323">
                <a:tc>
                  <a:txBody>
                    <a:bodyPr/>
                    <a:lstStyle/>
                    <a:p>
                      <a:pPr algn="l"/>
                      <a:r>
                        <a:rPr lang="en-GB" sz="1100" dirty="0"/>
                        <a:t>UKLKSS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dirty="0"/>
                        <a:t># LD transplants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49405">
                <a:tc>
                  <a:txBody>
                    <a:bodyPr/>
                    <a:lstStyle/>
                    <a:p>
                      <a:r>
                        <a:rPr lang="en-GB" sz="1100" dirty="0"/>
                        <a:t>Compatible pair</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195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49405">
                <a:tc>
                  <a:txBody>
                    <a:bodyPr/>
                    <a:lstStyle/>
                    <a:p>
                      <a:r>
                        <a:rPr lang="en-GB" sz="1100" dirty="0" err="1"/>
                        <a:t>ABOi</a:t>
                      </a:r>
                      <a:endParaRPr lang="en-GB" sz="1100" dirty="0"/>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u="none" dirty="0"/>
                        <a:t>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49405">
                <a:tc>
                  <a:txBody>
                    <a:bodyPr/>
                    <a:lstStyle/>
                    <a:p>
                      <a:r>
                        <a:rPr lang="en-GB" sz="1100" dirty="0" err="1"/>
                        <a:t>HLAi</a:t>
                      </a:r>
                      <a:endParaRPr lang="en-GB" sz="1100" dirty="0"/>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61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2676776"/>
                  </a:ext>
                </a:extLst>
              </a:tr>
              <a:tr h="249405">
                <a:tc>
                  <a:txBody>
                    <a:bodyPr/>
                    <a:lstStyle/>
                    <a:p>
                      <a:r>
                        <a:rPr lang="en-GB" sz="1100" dirty="0" err="1"/>
                        <a:t>ABOi</a:t>
                      </a:r>
                      <a:r>
                        <a:rPr lang="en-GB" sz="1100" dirty="0"/>
                        <a:t> &amp; </a:t>
                      </a:r>
                      <a:r>
                        <a:rPr lang="en-GB" sz="1100" dirty="0" err="1"/>
                        <a:t>HLAi</a:t>
                      </a:r>
                      <a:endParaRPr lang="en-GB" sz="1100" dirty="0"/>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bl>
          </a:graphicData>
        </a:graphic>
      </p:graphicFrame>
      <p:sp>
        <p:nvSpPr>
          <p:cNvPr id="12" name="TextBox 11">
            <a:extLst>
              <a:ext uri="{FF2B5EF4-FFF2-40B4-BE49-F238E27FC236}">
                <a16:creationId xmlns:a16="http://schemas.microsoft.com/office/drawing/2014/main" id="{856629CF-DDE9-447F-A1B8-716610F24AFF}"/>
              </a:ext>
            </a:extLst>
          </p:cNvPr>
          <p:cNvSpPr txBox="1"/>
          <p:nvPr/>
        </p:nvSpPr>
        <p:spPr>
          <a:xfrm>
            <a:off x="717436" y="3383070"/>
            <a:ext cx="6368089"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 recipients of antibody incompatible transplants included 13 who waited over 2 years for a transplant in the UKLKSS</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ight Brace 12">
            <a:extLst>
              <a:ext uri="{FF2B5EF4-FFF2-40B4-BE49-F238E27FC236}">
                <a16:creationId xmlns:a16="http://schemas.microsoft.com/office/drawing/2014/main" id="{506639E3-492B-482F-94FB-C5DB4D65F201}"/>
              </a:ext>
            </a:extLst>
          </p:cNvPr>
          <p:cNvSpPr/>
          <p:nvPr/>
        </p:nvSpPr>
        <p:spPr>
          <a:xfrm>
            <a:off x="3581010" y="1965581"/>
            <a:ext cx="1217022" cy="1299175"/>
          </a:xfrm>
          <a:prstGeom prst="rightBrace">
            <a:avLst>
              <a:gd name="adj1" fmla="val 13213"/>
              <a:gd name="adj2" fmla="val 50790"/>
            </a:avLst>
          </a:prstGeom>
          <a:ln w="12700">
            <a:solidFill>
              <a:srgbClr val="0097C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765D7D21-E4F8-4D4C-858B-6E83A52376A8}"/>
              </a:ext>
            </a:extLst>
          </p:cNvPr>
          <p:cNvGrpSpPr/>
          <p:nvPr/>
        </p:nvGrpSpPr>
        <p:grpSpPr>
          <a:xfrm>
            <a:off x="7827188" y="785306"/>
            <a:ext cx="3557988" cy="4127700"/>
            <a:chOff x="7827188" y="785306"/>
            <a:chExt cx="3557988" cy="4127700"/>
          </a:xfrm>
        </p:grpSpPr>
        <p:pic>
          <p:nvPicPr>
            <p:cNvPr id="10" name="Picture 9" descr="A picture containing chart&#10;&#10;Description automatically generated">
              <a:extLst>
                <a:ext uri="{FF2B5EF4-FFF2-40B4-BE49-F238E27FC236}">
                  <a16:creationId xmlns:a16="http://schemas.microsoft.com/office/drawing/2014/main" id="{0E027874-9969-40B0-AB43-47A8B0F9CE00}"/>
                </a:ext>
              </a:extLst>
            </p:cNvPr>
            <p:cNvPicPr/>
            <p:nvPr/>
          </p:nvPicPr>
          <p:blipFill rotWithShape="1">
            <a:blip r:embed="rId4">
              <a:extLst>
                <a:ext uri="{28A0092B-C50C-407E-A947-70E740481C1C}">
                  <a14:useLocalDpi xmlns:a14="http://schemas.microsoft.com/office/drawing/2010/main" val="0"/>
                </a:ext>
              </a:extLst>
            </a:blip>
            <a:srcRect t="7895"/>
            <a:stretch/>
          </p:blipFill>
          <p:spPr>
            <a:xfrm>
              <a:off x="7827188" y="1157962"/>
              <a:ext cx="3557988" cy="3755044"/>
            </a:xfrm>
            <a:prstGeom prst="rect">
              <a:avLst/>
            </a:prstGeom>
          </p:spPr>
        </p:pic>
        <p:sp>
          <p:nvSpPr>
            <p:cNvPr id="2" name="TextBox 1">
              <a:extLst>
                <a:ext uri="{FF2B5EF4-FFF2-40B4-BE49-F238E27FC236}">
                  <a16:creationId xmlns:a16="http://schemas.microsoft.com/office/drawing/2014/main" id="{97F12051-9EBD-4020-A982-05B4617EE8E5}"/>
                </a:ext>
              </a:extLst>
            </p:cNvPr>
            <p:cNvSpPr txBox="1"/>
            <p:nvPr/>
          </p:nvSpPr>
          <p:spPr>
            <a:xfrm>
              <a:off x="7827188" y="785306"/>
              <a:ext cx="35579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Figure. Five years death-censored graft survival, transplants in UKLKSS 2007-2022</a:t>
              </a:r>
            </a:p>
          </p:txBody>
        </p:sp>
      </p:grpSp>
      <p:sp>
        <p:nvSpPr>
          <p:cNvPr id="6" name="TextBox 5">
            <a:extLst>
              <a:ext uri="{FF2B5EF4-FFF2-40B4-BE49-F238E27FC236}">
                <a16:creationId xmlns:a16="http://schemas.microsoft.com/office/drawing/2014/main" id="{945CD051-4FE4-497B-AAF6-AC0197E16525}"/>
              </a:ext>
            </a:extLst>
          </p:cNvPr>
          <p:cNvSpPr txBox="1"/>
          <p:nvPr/>
        </p:nvSpPr>
        <p:spPr>
          <a:xfrm>
            <a:off x="3512739" y="2481123"/>
            <a:ext cx="90462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Including</a:t>
            </a:r>
          </a:p>
        </p:txBody>
      </p:sp>
      <p:pic>
        <p:nvPicPr>
          <p:cNvPr id="15" name="Picture 14" descr="A pink house with a white chimney&#10;&#10;Description automatically generated">
            <a:hlinkClick r:id="rId5" action="ppaction://hlinksldjump"/>
            <a:extLst>
              <a:ext uri="{FF2B5EF4-FFF2-40B4-BE49-F238E27FC236}">
                <a16:creationId xmlns:a16="http://schemas.microsoft.com/office/drawing/2014/main" id="{F34248C7-D9B6-4F08-98AE-CD33413102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11814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Spatial profiling of the kidney allograft unravels a central role of </a:t>
            </a:r>
            <a:r>
              <a:rPr lang="en-GB" sz="2500" dirty="0" err="1">
                <a:latin typeface="Arial" panose="020B0604020202020204" pitchFamily="34" charset="0"/>
                <a:cs typeface="Arial" panose="020B0604020202020204" pitchFamily="34" charset="0"/>
              </a:rPr>
              <a:t>FcyRIII</a:t>
            </a:r>
            <a:r>
              <a:rPr lang="en-GB" sz="2500" baseline="30000" dirty="0">
                <a:latin typeface="Arial" panose="020B0604020202020204" pitchFamily="34" charset="0"/>
                <a:cs typeface="Arial" panose="020B0604020202020204" pitchFamily="34" charset="0"/>
              </a:rPr>
              <a:t>+</a:t>
            </a:r>
            <a:r>
              <a:rPr lang="en-GB" sz="2500" dirty="0">
                <a:latin typeface="Arial" panose="020B0604020202020204" pitchFamily="34" charset="0"/>
                <a:cs typeface="Arial" panose="020B0604020202020204" pitchFamily="34" charset="0"/>
              </a:rPr>
              <a:t> innate immune cells in rejection</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Lamarthée</a:t>
            </a:r>
            <a:r>
              <a:rPr lang="en-GB" dirty="0">
                <a:latin typeface="Arial" panose="020B0604020202020204" pitchFamily="34" charset="0"/>
                <a:cs typeface="Arial" panose="020B0604020202020204" pitchFamily="34" charset="0"/>
              </a:rPr>
              <a:t> B. et al., ESOT Congress 2023; OS9_8</a:t>
            </a:r>
          </a:p>
        </p:txBody>
      </p:sp>
      <p:sp>
        <p:nvSpPr>
          <p:cNvPr id="5" name="TextBox 4">
            <a:extLst>
              <a:ext uri="{FF2B5EF4-FFF2-40B4-BE49-F238E27FC236}">
                <a16:creationId xmlns:a16="http://schemas.microsoft.com/office/drawing/2014/main" id="{E0666BDD-9D94-4846-9D43-30A543F01E21}"/>
              </a:ext>
            </a:extLst>
          </p:cNvPr>
          <p:cNvSpPr txBox="1"/>
          <p:nvPr/>
        </p:nvSpPr>
        <p:spPr>
          <a:xfrm>
            <a:off x="717436" y="1109345"/>
            <a:ext cx="5202101" cy="427809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How the immune system participates to kidney transplant rejection has not been fully elucidated </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Transcriptomics analysis showed that NK cells and monocytes are key players in kidney transplant rejection</a:t>
            </a:r>
          </a:p>
          <a:p>
            <a:pPr algn="just"/>
            <a:endParaRPr lang="en-GB" b="1"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examine spatial localization and interactions at single-cell resolution between NK cells and monocytes and all other cells present in the graft using multiplex immunofluorescent staining</a:t>
            </a:r>
          </a:p>
          <a:p>
            <a:pPr algn="just"/>
            <a:endParaRPr lang="en-GB" dirty="0">
              <a:solidFill>
                <a:srgbClr val="A5A5A5"/>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2012BF3-A3A4-4E5E-931D-561210109E56}"/>
              </a:ext>
            </a:extLst>
          </p:cNvPr>
          <p:cNvSpPr txBox="1"/>
          <p:nvPr/>
        </p:nvSpPr>
        <p:spPr>
          <a:xfrm>
            <a:off x="6272465" y="1105804"/>
            <a:ext cx="1557287"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sp>
        <p:nvSpPr>
          <p:cNvPr id="32" name="TextBox 31">
            <a:extLst>
              <a:ext uri="{FF2B5EF4-FFF2-40B4-BE49-F238E27FC236}">
                <a16:creationId xmlns:a16="http://schemas.microsoft.com/office/drawing/2014/main" id="{5AA736F2-9275-471B-974C-A87A7BE18602}"/>
              </a:ext>
            </a:extLst>
          </p:cNvPr>
          <p:cNvSpPr txBox="1"/>
          <p:nvPr/>
        </p:nvSpPr>
        <p:spPr>
          <a:xfrm>
            <a:off x="6674433" y="5149601"/>
            <a:ext cx="4508985" cy="738664"/>
          </a:xfrm>
          <a:prstGeom prst="rect">
            <a:avLst/>
          </a:prstGeom>
          <a:noFill/>
        </p:spPr>
        <p:txBody>
          <a:bodyPr wrap="square">
            <a:spAutoFit/>
          </a:bodyPr>
          <a:lstStyle/>
          <a:p>
            <a:pPr algn="ctr"/>
            <a:r>
              <a:rPr lang="en-GB" sz="1400" dirty="0">
                <a:solidFill>
                  <a:srgbClr val="A5A5A5"/>
                </a:solidFill>
                <a:latin typeface="Arial" panose="020B0604020202020204" pitchFamily="34" charset="0"/>
                <a:cs typeface="Arial" panose="020B0604020202020204" pitchFamily="34" charset="0"/>
              </a:rPr>
              <a:t>The cell identities were determined using a broad panel of 36 phenotypic markers after digital reconstruction</a:t>
            </a:r>
            <a:endParaRPr lang="en-GB" sz="1400" dirty="0">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47BC6A3A-3CDC-4E26-86ED-7C992C33B3A2}"/>
              </a:ext>
            </a:extLst>
          </p:cNvPr>
          <p:cNvGrpSpPr/>
          <p:nvPr/>
        </p:nvGrpSpPr>
        <p:grpSpPr>
          <a:xfrm>
            <a:off x="6535931" y="1714487"/>
            <a:ext cx="4646624" cy="3429026"/>
            <a:chOff x="6486311" y="1488789"/>
            <a:chExt cx="4646624" cy="3429026"/>
          </a:xfrm>
        </p:grpSpPr>
        <p:sp>
          <p:nvSpPr>
            <p:cNvPr id="38" name="Flowchart: Alternate Process 37">
              <a:extLst>
                <a:ext uri="{FF2B5EF4-FFF2-40B4-BE49-F238E27FC236}">
                  <a16:creationId xmlns:a16="http://schemas.microsoft.com/office/drawing/2014/main" id="{300854DD-566F-46BB-ADF0-2E374D59C94D}"/>
                </a:ext>
              </a:extLst>
            </p:cNvPr>
            <p:cNvSpPr/>
            <p:nvPr/>
          </p:nvSpPr>
          <p:spPr>
            <a:xfrm>
              <a:off x="6486311" y="1488789"/>
              <a:ext cx="4136272" cy="385407"/>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MILAN technic on n=18 different transplant biopsies </a:t>
              </a:r>
            </a:p>
          </p:txBody>
        </p:sp>
        <p:sp>
          <p:nvSpPr>
            <p:cNvPr id="39" name="Flowchart: Alternate Process 38">
              <a:extLst>
                <a:ext uri="{FF2B5EF4-FFF2-40B4-BE49-F238E27FC236}">
                  <a16:creationId xmlns:a16="http://schemas.microsoft.com/office/drawing/2014/main" id="{8AB40C7D-F43C-424C-AA5D-7FE083C367B0}"/>
                </a:ext>
              </a:extLst>
            </p:cNvPr>
            <p:cNvSpPr/>
            <p:nvPr/>
          </p:nvSpPr>
          <p:spPr>
            <a:xfrm>
              <a:off x="6882224" y="1968060"/>
              <a:ext cx="3502127" cy="385407"/>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dirty="0">
                  <a:solidFill>
                    <a:schemeClr val="bg1"/>
                  </a:solidFill>
                  <a:latin typeface="Arial" panose="020B0604020202020204" pitchFamily="34" charset="0"/>
                  <a:cs typeface="Arial" panose="020B0604020202020204" pitchFamily="34" charset="0"/>
                </a:rPr>
                <a:t>Antibody-mediated rejection (DSA+ ABMR), n=3 </a:t>
              </a:r>
            </a:p>
          </p:txBody>
        </p:sp>
        <p:sp>
          <p:nvSpPr>
            <p:cNvPr id="40" name="Flowchart: Alternate Process 39">
              <a:extLst>
                <a:ext uri="{FF2B5EF4-FFF2-40B4-BE49-F238E27FC236}">
                  <a16:creationId xmlns:a16="http://schemas.microsoft.com/office/drawing/2014/main" id="{DBDB4407-E281-4829-A827-02A344E1C8CB}"/>
                </a:ext>
              </a:extLst>
            </p:cNvPr>
            <p:cNvSpPr/>
            <p:nvPr/>
          </p:nvSpPr>
          <p:spPr>
            <a:xfrm>
              <a:off x="6882223" y="2421761"/>
              <a:ext cx="1975458" cy="385408"/>
            </a:xfrm>
            <a:prstGeom prst="flowChartAlternateProcess">
              <a:avLst/>
            </a:prstGeom>
            <a:solidFill>
              <a:srgbClr val="A5A5A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DSA- MVI, n=5</a:t>
              </a:r>
            </a:p>
          </p:txBody>
        </p:sp>
        <p:sp>
          <p:nvSpPr>
            <p:cNvPr id="41" name="Flowchart: Alternate Process 40">
              <a:extLst>
                <a:ext uri="{FF2B5EF4-FFF2-40B4-BE49-F238E27FC236}">
                  <a16:creationId xmlns:a16="http://schemas.microsoft.com/office/drawing/2014/main" id="{55E98C9C-5F68-4462-825C-5787B7315EA6}"/>
                </a:ext>
              </a:extLst>
            </p:cNvPr>
            <p:cNvSpPr/>
            <p:nvPr/>
          </p:nvSpPr>
          <p:spPr>
            <a:xfrm>
              <a:off x="6882929" y="2862925"/>
              <a:ext cx="1977427" cy="385408"/>
            </a:xfrm>
            <a:prstGeom prst="flowChartAlternateProcess">
              <a:avLst/>
            </a:prstGeom>
            <a:solidFill>
              <a:srgbClr val="0097C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Mixed rejection, n=2</a:t>
              </a:r>
            </a:p>
          </p:txBody>
        </p:sp>
        <p:sp>
          <p:nvSpPr>
            <p:cNvPr id="42" name="Flowchart: Alternate Process 41">
              <a:extLst>
                <a:ext uri="{FF2B5EF4-FFF2-40B4-BE49-F238E27FC236}">
                  <a16:creationId xmlns:a16="http://schemas.microsoft.com/office/drawing/2014/main" id="{C1AADF6A-AFFB-459A-A770-68312E31E7DC}"/>
                </a:ext>
              </a:extLst>
            </p:cNvPr>
            <p:cNvSpPr/>
            <p:nvPr/>
          </p:nvSpPr>
          <p:spPr>
            <a:xfrm>
              <a:off x="6880256" y="3310128"/>
              <a:ext cx="1977425" cy="392981"/>
            </a:xfrm>
            <a:prstGeom prst="flowChartAlternateProcess">
              <a:avLst/>
            </a:prstGeom>
            <a:solidFill>
              <a:srgbClr val="041E4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TCMR, </a:t>
              </a:r>
              <a:r>
                <a:rPr lang="en-GB" sz="1200" dirty="0">
                  <a:solidFill>
                    <a:schemeClr val="bg1"/>
                  </a:solidFill>
                  <a:latin typeface="Arial" panose="020B0604020202020204" pitchFamily="34" charset="0"/>
                  <a:cs typeface="Arial" panose="020B0604020202020204" pitchFamily="34" charset="0"/>
                </a:rPr>
                <a:t>n=4</a:t>
              </a:r>
            </a:p>
          </p:txBody>
        </p:sp>
        <p:sp>
          <p:nvSpPr>
            <p:cNvPr id="43" name="Flowchart: Alternate Process 42">
              <a:extLst>
                <a:ext uri="{FF2B5EF4-FFF2-40B4-BE49-F238E27FC236}">
                  <a16:creationId xmlns:a16="http://schemas.microsoft.com/office/drawing/2014/main" id="{B4D3A88B-B0D1-4FF5-87B1-49DE12B486BF}"/>
                </a:ext>
              </a:extLst>
            </p:cNvPr>
            <p:cNvSpPr/>
            <p:nvPr/>
          </p:nvSpPr>
          <p:spPr>
            <a:xfrm>
              <a:off x="6880256" y="3765260"/>
              <a:ext cx="1980100" cy="384032"/>
            </a:xfrm>
            <a:prstGeom prst="flowChartAlternateProcess">
              <a:avLst/>
            </a:prstGeom>
            <a:solidFill>
              <a:srgbClr val="FF9E1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Borderline changes</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n=1</a:t>
              </a:r>
            </a:p>
          </p:txBody>
        </p:sp>
        <p:grpSp>
          <p:nvGrpSpPr>
            <p:cNvPr id="44" name="Group 43">
              <a:extLst>
                <a:ext uri="{FF2B5EF4-FFF2-40B4-BE49-F238E27FC236}">
                  <a16:creationId xmlns:a16="http://schemas.microsoft.com/office/drawing/2014/main" id="{24FF61C0-53A3-45DE-A53E-3EC2D5B3DA08}"/>
                </a:ext>
              </a:extLst>
            </p:cNvPr>
            <p:cNvGrpSpPr/>
            <p:nvPr/>
          </p:nvGrpSpPr>
          <p:grpSpPr>
            <a:xfrm rot="16200000">
              <a:off x="5458938" y="3028333"/>
              <a:ext cx="2536067" cy="227682"/>
              <a:chOff x="9257295" y="1663032"/>
              <a:chExt cx="2334689" cy="227682"/>
            </a:xfrm>
          </p:grpSpPr>
          <p:grpSp>
            <p:nvGrpSpPr>
              <p:cNvPr id="55" name="Group 54">
                <a:extLst>
                  <a:ext uri="{FF2B5EF4-FFF2-40B4-BE49-F238E27FC236}">
                    <a16:creationId xmlns:a16="http://schemas.microsoft.com/office/drawing/2014/main" id="{3E0D2544-A822-498B-9B1B-45322477C36A}"/>
                  </a:ext>
                </a:extLst>
              </p:cNvPr>
              <p:cNvGrpSpPr/>
              <p:nvPr/>
            </p:nvGrpSpPr>
            <p:grpSpPr>
              <a:xfrm>
                <a:off x="9257295" y="1663032"/>
                <a:ext cx="2334689" cy="225567"/>
                <a:chOff x="9079335" y="2234890"/>
                <a:chExt cx="2494144" cy="225567"/>
              </a:xfrm>
            </p:grpSpPr>
            <p:cxnSp>
              <p:nvCxnSpPr>
                <p:cNvPr id="61" name="Connector: Elbow 60">
                  <a:extLst>
                    <a:ext uri="{FF2B5EF4-FFF2-40B4-BE49-F238E27FC236}">
                      <a16:creationId xmlns:a16="http://schemas.microsoft.com/office/drawing/2014/main" id="{688D9454-2C36-4A84-BF3D-3100B06D87A3}"/>
                    </a:ext>
                  </a:extLst>
                </p:cNvPr>
                <p:cNvCxnSpPr>
                  <a:cxnSpLocks/>
                </p:cNvCxnSpPr>
                <p:nvPr/>
              </p:nvCxnSpPr>
              <p:spPr>
                <a:xfrm>
                  <a:off x="9079335" y="2239774"/>
                  <a:ext cx="2195105"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6825862B-302C-42E5-9341-20B4E3DF8425}"/>
                    </a:ext>
                  </a:extLst>
                </p:cNvPr>
                <p:cNvCxnSpPr>
                  <a:cxnSpLocks/>
                </p:cNvCxnSpPr>
                <p:nvPr/>
              </p:nvCxnSpPr>
              <p:spPr>
                <a:xfrm rot="10800000" flipV="1">
                  <a:off x="9080022" y="2239522"/>
                  <a:ext cx="1734841"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8BDC3FB-141D-45C4-8212-CDD8503B950C}"/>
                    </a:ext>
                  </a:extLst>
                </p:cNvPr>
                <p:cNvCxnSpPr>
                  <a:cxnSpLocks/>
                </p:cNvCxnSpPr>
                <p:nvPr/>
              </p:nvCxnSpPr>
              <p:spPr>
                <a:xfrm rot="5400000" flipV="1">
                  <a:off x="11421451" y="2082862"/>
                  <a:ext cx="0" cy="304056"/>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D6CB07F3-C5C0-4FB5-909A-B37869C79967}"/>
                  </a:ext>
                </a:extLst>
              </p:cNvPr>
              <p:cNvCxnSpPr>
                <a:cxnSpLocks/>
              </p:cNvCxnSpPr>
              <p:nvPr/>
            </p:nvCxnSpPr>
            <p:spPr>
              <a:xfrm>
                <a:off x="10094038" y="166718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A20465F-64A8-48A0-971D-D511F7BF449C}"/>
                  </a:ext>
                </a:extLst>
              </p:cNvPr>
              <p:cNvCxnSpPr>
                <a:cxnSpLocks/>
              </p:cNvCxnSpPr>
              <p:nvPr/>
            </p:nvCxnSpPr>
            <p:spPr>
              <a:xfrm>
                <a:off x="9674038" y="167471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FEEBE40-FD3F-4BFC-B707-CFD49E2E3967}"/>
                  </a:ext>
                </a:extLst>
              </p:cNvPr>
              <p:cNvCxnSpPr>
                <a:cxnSpLocks/>
              </p:cNvCxnSpPr>
              <p:nvPr/>
            </p:nvCxnSpPr>
            <p:spPr>
              <a:xfrm>
                <a:off x="10503849" y="16693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BB75AC6-6A28-4957-A7E1-B7187C437493}"/>
                  </a:ext>
                </a:extLst>
              </p:cNvPr>
              <p:cNvCxnSpPr>
                <a:cxnSpLocks/>
              </p:cNvCxnSpPr>
              <p:nvPr/>
            </p:nvCxnSpPr>
            <p:spPr>
              <a:xfrm>
                <a:off x="10907593" y="166718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Flowchart: Alternate Process 50">
              <a:extLst>
                <a:ext uri="{FF2B5EF4-FFF2-40B4-BE49-F238E27FC236}">
                  <a16:creationId xmlns:a16="http://schemas.microsoft.com/office/drawing/2014/main" id="{C0237D46-CCB4-4979-B03D-0D125DB7387A}"/>
                </a:ext>
              </a:extLst>
            </p:cNvPr>
            <p:cNvSpPr/>
            <p:nvPr/>
          </p:nvSpPr>
          <p:spPr>
            <a:xfrm>
              <a:off x="6880255" y="4213699"/>
              <a:ext cx="1977427" cy="384032"/>
            </a:xfrm>
            <a:prstGeom prst="flowChartAlternateProcess">
              <a:avLst/>
            </a:prstGeom>
            <a:solidFill>
              <a:srgbClr val="F1EB5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Stable cases, </a:t>
              </a:r>
              <a:r>
                <a:rPr lang="en-GB" sz="1200" dirty="0">
                  <a:solidFill>
                    <a:schemeClr val="tx1"/>
                  </a:solidFill>
                  <a:latin typeface="Arial" panose="020B0604020202020204" pitchFamily="34" charset="0"/>
                  <a:cs typeface="Arial" panose="020B0604020202020204" pitchFamily="34" charset="0"/>
                </a:rPr>
                <a:t>n=3</a:t>
              </a:r>
            </a:p>
          </p:txBody>
        </p:sp>
        <p:sp>
          <p:nvSpPr>
            <p:cNvPr id="54" name="Right Brace 53">
              <a:extLst>
                <a:ext uri="{FF2B5EF4-FFF2-40B4-BE49-F238E27FC236}">
                  <a16:creationId xmlns:a16="http://schemas.microsoft.com/office/drawing/2014/main" id="{25CDCF6B-8D05-4F32-92B4-6D72A5080E40}"/>
                </a:ext>
              </a:extLst>
            </p:cNvPr>
            <p:cNvSpPr/>
            <p:nvPr/>
          </p:nvSpPr>
          <p:spPr>
            <a:xfrm rot="5400000">
              <a:off x="8735201" y="2520082"/>
              <a:ext cx="279797" cy="451567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Arial" panose="020B0604020202020204" pitchFamily="34" charset="0"/>
                <a:cs typeface="Arial" panose="020B0604020202020204" pitchFamily="34" charset="0"/>
              </a:endParaRPr>
            </a:p>
          </p:txBody>
        </p:sp>
      </p:grpSp>
      <p:pic>
        <p:nvPicPr>
          <p:cNvPr id="25" name="Picture 24" descr="A pink house with a white chimney&#10;&#10;Description automatically generated">
            <a:hlinkClick r:id="rId4" action="ppaction://hlinksldjump"/>
            <a:extLst>
              <a:ext uri="{FF2B5EF4-FFF2-40B4-BE49-F238E27FC236}">
                <a16:creationId xmlns:a16="http://schemas.microsoft.com/office/drawing/2014/main" id="{D8C4E524-07CC-4930-ABEB-5B7AAF4732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16922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Spatial profiling of the kidney allograft unravels a central role of </a:t>
            </a:r>
            <a:r>
              <a:rPr lang="en-GB" sz="2500" dirty="0" err="1">
                <a:latin typeface="Arial" panose="020B0604020202020204" pitchFamily="34" charset="0"/>
                <a:cs typeface="Arial" panose="020B0604020202020204" pitchFamily="34" charset="0"/>
              </a:rPr>
              <a:t>FcyRIII</a:t>
            </a:r>
            <a:r>
              <a:rPr lang="en-GB" sz="2500" baseline="30000" dirty="0">
                <a:latin typeface="Arial" panose="020B0604020202020204" pitchFamily="34" charset="0"/>
                <a:cs typeface="Arial" panose="020B0604020202020204" pitchFamily="34" charset="0"/>
              </a:rPr>
              <a:t>+</a:t>
            </a:r>
            <a:r>
              <a:rPr lang="en-GB" sz="2500" dirty="0">
                <a:latin typeface="Arial" panose="020B0604020202020204" pitchFamily="34" charset="0"/>
                <a:cs typeface="Arial" panose="020B0604020202020204" pitchFamily="34" charset="0"/>
              </a:rPr>
              <a:t> innate immune cells in rejection</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Lamarthée</a:t>
            </a:r>
            <a:r>
              <a:rPr lang="en-GB" dirty="0">
                <a:latin typeface="Arial" panose="020B0604020202020204" pitchFamily="34" charset="0"/>
                <a:cs typeface="Arial" panose="020B0604020202020204" pitchFamily="34" charset="0"/>
              </a:rPr>
              <a:t> B. et al., ESOT Congress 2023; OS9_8</a:t>
            </a:r>
          </a:p>
        </p:txBody>
      </p:sp>
      <p:sp>
        <p:nvSpPr>
          <p:cNvPr id="7" name="TextBox 6">
            <a:extLst>
              <a:ext uri="{FF2B5EF4-FFF2-40B4-BE49-F238E27FC236}">
                <a16:creationId xmlns:a16="http://schemas.microsoft.com/office/drawing/2014/main" id="{808DADC3-D937-47D8-9D3B-B9B1172E2FA4}"/>
              </a:ext>
            </a:extLst>
          </p:cNvPr>
          <p:cNvSpPr txBox="1"/>
          <p:nvPr/>
        </p:nvSpPr>
        <p:spPr>
          <a:xfrm>
            <a:off x="4180137" y="1114912"/>
            <a:ext cx="7294427" cy="1600438"/>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NK cells, neutrophils, 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monocytes and CD8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Teff proportions correlated with inflammation associated to transplant rejection</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NK cells and 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monocytes infiltrate vascular compartment</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Neighbourhood analysis unravelled a strong and significant enrichment of 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NK cells next to Fc</a:t>
            </a:r>
            <a:r>
              <a:rPr lang="el-GR" sz="1400" dirty="0">
                <a:solidFill>
                  <a:srgbClr val="A5A5A5"/>
                </a:solidFill>
                <a:latin typeface="Arial" panose="020B0604020202020204" pitchFamily="34" charset="0"/>
                <a:cs typeface="Arial" panose="020B0604020202020204" pitchFamily="34" charset="0"/>
              </a:rPr>
              <a:t>γ</a:t>
            </a:r>
            <a:r>
              <a:rPr lang="en-GB" sz="1400" dirty="0">
                <a:solidFill>
                  <a:srgbClr val="A5A5A5"/>
                </a:solidFill>
                <a:latin typeface="Arial" panose="020B0604020202020204" pitchFamily="34" charset="0"/>
                <a:cs typeface="Arial" panose="020B0604020202020204" pitchFamily="34" charset="0"/>
              </a:rPr>
              <a:t>RIII</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monocytes in ABMR or mixed rejection biopsies, but not in TCMR or NR biopsies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CD14</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monocytes were mainly surrounded by CD8 T cells in TCMR</a:t>
            </a:r>
          </a:p>
        </p:txBody>
      </p:sp>
      <p:sp>
        <p:nvSpPr>
          <p:cNvPr id="8" name="TextBox 7">
            <a:extLst>
              <a:ext uri="{FF2B5EF4-FFF2-40B4-BE49-F238E27FC236}">
                <a16:creationId xmlns:a16="http://schemas.microsoft.com/office/drawing/2014/main" id="{80B25014-8D93-4072-9ACE-3326F706A68F}"/>
              </a:ext>
            </a:extLst>
          </p:cNvPr>
          <p:cNvSpPr txBox="1"/>
          <p:nvPr/>
        </p:nvSpPr>
        <p:spPr>
          <a:xfrm>
            <a:off x="717436" y="5669086"/>
            <a:ext cx="10757128" cy="769441"/>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algn="just"/>
            <a:r>
              <a:rPr lang="en-GB" sz="1200" dirty="0" err="1">
                <a:solidFill>
                  <a:srgbClr val="A5A5A5"/>
                </a:solidFill>
                <a:latin typeface="Arial" panose="020B0604020202020204" pitchFamily="34" charset="0"/>
                <a:cs typeface="Arial" panose="020B0604020202020204" pitchFamily="34" charset="0"/>
              </a:rPr>
              <a:t>FcγRIII</a:t>
            </a:r>
            <a:r>
              <a:rPr lang="en-GB" sz="1200" dirty="0">
                <a:solidFill>
                  <a:srgbClr val="A5A5A5"/>
                </a:solidFill>
                <a:latin typeface="Arial" panose="020B0604020202020204" pitchFamily="34" charset="0"/>
                <a:cs typeface="Arial" panose="020B0604020202020204" pitchFamily="34" charset="0"/>
              </a:rPr>
              <a:t>+ and CD14</a:t>
            </a:r>
            <a:r>
              <a:rPr lang="en-GB" sz="1200" baseline="30000" dirty="0">
                <a:solidFill>
                  <a:srgbClr val="A5A5A5"/>
                </a:solidFill>
                <a:latin typeface="Arial" panose="020B0604020202020204" pitchFamily="34" charset="0"/>
                <a:cs typeface="Arial" panose="020B0604020202020204" pitchFamily="34" charset="0"/>
              </a:rPr>
              <a:t>+</a:t>
            </a:r>
            <a:r>
              <a:rPr lang="en-GB" sz="1200" dirty="0">
                <a:solidFill>
                  <a:srgbClr val="A5A5A5"/>
                </a:solidFill>
                <a:latin typeface="Arial" panose="020B0604020202020204" pitchFamily="34" charset="0"/>
                <a:cs typeface="Arial" panose="020B0604020202020204" pitchFamily="34" charset="0"/>
              </a:rPr>
              <a:t> monocytes act as the dominant “communication hubs” within the allograft, mainly communicating with </a:t>
            </a:r>
            <a:r>
              <a:rPr lang="en-GB" sz="1200" dirty="0" err="1">
                <a:solidFill>
                  <a:srgbClr val="A5A5A5"/>
                </a:solidFill>
                <a:latin typeface="Arial" panose="020B0604020202020204" pitchFamily="34" charset="0"/>
                <a:cs typeface="Arial" panose="020B0604020202020204" pitchFamily="34" charset="0"/>
              </a:rPr>
              <a:t>FcγRIII</a:t>
            </a:r>
            <a:r>
              <a:rPr lang="en-GB" sz="1200" baseline="30000" dirty="0">
                <a:solidFill>
                  <a:srgbClr val="A5A5A5"/>
                </a:solidFill>
                <a:latin typeface="Arial" panose="020B0604020202020204" pitchFamily="34" charset="0"/>
                <a:cs typeface="Arial" panose="020B0604020202020204" pitchFamily="34" charset="0"/>
              </a:rPr>
              <a:t>+</a:t>
            </a:r>
            <a:r>
              <a:rPr lang="en-GB" sz="1200" dirty="0">
                <a:solidFill>
                  <a:srgbClr val="A5A5A5"/>
                </a:solidFill>
                <a:latin typeface="Arial" panose="020B0604020202020204" pitchFamily="34" charset="0"/>
                <a:cs typeface="Arial" panose="020B0604020202020204" pitchFamily="34" charset="0"/>
              </a:rPr>
              <a:t> NK cells in vascular compartment and CD8 T cells in interstitial compartment, respectively</a:t>
            </a:r>
          </a:p>
        </p:txBody>
      </p:sp>
      <p:pic>
        <p:nvPicPr>
          <p:cNvPr id="9" name="Image 1">
            <a:extLst>
              <a:ext uri="{FF2B5EF4-FFF2-40B4-BE49-F238E27FC236}">
                <a16:creationId xmlns:a16="http://schemas.microsoft.com/office/drawing/2014/main" id="{AFD359D2-636D-4336-B526-00A8E5E49EB8}"/>
              </a:ext>
            </a:extLst>
          </p:cNvPr>
          <p:cNvPicPr/>
          <p:nvPr/>
        </p:nvPicPr>
        <p:blipFill rotWithShape="1">
          <a:blip r:embed="rId4">
            <a:extLst>
              <a:ext uri="{28A0092B-C50C-407E-A947-70E740481C1C}">
                <a14:useLocalDpi xmlns:a14="http://schemas.microsoft.com/office/drawing/2010/main" val="0"/>
              </a:ext>
            </a:extLst>
          </a:blip>
          <a:srcRect r="9248" b="3327"/>
          <a:stretch/>
        </p:blipFill>
        <p:spPr>
          <a:xfrm>
            <a:off x="4364961" y="2673417"/>
            <a:ext cx="6325735" cy="3253566"/>
          </a:xfrm>
          <a:prstGeom prst="rect">
            <a:avLst/>
          </a:prstGeom>
        </p:spPr>
      </p:pic>
      <p:graphicFrame>
        <p:nvGraphicFramePr>
          <p:cNvPr id="12" name="Table 11">
            <a:extLst>
              <a:ext uri="{FF2B5EF4-FFF2-40B4-BE49-F238E27FC236}">
                <a16:creationId xmlns:a16="http://schemas.microsoft.com/office/drawing/2014/main" id="{45C5E079-FDD5-456B-A7AC-67164C9AE40A}"/>
              </a:ext>
            </a:extLst>
          </p:cNvPr>
          <p:cNvGraphicFramePr>
            <a:graphicFrameLocks noGrp="1"/>
          </p:cNvGraphicFramePr>
          <p:nvPr>
            <p:extLst>
              <p:ext uri="{D42A27DB-BD31-4B8C-83A1-F6EECF244321}">
                <p14:modId xmlns:p14="http://schemas.microsoft.com/office/powerpoint/2010/main" val="3286499207"/>
              </p:ext>
            </p:extLst>
          </p:nvPr>
        </p:nvGraphicFramePr>
        <p:xfrm>
          <a:off x="717436" y="1515022"/>
          <a:ext cx="3270904" cy="4083091"/>
        </p:xfrm>
        <a:graphic>
          <a:graphicData uri="http://schemas.openxmlformats.org/drawingml/2006/table">
            <a:tbl>
              <a:tblPr firstRow="1" bandRow="1">
                <a:tableStyleId>{5C22544A-7EE6-4342-B048-85BDC9FD1C3A}</a:tableStyleId>
              </a:tblPr>
              <a:tblGrid>
                <a:gridCol w="1674628">
                  <a:extLst>
                    <a:ext uri="{9D8B030D-6E8A-4147-A177-3AD203B41FA5}">
                      <a16:colId xmlns:a16="http://schemas.microsoft.com/office/drawing/2014/main" val="1754475561"/>
                    </a:ext>
                  </a:extLst>
                </a:gridCol>
                <a:gridCol w="1596276">
                  <a:extLst>
                    <a:ext uri="{9D8B030D-6E8A-4147-A177-3AD203B41FA5}">
                      <a16:colId xmlns:a16="http://schemas.microsoft.com/office/drawing/2014/main" val="1565589160"/>
                    </a:ext>
                  </a:extLst>
                </a:gridCol>
              </a:tblGrid>
              <a:tr h="249037">
                <a:tc gridSpan="2">
                  <a:txBody>
                    <a:bodyPr/>
                    <a:lstStyle/>
                    <a:p>
                      <a:pPr algn="ctr"/>
                      <a:r>
                        <a:rPr lang="en-GB" sz="1200" dirty="0">
                          <a:solidFill>
                            <a:schemeClr val="bg1"/>
                          </a:solidFill>
                        </a:rPr>
                        <a:t>555,479 cells mapped to 17 phenotypes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pPr algn="ctr"/>
                      <a:r>
                        <a:rPr lang="en-GB" sz="1100" dirty="0"/>
                        <a:t>Subtypes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119239">
                <a:tc rowSpan="5">
                  <a:txBody>
                    <a:bodyPr/>
                    <a:lstStyle/>
                    <a:p>
                      <a:pPr algn="ctr"/>
                      <a:r>
                        <a:rPr lang="en-GB" sz="1000" kern="1200" dirty="0">
                          <a:solidFill>
                            <a:schemeClr val="dk1"/>
                          </a:solidFill>
                          <a:latin typeface="+mn-lt"/>
                          <a:ea typeface="+mn-ea"/>
                          <a:cs typeface="+mn-cs"/>
                        </a:rPr>
                        <a:t>5 renal epithelial cells</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50" kern="1200" dirty="0">
                          <a:solidFill>
                            <a:schemeClr val="dk1"/>
                          </a:solidFill>
                          <a:latin typeface="+mn-lt"/>
                          <a:ea typeface="+mn-ea"/>
                          <a:cs typeface="+mn-cs"/>
                        </a:rPr>
                        <a:t>PT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35202">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AQP1</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tubule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35202">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CD138</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tubule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2676776"/>
                  </a:ext>
                </a:extLst>
              </a:tr>
              <a:tr h="235202">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Distal tubule cells </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r h="387391">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AQP1</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a:t>
                      </a:r>
                      <a:r>
                        <a:rPr lang="en-GB" sz="1000" kern="1200" dirty="0" err="1">
                          <a:solidFill>
                            <a:schemeClr val="dk1"/>
                          </a:solidFill>
                          <a:latin typeface="+mn-lt"/>
                          <a:ea typeface="+mn-ea"/>
                          <a:cs typeface="+mn-cs"/>
                        </a:rPr>
                        <a:t>PanCK</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tubule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876515283"/>
                  </a:ext>
                </a:extLst>
              </a:tr>
              <a:tr h="235202">
                <a:tc rowSpan="3">
                  <a:txBody>
                    <a:bodyPr/>
                    <a:lstStyle/>
                    <a:p>
                      <a:pPr algn="ctr"/>
                      <a:r>
                        <a:rPr lang="en-GB" sz="1000" kern="1200" dirty="0">
                          <a:solidFill>
                            <a:schemeClr val="dk1"/>
                          </a:solidFill>
                          <a:latin typeface="+mn-lt"/>
                          <a:ea typeface="+mn-ea"/>
                          <a:cs typeface="+mn-cs"/>
                        </a:rPr>
                        <a:t>3 myeloid </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Macrophages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670154446"/>
                  </a:ext>
                </a:extLst>
              </a:tr>
              <a:tr h="235202">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CD1c</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DC</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065909335"/>
                  </a:ext>
                </a:extLst>
              </a:tr>
              <a:tr h="235202">
                <a:tc vMerge="1">
                  <a:txBody>
                    <a:bodyPr/>
                    <a:lstStyle/>
                    <a:p>
                      <a:endParaRPr lang="en-GB" sz="1100" kern="1200" dirty="0">
                        <a:solidFill>
                          <a:schemeClr val="dk1"/>
                        </a:solidFill>
                        <a:latin typeface="+mn-lt"/>
                        <a:ea typeface="+mn-ea"/>
                        <a:cs typeface="+mn-cs"/>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S100</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DC</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27335143"/>
                  </a:ext>
                </a:extLst>
              </a:tr>
              <a:tr h="235202">
                <a:tc rowSpan="6">
                  <a:txBody>
                    <a:bodyPr/>
                    <a:lstStyle/>
                    <a:p>
                      <a:pPr algn="ctr"/>
                      <a:r>
                        <a:rPr lang="en-GB" sz="1000" kern="1200" dirty="0">
                          <a:solidFill>
                            <a:schemeClr val="dk1"/>
                          </a:solidFill>
                          <a:latin typeface="+mn-lt"/>
                          <a:ea typeface="+mn-ea"/>
                          <a:cs typeface="+mn-cs"/>
                        </a:rPr>
                        <a:t>5 lymphoid </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B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779665974"/>
                  </a:ext>
                </a:extLst>
              </a:tr>
              <a:tr h="235202">
                <a:tc vMerge="1">
                  <a:txBody>
                    <a:bodyPr/>
                    <a:lstStyle/>
                    <a:p>
                      <a:endParaRPr lang="en-GB" sz="1100" kern="1200" dirty="0">
                        <a:solidFill>
                          <a:schemeClr val="dk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CD4 Tregs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112465620"/>
                  </a:ext>
                </a:extLst>
              </a:tr>
              <a:tr h="235202">
                <a:tc vMerge="1">
                  <a:txBody>
                    <a:bodyPr/>
                    <a:lstStyle/>
                    <a:p>
                      <a:endParaRPr lang="en-GB" sz="1100" kern="1200" dirty="0">
                        <a:solidFill>
                          <a:schemeClr val="dk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Fc</a:t>
                      </a:r>
                      <a:r>
                        <a:rPr lang="el-GR" sz="1000" kern="1200" dirty="0">
                          <a:solidFill>
                            <a:schemeClr val="dk1"/>
                          </a:solidFill>
                          <a:latin typeface="+mn-lt"/>
                          <a:ea typeface="+mn-ea"/>
                          <a:cs typeface="+mn-cs"/>
                        </a:rPr>
                        <a:t>γ</a:t>
                      </a:r>
                      <a:r>
                        <a:rPr lang="en-GB" sz="1000" kern="1200" dirty="0">
                          <a:solidFill>
                            <a:schemeClr val="dk1"/>
                          </a:solidFill>
                          <a:latin typeface="+mn-lt"/>
                          <a:ea typeface="+mn-ea"/>
                          <a:cs typeface="+mn-cs"/>
                        </a:rPr>
                        <a:t>RIII</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NK cells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49626528"/>
                  </a:ext>
                </a:extLst>
              </a:tr>
              <a:tr h="235202">
                <a:tc vMerge="1">
                  <a:txBody>
                    <a:bodyPr/>
                    <a:lstStyle/>
                    <a:p>
                      <a:endParaRPr lang="en-GB" sz="1100" kern="1200" dirty="0">
                        <a:solidFill>
                          <a:schemeClr val="dk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CD4 Teff</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677210204"/>
                  </a:ext>
                </a:extLst>
              </a:tr>
              <a:tr h="235202">
                <a:tc vMerge="1">
                  <a:txBody>
                    <a:bodyPr/>
                    <a:lstStyle/>
                    <a:p>
                      <a:endParaRPr lang="en-GB" sz="1100" kern="1200" dirty="0">
                        <a:solidFill>
                          <a:schemeClr val="dk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CD8 Teff</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913345514"/>
                  </a:ext>
                </a:extLst>
              </a:tr>
              <a:tr h="235202">
                <a:tc vMerge="1">
                  <a:txBody>
                    <a:bodyPr/>
                    <a:lstStyle/>
                    <a:p>
                      <a:endParaRPr lang="en-GB" sz="1100" kern="1200" dirty="0">
                        <a:solidFill>
                          <a:schemeClr val="dk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000" kern="1200" dirty="0">
                          <a:solidFill>
                            <a:schemeClr val="dk1"/>
                          </a:solidFill>
                          <a:latin typeface="+mn-lt"/>
                          <a:ea typeface="+mn-ea"/>
                          <a:cs typeface="+mn-cs"/>
                        </a:rPr>
                        <a:t>MPO</a:t>
                      </a:r>
                      <a:r>
                        <a:rPr lang="en-GB" sz="1000" kern="1200" baseline="30000" dirty="0">
                          <a:solidFill>
                            <a:schemeClr val="dk1"/>
                          </a:solidFill>
                          <a:latin typeface="+mn-lt"/>
                          <a:ea typeface="+mn-ea"/>
                          <a:cs typeface="+mn-cs"/>
                        </a:rPr>
                        <a:t>+</a:t>
                      </a:r>
                      <a:r>
                        <a:rPr lang="en-GB" sz="1000" kern="1200" dirty="0">
                          <a:solidFill>
                            <a:schemeClr val="dk1"/>
                          </a:solidFill>
                          <a:latin typeface="+mn-lt"/>
                          <a:ea typeface="+mn-ea"/>
                          <a:cs typeface="+mn-cs"/>
                        </a:rPr>
                        <a:t> neutrophil </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4071572523"/>
                  </a:ext>
                </a:extLst>
              </a:tr>
              <a:tr h="235202">
                <a:tc>
                  <a:txBody>
                    <a:bodyPr/>
                    <a:lstStyle/>
                    <a:p>
                      <a:r>
                        <a:rPr lang="en-GB" sz="1000" dirty="0"/>
                        <a:t>4 others</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endParaRPr lang="en-GB" sz="1000" dirty="0"/>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457143129"/>
                  </a:ext>
                </a:extLst>
              </a:tr>
            </a:tbl>
          </a:graphicData>
        </a:graphic>
      </p:graphicFrame>
      <p:sp>
        <p:nvSpPr>
          <p:cNvPr id="13" name="TextBox 12">
            <a:extLst>
              <a:ext uri="{FF2B5EF4-FFF2-40B4-BE49-F238E27FC236}">
                <a16:creationId xmlns:a16="http://schemas.microsoft.com/office/drawing/2014/main" id="{FC5A3BC9-DCB1-4CBF-BE3F-D21D6E932150}"/>
              </a:ext>
            </a:extLst>
          </p:cNvPr>
          <p:cNvSpPr txBox="1"/>
          <p:nvPr/>
        </p:nvSpPr>
        <p:spPr>
          <a:xfrm>
            <a:off x="717436" y="1114912"/>
            <a:ext cx="1162050" cy="400110"/>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Results</a:t>
            </a:r>
          </a:p>
        </p:txBody>
      </p:sp>
      <p:pic>
        <p:nvPicPr>
          <p:cNvPr id="10" name="Picture 9" descr="A pink house with a white chimney&#10;&#10;Description automatically generated">
            <a:hlinkClick r:id="rId5" action="ppaction://hlinksldjump"/>
            <a:extLst>
              <a:ext uri="{FF2B5EF4-FFF2-40B4-BE49-F238E27FC236}">
                <a16:creationId xmlns:a16="http://schemas.microsoft.com/office/drawing/2014/main" id="{C5974D73-4C4D-414C-BE7B-B446158EB2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67084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300" dirty="0">
                <a:latin typeface="Arial" panose="020B0604020202020204" pitchFamily="34" charset="0"/>
                <a:cs typeface="Arial" panose="020B0604020202020204" pitchFamily="34" charset="0"/>
              </a:rPr>
              <a:t>Early results of attain (ITN090ST): Daratumumab &amp; </a:t>
            </a:r>
            <a:r>
              <a:rPr lang="en-GB" sz="2300" dirty="0" err="1">
                <a:latin typeface="Arial" panose="020B0604020202020204" pitchFamily="34" charset="0"/>
                <a:cs typeface="Arial" panose="020B0604020202020204" pitchFamily="34" charset="0"/>
              </a:rPr>
              <a:t>belatacept</a:t>
            </a:r>
            <a:r>
              <a:rPr lang="en-GB" sz="2300" dirty="0">
                <a:latin typeface="Arial" panose="020B0604020202020204" pitchFamily="34" charset="0"/>
                <a:cs typeface="Arial" panose="020B0604020202020204" pitchFamily="34" charset="0"/>
              </a:rPr>
              <a:t> for HLA desensitization in kidney transplant candidates with 100% </a:t>
            </a:r>
            <a:r>
              <a:rPr lang="en-GB" sz="2300" dirty="0" err="1">
                <a:latin typeface="Arial" panose="020B0604020202020204" pitchFamily="34" charset="0"/>
                <a:cs typeface="Arial" panose="020B0604020202020204" pitchFamily="34" charset="0"/>
              </a:rPr>
              <a:t>cPRA</a:t>
            </a:r>
            <a:endParaRPr lang="en-GB" sz="23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Vincenti</a:t>
            </a:r>
            <a:r>
              <a:rPr lang="en-GB" dirty="0">
                <a:latin typeface="Arial" panose="020B0604020202020204" pitchFamily="34" charset="0"/>
                <a:cs typeface="Arial" panose="020B0604020202020204" pitchFamily="34" charset="0"/>
              </a:rPr>
              <a:t> F. et al., ESOT Congress 2023; OS10_3</a:t>
            </a:r>
          </a:p>
        </p:txBody>
      </p:sp>
      <p:sp>
        <p:nvSpPr>
          <p:cNvPr id="6" name="TextBox 5">
            <a:extLst>
              <a:ext uri="{FF2B5EF4-FFF2-40B4-BE49-F238E27FC236}">
                <a16:creationId xmlns:a16="http://schemas.microsoft.com/office/drawing/2014/main" id="{7D29D0BF-2501-4CD5-AD24-E92DC88BC0C0}"/>
              </a:ext>
            </a:extLst>
          </p:cNvPr>
          <p:cNvSpPr txBox="1"/>
          <p:nvPr/>
        </p:nvSpPr>
        <p:spPr>
          <a:xfrm>
            <a:off x="717436" y="1107371"/>
            <a:ext cx="5207114" cy="4278094"/>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&lt;10% of kidney transplant candidates with </a:t>
            </a:r>
            <a:r>
              <a:rPr lang="en-GB" dirty="0" err="1">
                <a:solidFill>
                  <a:srgbClr val="A5A5A5"/>
                </a:solidFill>
                <a:latin typeface="Arial" panose="020B0604020202020204" pitchFamily="34" charset="0"/>
                <a:cs typeface="Arial" panose="020B0604020202020204" pitchFamily="34" charset="0"/>
              </a:rPr>
              <a:t>cPRA</a:t>
            </a:r>
            <a:r>
              <a:rPr lang="en-GB" dirty="0">
                <a:solidFill>
                  <a:srgbClr val="A5A5A5"/>
                </a:solidFill>
                <a:latin typeface="Arial" panose="020B0604020202020204" pitchFamily="34" charset="0"/>
                <a:cs typeface="Arial" panose="020B0604020202020204" pitchFamily="34" charset="0"/>
              </a:rPr>
              <a:t> 100% are able to find a compatible donor</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Current HLA desensitization strategies are ineffective due to antibody rebound</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Adding </a:t>
            </a:r>
            <a:r>
              <a:rPr lang="en-GB" dirty="0" err="1">
                <a:solidFill>
                  <a:srgbClr val="A5A5A5"/>
                </a:solidFill>
                <a:latin typeface="Arial" panose="020B0604020202020204" pitchFamily="34" charset="0"/>
                <a:cs typeface="Arial" panose="020B0604020202020204" pitchFamily="34" charset="0"/>
              </a:rPr>
              <a:t>costimulation</a:t>
            </a:r>
            <a:r>
              <a:rPr lang="en-GB" dirty="0">
                <a:solidFill>
                  <a:srgbClr val="A5A5A5"/>
                </a:solidFill>
                <a:latin typeface="Arial" panose="020B0604020202020204" pitchFamily="34" charset="0"/>
                <a:cs typeface="Arial" panose="020B0604020202020204" pitchFamily="34" charset="0"/>
              </a:rPr>
              <a:t> blockade to PC depletion prevents antibody rebound in NHP by countering nodal B cell and </a:t>
            </a:r>
            <a:r>
              <a:rPr lang="en-GB" dirty="0" err="1">
                <a:solidFill>
                  <a:srgbClr val="A5A5A5"/>
                </a:solidFill>
                <a:latin typeface="Arial" panose="020B0604020202020204" pitchFamily="34" charset="0"/>
                <a:cs typeface="Arial" panose="020B0604020202020204" pitchFamily="34" charset="0"/>
              </a:rPr>
              <a:t>Tfh</a:t>
            </a:r>
            <a:r>
              <a:rPr lang="en-GB" dirty="0">
                <a:solidFill>
                  <a:srgbClr val="A5A5A5"/>
                </a:solidFill>
                <a:latin typeface="Arial" panose="020B0604020202020204" pitchFamily="34" charset="0"/>
                <a:cs typeface="Arial" panose="020B0604020202020204" pitchFamily="34" charset="0"/>
              </a:rPr>
              <a:t> expansion</a:t>
            </a:r>
          </a:p>
          <a:p>
            <a:pPr algn="just"/>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test the hypothesis that a similar approach in humans could improve success with HLA desensitization</a:t>
            </a:r>
          </a:p>
        </p:txBody>
      </p:sp>
      <p:grpSp>
        <p:nvGrpSpPr>
          <p:cNvPr id="78" name="Group 77">
            <a:extLst>
              <a:ext uri="{FF2B5EF4-FFF2-40B4-BE49-F238E27FC236}">
                <a16:creationId xmlns:a16="http://schemas.microsoft.com/office/drawing/2014/main" id="{5B710802-CFDB-47D1-8241-E0E429E13BEA}"/>
              </a:ext>
            </a:extLst>
          </p:cNvPr>
          <p:cNvGrpSpPr/>
          <p:nvPr/>
        </p:nvGrpSpPr>
        <p:grpSpPr>
          <a:xfrm>
            <a:off x="7048661" y="3077194"/>
            <a:ext cx="3846152" cy="1895460"/>
            <a:chOff x="7826619" y="4071968"/>
            <a:chExt cx="3846152" cy="1895460"/>
          </a:xfrm>
        </p:grpSpPr>
        <p:pic>
          <p:nvPicPr>
            <p:cNvPr id="20" name="Graphic 19" descr="Group of people with solid fill">
              <a:extLst>
                <a:ext uri="{FF2B5EF4-FFF2-40B4-BE49-F238E27FC236}">
                  <a16:creationId xmlns:a16="http://schemas.microsoft.com/office/drawing/2014/main" id="{E32C4991-7326-400A-8A97-CC6F79FC98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6619" y="4310594"/>
              <a:ext cx="563813" cy="563813"/>
            </a:xfrm>
            <a:prstGeom prst="rect">
              <a:avLst/>
            </a:prstGeom>
          </p:spPr>
        </p:pic>
        <p:grpSp>
          <p:nvGrpSpPr>
            <p:cNvPr id="21" name="Group 20">
              <a:extLst>
                <a:ext uri="{FF2B5EF4-FFF2-40B4-BE49-F238E27FC236}">
                  <a16:creationId xmlns:a16="http://schemas.microsoft.com/office/drawing/2014/main" id="{9A2FF834-3B02-4881-AD83-2BC24C443105}"/>
                </a:ext>
              </a:extLst>
            </p:cNvPr>
            <p:cNvGrpSpPr/>
            <p:nvPr/>
          </p:nvGrpSpPr>
          <p:grpSpPr>
            <a:xfrm>
              <a:off x="8316092" y="4334562"/>
              <a:ext cx="3356679" cy="602177"/>
              <a:chOff x="7110134" y="2632049"/>
              <a:chExt cx="3709448" cy="602177"/>
            </a:xfrm>
          </p:grpSpPr>
          <p:cxnSp>
            <p:nvCxnSpPr>
              <p:cNvPr id="25" name="Straight Arrow Connector 24">
                <a:extLst>
                  <a:ext uri="{FF2B5EF4-FFF2-40B4-BE49-F238E27FC236}">
                    <a16:creationId xmlns:a16="http://schemas.microsoft.com/office/drawing/2014/main" id="{8D0531F3-65C4-41E1-AACA-EC4BEA8C76C5}"/>
                  </a:ext>
                </a:extLst>
              </p:cNvPr>
              <p:cNvCxnSpPr>
                <a:cxnSpLocks/>
              </p:cNvCxnSpPr>
              <p:nvPr/>
            </p:nvCxnSpPr>
            <p:spPr>
              <a:xfrm rot="16200000">
                <a:off x="9042216" y="1321724"/>
                <a:ext cx="0" cy="3204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96F462-DB25-4985-B188-532A8B4FE15C}"/>
                  </a:ext>
                </a:extLst>
              </p:cNvPr>
              <p:cNvCxnSpPr>
                <a:cxnSpLocks/>
              </p:cNvCxnSpPr>
              <p:nvPr/>
            </p:nvCxnSpPr>
            <p:spPr>
              <a:xfrm rot="10800000" flipV="1">
                <a:off x="7450741" y="2635279"/>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E6E5A3E-83DF-488A-88A9-5089EF1D45D9}"/>
                  </a:ext>
                </a:extLst>
              </p:cNvPr>
              <p:cNvSpPr txBox="1"/>
              <p:nvPr/>
            </p:nvSpPr>
            <p:spPr>
              <a:xfrm>
                <a:off x="7110134" y="2951923"/>
                <a:ext cx="660162"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W1</a:t>
                </a:r>
                <a:endParaRPr lang="en-GB" sz="1200" dirty="0">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825BEFD3-503D-42C0-BBA2-55F9D3BEA345}"/>
                  </a:ext>
                </a:extLst>
              </p:cNvPr>
              <p:cNvCxnSpPr>
                <a:cxnSpLocks/>
              </p:cNvCxnSpPr>
              <p:nvPr/>
            </p:nvCxnSpPr>
            <p:spPr>
              <a:xfrm rot="10800000" flipV="1">
                <a:off x="8041154" y="2635280"/>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8B0D0B-3331-4C51-8668-E25E73D98A61}"/>
                  </a:ext>
                </a:extLst>
              </p:cNvPr>
              <p:cNvCxnSpPr/>
              <p:nvPr/>
            </p:nvCxnSpPr>
            <p:spPr>
              <a:xfrm>
                <a:off x="7442327" y="285225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C8358B1-93CC-4071-ADAA-76DCA43EE3E2}"/>
                  </a:ext>
                </a:extLst>
              </p:cNvPr>
              <p:cNvSpPr txBox="1"/>
              <p:nvPr/>
            </p:nvSpPr>
            <p:spPr>
              <a:xfrm>
                <a:off x="10012163" y="2957227"/>
                <a:ext cx="807419"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W10</a:t>
                </a:r>
                <a:endParaRPr lang="en-GB" sz="1200"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64524CC8-7A5A-4B35-8F1F-0D1927403505}"/>
                  </a:ext>
                </a:extLst>
              </p:cNvPr>
              <p:cNvCxnSpPr/>
              <p:nvPr/>
            </p:nvCxnSpPr>
            <p:spPr>
              <a:xfrm>
                <a:off x="10426399" y="2843978"/>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ED6ACF6-640D-426F-A12C-46C6F0CC9602}"/>
                  </a:ext>
                </a:extLst>
              </p:cNvPr>
              <p:cNvCxnSpPr>
                <a:cxnSpLocks/>
              </p:cNvCxnSpPr>
              <p:nvPr/>
            </p:nvCxnSpPr>
            <p:spPr>
              <a:xfrm rot="10800000" flipV="1">
                <a:off x="8638327" y="2641575"/>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DD12E9A-1E21-404B-BF05-7202968C6AE4}"/>
                  </a:ext>
                </a:extLst>
              </p:cNvPr>
              <p:cNvCxnSpPr>
                <a:cxnSpLocks/>
              </p:cNvCxnSpPr>
              <p:nvPr/>
            </p:nvCxnSpPr>
            <p:spPr>
              <a:xfrm rot="10800000" flipV="1">
                <a:off x="9211432" y="2641574"/>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C228EC3-E48E-4A71-9660-7F961CA122DE}"/>
                  </a:ext>
                </a:extLst>
              </p:cNvPr>
              <p:cNvCxnSpPr>
                <a:cxnSpLocks/>
              </p:cNvCxnSpPr>
              <p:nvPr/>
            </p:nvCxnSpPr>
            <p:spPr>
              <a:xfrm rot="10800000" flipV="1">
                <a:off x="9789309" y="2638815"/>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C553143-1B0F-411D-B877-CEDC8ABDB7E4}"/>
                  </a:ext>
                </a:extLst>
              </p:cNvPr>
              <p:cNvCxnSpPr>
                <a:cxnSpLocks/>
              </p:cNvCxnSpPr>
              <p:nvPr/>
            </p:nvCxnSpPr>
            <p:spPr>
              <a:xfrm rot="10800000" flipV="1">
                <a:off x="10427701" y="2632049"/>
                <a:ext cx="0" cy="180000"/>
              </a:xfrm>
              <a:prstGeom prst="straightConnector1">
                <a:avLst/>
              </a:prstGeom>
              <a:ln w="28575">
                <a:solidFill>
                  <a:srgbClr val="041E4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a:extLst>
                <a:ext uri="{FF2B5EF4-FFF2-40B4-BE49-F238E27FC236}">
                  <a16:creationId xmlns:a16="http://schemas.microsoft.com/office/drawing/2014/main" id="{E9CBDDA8-4241-4EAF-AB23-CE3CCB506B87}"/>
                </a:ext>
              </a:extLst>
            </p:cNvPr>
            <p:cNvCxnSpPr>
              <a:cxnSpLocks/>
            </p:cNvCxnSpPr>
            <p:nvPr/>
          </p:nvCxnSpPr>
          <p:spPr>
            <a:xfrm rot="10800000">
              <a:off x="8614782" y="4897292"/>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6B7149F-7D0C-4C00-BC0D-CFF7E3246F6B}"/>
                </a:ext>
              </a:extLst>
            </p:cNvPr>
            <p:cNvCxnSpPr>
              <a:cxnSpLocks/>
            </p:cNvCxnSpPr>
            <p:nvPr/>
          </p:nvCxnSpPr>
          <p:spPr>
            <a:xfrm rot="10800000">
              <a:off x="9574526" y="4897292"/>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6F544CC-9C45-4E57-A328-ECB7E68CC0D4}"/>
                </a:ext>
              </a:extLst>
            </p:cNvPr>
            <p:cNvCxnSpPr>
              <a:cxnSpLocks/>
            </p:cNvCxnSpPr>
            <p:nvPr/>
          </p:nvCxnSpPr>
          <p:spPr>
            <a:xfrm rot="10800000">
              <a:off x="10472361" y="4897292"/>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BDCAD4E-3AE7-45A8-AEF0-A04181D93DFA}"/>
                </a:ext>
              </a:extLst>
            </p:cNvPr>
            <p:cNvCxnSpPr>
              <a:cxnSpLocks/>
            </p:cNvCxnSpPr>
            <p:nvPr/>
          </p:nvCxnSpPr>
          <p:spPr>
            <a:xfrm rot="10800000">
              <a:off x="11318807" y="4897292"/>
              <a:ext cx="0" cy="180000"/>
            </a:xfrm>
            <a:prstGeom prst="straightConnector1">
              <a:avLst/>
            </a:prstGeom>
            <a:ln w="28575">
              <a:solidFill>
                <a:srgbClr val="FF9E1B"/>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21A88D31-D0F4-4CB2-BEAA-02246E3E1C64}"/>
                </a:ext>
              </a:extLst>
            </p:cNvPr>
            <p:cNvSpPr txBox="1"/>
            <p:nvPr/>
          </p:nvSpPr>
          <p:spPr>
            <a:xfrm>
              <a:off x="8922998" y="4071968"/>
              <a:ext cx="2064998" cy="276999"/>
            </a:xfrm>
            <a:prstGeom prst="rect">
              <a:avLst/>
            </a:prstGeom>
            <a:noFill/>
            <a:ln>
              <a:noFill/>
            </a:ln>
          </p:spPr>
          <p:txBody>
            <a:bodyPr wrap="square">
              <a:spAutoFit/>
            </a:bodyPr>
            <a:lstStyle/>
            <a:p>
              <a:r>
                <a:rPr lang="en-GB" sz="1200" dirty="0">
                  <a:solidFill>
                    <a:srgbClr val="041E42"/>
                  </a:solidFill>
                  <a:latin typeface="Arial" panose="020B0604020202020204" pitchFamily="34" charset="0"/>
                  <a:cs typeface="Arial" panose="020B0604020202020204" pitchFamily="34" charset="0"/>
                </a:rPr>
                <a:t>Daratumumab 8 mg/kg</a:t>
              </a:r>
            </a:p>
          </p:txBody>
        </p:sp>
        <p:sp>
          <p:nvSpPr>
            <p:cNvPr id="72" name="TextBox 71">
              <a:extLst>
                <a:ext uri="{FF2B5EF4-FFF2-40B4-BE49-F238E27FC236}">
                  <a16:creationId xmlns:a16="http://schemas.microsoft.com/office/drawing/2014/main" id="{A9622416-4646-47D9-A305-689EFED57B76}"/>
                </a:ext>
              </a:extLst>
            </p:cNvPr>
            <p:cNvSpPr txBox="1"/>
            <p:nvPr/>
          </p:nvSpPr>
          <p:spPr>
            <a:xfrm>
              <a:off x="9011023" y="5054379"/>
              <a:ext cx="1888947" cy="276999"/>
            </a:xfrm>
            <a:prstGeom prst="rect">
              <a:avLst/>
            </a:prstGeom>
            <a:noFill/>
          </p:spPr>
          <p:txBody>
            <a:bodyPr wrap="square">
              <a:spAutoFit/>
            </a:bodyPr>
            <a:lstStyle/>
            <a:p>
              <a:pPr algn="ctr"/>
              <a:r>
                <a:rPr lang="en-GB" sz="1200" dirty="0" err="1">
                  <a:solidFill>
                    <a:srgbClr val="FF9E1B"/>
                  </a:solidFill>
                  <a:latin typeface="Arial" panose="020B0604020202020204" pitchFamily="34" charset="0"/>
                  <a:cs typeface="Arial" panose="020B0604020202020204" pitchFamily="34" charset="0"/>
                </a:rPr>
                <a:t>Belatacept</a:t>
              </a:r>
              <a:r>
                <a:rPr lang="en-GB" sz="1200" dirty="0">
                  <a:solidFill>
                    <a:srgbClr val="FF9E1B"/>
                  </a:solidFill>
                  <a:latin typeface="Arial" panose="020B0604020202020204" pitchFamily="34" charset="0"/>
                  <a:cs typeface="Arial" panose="020B0604020202020204" pitchFamily="34" charset="0"/>
                </a:rPr>
                <a:t> 10 mg/kg</a:t>
              </a:r>
            </a:p>
          </p:txBody>
        </p:sp>
        <p:sp>
          <p:nvSpPr>
            <p:cNvPr id="74" name="TextBox 73">
              <a:extLst>
                <a:ext uri="{FF2B5EF4-FFF2-40B4-BE49-F238E27FC236}">
                  <a16:creationId xmlns:a16="http://schemas.microsoft.com/office/drawing/2014/main" id="{2158942A-0C41-4443-8444-227A141E6611}"/>
                </a:ext>
              </a:extLst>
            </p:cNvPr>
            <p:cNvSpPr txBox="1"/>
            <p:nvPr/>
          </p:nvSpPr>
          <p:spPr>
            <a:xfrm>
              <a:off x="8345094" y="5505763"/>
              <a:ext cx="3239854" cy="461665"/>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Blood and bone marrow assessments pre-and post-treatment</a:t>
              </a:r>
              <a:endParaRPr lang="en-GB" sz="1200" dirty="0">
                <a:latin typeface="Arial" panose="020B0604020202020204" pitchFamily="34" charset="0"/>
                <a:cs typeface="Arial" panose="020B0604020202020204" pitchFamily="34" charset="0"/>
              </a:endParaRPr>
            </a:p>
          </p:txBody>
        </p:sp>
        <p:sp>
          <p:nvSpPr>
            <p:cNvPr id="75" name="Right Brace 74">
              <a:extLst>
                <a:ext uri="{FF2B5EF4-FFF2-40B4-BE49-F238E27FC236}">
                  <a16:creationId xmlns:a16="http://schemas.microsoft.com/office/drawing/2014/main" id="{D0BE002F-CF41-4A31-9924-4DC50920F3AE}"/>
                </a:ext>
              </a:extLst>
            </p:cNvPr>
            <p:cNvSpPr/>
            <p:nvPr/>
          </p:nvSpPr>
          <p:spPr>
            <a:xfrm rot="5400000">
              <a:off x="9825979" y="4031697"/>
              <a:ext cx="279797" cy="2702193"/>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0CBD4694-18D5-44FD-ACCF-C93DB7D98024}"/>
              </a:ext>
            </a:extLst>
          </p:cNvPr>
          <p:cNvGrpSpPr/>
          <p:nvPr/>
        </p:nvGrpSpPr>
        <p:grpSpPr>
          <a:xfrm>
            <a:off x="6335079" y="1568410"/>
            <a:ext cx="5206395" cy="1350341"/>
            <a:chOff x="7594761" y="1320715"/>
            <a:chExt cx="4521687" cy="1350341"/>
          </a:xfrm>
        </p:grpSpPr>
        <p:sp>
          <p:nvSpPr>
            <p:cNvPr id="9" name="Flowchart: Alternate Process 8">
              <a:extLst>
                <a:ext uri="{FF2B5EF4-FFF2-40B4-BE49-F238E27FC236}">
                  <a16:creationId xmlns:a16="http://schemas.microsoft.com/office/drawing/2014/main" id="{F0A8E219-9780-4E80-9C76-8BE047F1EB25}"/>
                </a:ext>
              </a:extLst>
            </p:cNvPr>
            <p:cNvSpPr/>
            <p:nvPr/>
          </p:nvSpPr>
          <p:spPr>
            <a:xfrm>
              <a:off x="8466403" y="1320715"/>
              <a:ext cx="1381126" cy="44275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ATTAIN</a:t>
              </a:r>
            </a:p>
            <a:p>
              <a:pPr algn="ctr"/>
              <a:r>
                <a:rPr lang="en-GB" sz="1200" dirty="0">
                  <a:solidFill>
                    <a:schemeClr val="bg1"/>
                  </a:solidFill>
                  <a:latin typeface="Arial" panose="020B0604020202020204" pitchFamily="34" charset="0"/>
                  <a:cs typeface="Arial" panose="020B0604020202020204" pitchFamily="34" charset="0"/>
                </a:rPr>
                <a:t>phase I/II trial</a:t>
              </a:r>
            </a:p>
          </p:txBody>
        </p:sp>
        <p:cxnSp>
          <p:nvCxnSpPr>
            <p:cNvPr id="10" name="Straight Arrow Connector 9">
              <a:extLst>
                <a:ext uri="{FF2B5EF4-FFF2-40B4-BE49-F238E27FC236}">
                  <a16:creationId xmlns:a16="http://schemas.microsoft.com/office/drawing/2014/main" id="{2EC9C0F3-D8BE-4856-B863-3B878EC06023}"/>
                </a:ext>
              </a:extLst>
            </p:cNvPr>
            <p:cNvCxnSpPr>
              <a:cxnSpLocks/>
            </p:cNvCxnSpPr>
            <p:nvPr/>
          </p:nvCxnSpPr>
          <p:spPr>
            <a:xfrm>
              <a:off x="9156967" y="1825838"/>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BFFA201-D8C9-4F40-8499-4B9FCFFF57DA}"/>
                </a:ext>
              </a:extLst>
            </p:cNvPr>
            <p:cNvSpPr txBox="1"/>
            <p:nvPr/>
          </p:nvSpPr>
          <p:spPr>
            <a:xfrm>
              <a:off x="7594761" y="2024724"/>
              <a:ext cx="1474149"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Daratumumab</a:t>
              </a:r>
            </a:p>
            <a:p>
              <a:pPr algn="ctr"/>
              <a:r>
                <a:rPr lang="en-GB" sz="1200" dirty="0">
                  <a:solidFill>
                    <a:srgbClr val="A5A5A5"/>
                  </a:solidFill>
                  <a:latin typeface="Arial" panose="020B0604020202020204" pitchFamily="34" charset="0"/>
                  <a:cs typeface="Arial" panose="020B0604020202020204" pitchFamily="34" charset="0"/>
                </a:rPr>
                <a:t>(a CD38 </a:t>
              </a:r>
              <a:r>
                <a:rPr lang="en-GB" sz="1200" dirty="0" err="1">
                  <a:solidFill>
                    <a:srgbClr val="A5A5A5"/>
                  </a:solidFill>
                  <a:latin typeface="Arial" panose="020B0604020202020204" pitchFamily="34" charset="0"/>
                  <a:cs typeface="Arial" panose="020B0604020202020204" pitchFamily="34" charset="0"/>
                </a:rPr>
                <a:t>mAb</a:t>
              </a:r>
              <a:r>
                <a:rPr lang="en-GB" sz="1200" dirty="0">
                  <a:solidFill>
                    <a:srgbClr val="A5A5A5"/>
                  </a:solidFill>
                  <a:latin typeface="Arial" panose="020B0604020202020204" pitchFamily="34" charset="0"/>
                  <a:cs typeface="Arial" panose="020B0604020202020204" pitchFamily="34" charset="0"/>
                </a:rPr>
                <a:t> used in multiple myeloma)</a:t>
              </a:r>
              <a:endParaRPr lang="en-GB" sz="1200" dirty="0">
                <a:latin typeface="Arial" panose="020B0604020202020204" pitchFamily="34" charset="0"/>
                <a:cs typeface="Arial" panose="020B0604020202020204" pitchFamily="34" charset="0"/>
              </a:endParaRPr>
            </a:p>
          </p:txBody>
        </p:sp>
        <p:pic>
          <p:nvPicPr>
            <p:cNvPr id="13" name="Graphic 12" descr="Badge Follow outline">
              <a:extLst>
                <a:ext uri="{FF2B5EF4-FFF2-40B4-BE49-F238E27FC236}">
                  <a16:creationId xmlns:a16="http://schemas.microsoft.com/office/drawing/2014/main" id="{4C7A9FFD-EB0C-49C2-ABEF-C8AD5E743D12}"/>
                </a:ext>
              </a:extLst>
            </p:cNvPr>
            <p:cNvPicPr>
              <a:picLocks/>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41628" y="2188497"/>
              <a:ext cx="250124" cy="288000"/>
            </a:xfrm>
            <a:prstGeom prst="rect">
              <a:avLst/>
            </a:prstGeom>
          </p:spPr>
        </p:pic>
        <p:sp>
          <p:nvSpPr>
            <p:cNvPr id="16" name="TextBox 15">
              <a:extLst>
                <a:ext uri="{FF2B5EF4-FFF2-40B4-BE49-F238E27FC236}">
                  <a16:creationId xmlns:a16="http://schemas.microsoft.com/office/drawing/2014/main" id="{7A153280-5CA6-4E3A-951F-32661CEA7CBA}"/>
                </a:ext>
              </a:extLst>
            </p:cNvPr>
            <p:cNvSpPr txBox="1"/>
            <p:nvPr/>
          </p:nvSpPr>
          <p:spPr>
            <a:xfrm>
              <a:off x="9232647" y="2024725"/>
              <a:ext cx="1089698" cy="646331"/>
            </a:xfrm>
            <a:prstGeom prst="rect">
              <a:avLst/>
            </a:prstGeom>
            <a:noFill/>
          </p:spPr>
          <p:txBody>
            <a:bodyPr wrap="square">
              <a:spAutoFit/>
            </a:bodyPr>
            <a:lstStyle/>
            <a:p>
              <a:pPr algn="ctr"/>
              <a:r>
                <a:rPr lang="en-GB" sz="1200" dirty="0" err="1">
                  <a:solidFill>
                    <a:srgbClr val="A5A5A5"/>
                  </a:solidFill>
                  <a:latin typeface="Arial" panose="020B0604020202020204" pitchFamily="34" charset="0"/>
                  <a:cs typeface="Arial" panose="020B0604020202020204" pitchFamily="34" charset="0"/>
                </a:rPr>
                <a:t>Belatacept</a:t>
              </a:r>
              <a:r>
                <a:rPr lang="en-GB" sz="1200" dirty="0">
                  <a:solidFill>
                    <a:srgbClr val="A5A5A5"/>
                  </a:solidFill>
                  <a:latin typeface="Arial" panose="020B0604020202020204" pitchFamily="34" charset="0"/>
                  <a:cs typeface="Arial" panose="020B0604020202020204" pitchFamily="34" charset="0"/>
                </a:rPr>
                <a:t> (a high affinity CTLA4-Ig)</a:t>
              </a:r>
              <a:endParaRPr lang="en-GB"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18F61A-4418-4510-B06B-654F82FE9E14}"/>
                </a:ext>
              </a:extLst>
            </p:cNvPr>
            <p:cNvSpPr txBox="1"/>
            <p:nvPr/>
          </p:nvSpPr>
          <p:spPr>
            <a:xfrm>
              <a:off x="10498459" y="2024724"/>
              <a:ext cx="1617989"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Desensitization kidney transplant candidates with </a:t>
              </a:r>
              <a:r>
                <a:rPr lang="en-GB" sz="1200" dirty="0" err="1">
                  <a:solidFill>
                    <a:srgbClr val="A5A5A5"/>
                  </a:solidFill>
                  <a:latin typeface="Arial" panose="020B0604020202020204" pitchFamily="34" charset="0"/>
                  <a:cs typeface="Arial" panose="020B0604020202020204" pitchFamily="34" charset="0"/>
                </a:rPr>
                <a:t>cPRA</a:t>
              </a:r>
              <a:r>
                <a:rPr lang="en-GB" sz="1200" dirty="0">
                  <a:solidFill>
                    <a:srgbClr val="A5A5A5"/>
                  </a:solidFill>
                  <a:latin typeface="Arial" panose="020B0604020202020204" pitchFamily="34" charset="0"/>
                  <a:cs typeface="Arial" panose="020B0604020202020204" pitchFamily="34" charset="0"/>
                </a:rPr>
                <a:t> ≥99.9%</a:t>
              </a:r>
              <a:endParaRPr lang="en-GB" sz="1200" dirty="0">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BE2816AF-C3D8-4A9C-B597-029CDA27D8BA}"/>
                </a:ext>
              </a:extLst>
            </p:cNvPr>
            <p:cNvCxnSpPr>
              <a:cxnSpLocks/>
            </p:cNvCxnSpPr>
            <p:nvPr/>
          </p:nvCxnSpPr>
          <p:spPr>
            <a:xfrm rot="16200000">
              <a:off x="10420820" y="2274503"/>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1A295EE0-83F8-41E4-9CF5-1F703C77BD09}"/>
              </a:ext>
            </a:extLst>
          </p:cNvPr>
          <p:cNvSpPr txBox="1"/>
          <p:nvPr/>
        </p:nvSpPr>
        <p:spPr>
          <a:xfrm>
            <a:off x="6762750" y="5016133"/>
            <a:ext cx="4778724" cy="1200329"/>
          </a:xfrm>
          <a:prstGeom prst="rect">
            <a:avLst/>
          </a:prstGeom>
          <a:noFill/>
        </p:spPr>
        <p:txBody>
          <a:bodyPr wrap="square">
            <a:spAutoFit/>
          </a:bodyPr>
          <a:lstStyle/>
          <a:p>
            <a:pPr algn="just"/>
            <a:r>
              <a:rPr lang="en-GB" sz="1200" dirty="0">
                <a:solidFill>
                  <a:srgbClr val="A5A5A5"/>
                </a:solidFill>
                <a:latin typeface="Arial" panose="020B0604020202020204" pitchFamily="34" charset="0"/>
                <a:cs typeface="Arial" panose="020B0604020202020204" pitchFamily="34" charset="0"/>
              </a:rPr>
              <a:t>The primary efficacy endpoint is a composite of (1) elimination of ≥1 HLA antibody specificity, (2) ≥50% reduction in the MFI of ≥3 HLA antibody specificities, or (3) kidney transplant from a previously incompatible donor</a:t>
            </a:r>
          </a:p>
          <a:p>
            <a:endParaRPr lang="en-GB" sz="1200" dirty="0">
              <a:solidFill>
                <a:srgbClr val="A5A5A5"/>
              </a:solidFill>
              <a:latin typeface="Arial" panose="020B0604020202020204" pitchFamily="34" charset="0"/>
              <a:cs typeface="Arial" panose="020B0604020202020204" pitchFamily="34" charset="0"/>
            </a:endParaRPr>
          </a:p>
          <a:p>
            <a:r>
              <a:rPr lang="en-GB" sz="1200" dirty="0">
                <a:solidFill>
                  <a:srgbClr val="A5A5A5"/>
                </a:solidFill>
                <a:latin typeface="Arial" panose="020B0604020202020204" pitchFamily="34" charset="0"/>
                <a:cs typeface="Arial" panose="020B0604020202020204" pitchFamily="34" charset="0"/>
              </a:rPr>
              <a:t>Target accrual is 15, enrolled in 2 cohorts (5+10) </a:t>
            </a:r>
            <a:endParaRPr lang="en-GB" sz="12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DF5BE38-F292-44A9-9198-B3CA249D5A45}"/>
              </a:ext>
            </a:extLst>
          </p:cNvPr>
          <p:cNvSpPr txBox="1"/>
          <p:nvPr/>
        </p:nvSpPr>
        <p:spPr>
          <a:xfrm>
            <a:off x="6335079" y="1103969"/>
            <a:ext cx="1381125"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GB" sz="2000" b="1" dirty="0">
              <a:solidFill>
                <a:srgbClr val="000000"/>
              </a:solidFill>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2A7ADCE4-F20C-4CC8-A704-38B96B90DF6B}"/>
              </a:ext>
            </a:extLst>
          </p:cNvPr>
          <p:cNvSpPr/>
          <p:nvPr/>
        </p:nvSpPr>
        <p:spPr>
          <a:xfrm>
            <a:off x="6402750" y="1568546"/>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84" name="Oval 83">
            <a:extLst>
              <a:ext uri="{FF2B5EF4-FFF2-40B4-BE49-F238E27FC236}">
                <a16:creationId xmlns:a16="http://schemas.microsoft.com/office/drawing/2014/main" id="{23FF1196-657A-47F3-8005-FE4CE4A62B9E}"/>
              </a:ext>
            </a:extLst>
          </p:cNvPr>
          <p:cNvSpPr/>
          <p:nvPr/>
        </p:nvSpPr>
        <p:spPr>
          <a:xfrm>
            <a:off x="6399821" y="3215693"/>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
        <p:nvSpPr>
          <p:cNvPr id="85" name="Oval 84">
            <a:extLst>
              <a:ext uri="{FF2B5EF4-FFF2-40B4-BE49-F238E27FC236}">
                <a16:creationId xmlns:a16="http://schemas.microsoft.com/office/drawing/2014/main" id="{4AD9755C-7392-4697-8033-28503A94775F}"/>
              </a:ext>
            </a:extLst>
          </p:cNvPr>
          <p:cNvSpPr/>
          <p:nvPr/>
        </p:nvSpPr>
        <p:spPr>
          <a:xfrm>
            <a:off x="6402750" y="5059612"/>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a:t>
            </a:r>
          </a:p>
        </p:txBody>
      </p:sp>
      <p:sp>
        <p:nvSpPr>
          <p:cNvPr id="86" name="Oval 85">
            <a:extLst>
              <a:ext uri="{FF2B5EF4-FFF2-40B4-BE49-F238E27FC236}">
                <a16:creationId xmlns:a16="http://schemas.microsoft.com/office/drawing/2014/main" id="{85C69D27-5A1A-4FB1-BEF7-90C42575CE54}"/>
              </a:ext>
            </a:extLst>
          </p:cNvPr>
          <p:cNvSpPr/>
          <p:nvPr/>
        </p:nvSpPr>
        <p:spPr>
          <a:xfrm>
            <a:off x="6402750" y="5899941"/>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4</a:t>
            </a:r>
          </a:p>
        </p:txBody>
      </p:sp>
      <p:pic>
        <p:nvPicPr>
          <p:cNvPr id="41" name="Picture 40" descr="A pink house with a white chimney&#10;&#10;Description automatically generated">
            <a:hlinkClick r:id="rId8" action="ppaction://hlinksldjump"/>
            <a:extLst>
              <a:ext uri="{FF2B5EF4-FFF2-40B4-BE49-F238E27FC236}">
                <a16:creationId xmlns:a16="http://schemas.microsoft.com/office/drawing/2014/main" id="{4B0ACE46-7A58-4B8F-A5BC-B1FBD949E9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24755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300" dirty="0">
                <a:latin typeface="Arial" panose="020B0604020202020204" pitchFamily="34" charset="0"/>
                <a:cs typeface="Arial" panose="020B0604020202020204" pitchFamily="34" charset="0"/>
              </a:rPr>
              <a:t>Early results of attain (ITN090ST): Daratumumab &amp; </a:t>
            </a:r>
            <a:r>
              <a:rPr lang="en-GB" sz="2300" dirty="0" err="1">
                <a:latin typeface="Arial" panose="020B0604020202020204" pitchFamily="34" charset="0"/>
                <a:cs typeface="Arial" panose="020B0604020202020204" pitchFamily="34" charset="0"/>
              </a:rPr>
              <a:t>belatacept</a:t>
            </a:r>
            <a:r>
              <a:rPr lang="en-GB" sz="2300" dirty="0">
                <a:latin typeface="Arial" panose="020B0604020202020204" pitchFamily="34" charset="0"/>
                <a:cs typeface="Arial" panose="020B0604020202020204" pitchFamily="34" charset="0"/>
              </a:rPr>
              <a:t> for HLA desensitization in kidney transplant candidates with 100% </a:t>
            </a:r>
            <a:r>
              <a:rPr lang="en-GB" sz="2300" dirty="0" err="1">
                <a:latin typeface="Arial" panose="020B0604020202020204" pitchFamily="34" charset="0"/>
                <a:cs typeface="Arial" panose="020B0604020202020204" pitchFamily="34" charset="0"/>
              </a:rPr>
              <a:t>cPRA</a:t>
            </a:r>
            <a:endParaRPr lang="en-GB" sz="23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Vincenti</a:t>
            </a:r>
            <a:r>
              <a:rPr lang="en-GB" dirty="0">
                <a:latin typeface="Arial" panose="020B0604020202020204" pitchFamily="34" charset="0"/>
                <a:cs typeface="Arial" panose="020B0604020202020204" pitchFamily="34" charset="0"/>
              </a:rPr>
              <a:t> F. et al., ESOT Congress 2023; OS10_3</a:t>
            </a:r>
          </a:p>
        </p:txBody>
      </p:sp>
      <p:sp>
        <p:nvSpPr>
          <p:cNvPr id="6" name="TextBox 5">
            <a:extLst>
              <a:ext uri="{FF2B5EF4-FFF2-40B4-BE49-F238E27FC236}">
                <a16:creationId xmlns:a16="http://schemas.microsoft.com/office/drawing/2014/main" id="{9F8E8E2D-4496-44CF-8D15-46E1A14000A5}"/>
              </a:ext>
            </a:extLst>
          </p:cNvPr>
          <p:cNvSpPr txBox="1"/>
          <p:nvPr/>
        </p:nvSpPr>
        <p:spPr>
          <a:xfrm>
            <a:off x="717436" y="1112047"/>
            <a:ext cx="6083413" cy="3200876"/>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Cohort 1 (n=5, mean age 44, 60% with previous transplant) enrolled and treated, with 5-31 weeks follow-up to date</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The treatment well tolerated in all 5 patients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3 of 5 participants met the primary efficacy endpoint and 5 of 5 had &gt;50% bone marrow PC depletion. It was accompanied by decrease of both CD19</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CD38</a:t>
            </a:r>
            <a:r>
              <a:rPr lang="en-GB" sz="1400" baseline="30000" dirty="0">
                <a:solidFill>
                  <a:srgbClr val="A5A5A5"/>
                </a:solidFill>
                <a:latin typeface="Arial" panose="020B0604020202020204" pitchFamily="34" charset="0"/>
                <a:cs typeface="Arial" panose="020B0604020202020204" pitchFamily="34" charset="0"/>
              </a:rPr>
              <a:t>hi</a:t>
            </a:r>
            <a:r>
              <a:rPr lang="en-GB" sz="1400" dirty="0">
                <a:solidFill>
                  <a:srgbClr val="A5A5A5"/>
                </a:solidFill>
                <a:latin typeface="Arial" panose="020B0604020202020204" pitchFamily="34" charset="0"/>
                <a:cs typeface="Arial" panose="020B0604020202020204" pitchFamily="34" charset="0"/>
              </a:rPr>
              <a:t>CD138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SLPC and CD19</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CD38</a:t>
            </a:r>
            <a:r>
              <a:rPr lang="en-GB" sz="1400" baseline="30000" dirty="0">
                <a:solidFill>
                  <a:srgbClr val="A5A5A5"/>
                </a:solidFill>
                <a:latin typeface="Arial" panose="020B0604020202020204" pitchFamily="34" charset="0"/>
                <a:cs typeface="Arial" panose="020B0604020202020204" pitchFamily="34" charset="0"/>
              </a:rPr>
              <a:t>hi</a:t>
            </a:r>
            <a:r>
              <a:rPr lang="en-GB" sz="1400" dirty="0">
                <a:solidFill>
                  <a:srgbClr val="A5A5A5"/>
                </a:solidFill>
                <a:latin typeface="Arial" panose="020B0604020202020204" pitchFamily="34" charset="0"/>
                <a:cs typeface="Arial" panose="020B0604020202020204" pitchFamily="34" charset="0"/>
              </a:rPr>
              <a:t>CD138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PC subsets with maintenance of CD19</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CD38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CD138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PC population which contains LLPC subsets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Circulating CD19</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CD27-IgD</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CD38</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CD24</a:t>
            </a:r>
            <a:r>
              <a:rPr lang="en-GB" sz="1400" baseline="30000" dirty="0">
                <a:solidFill>
                  <a:srgbClr val="A5A5A5"/>
                </a:solidFill>
                <a:latin typeface="Arial" panose="020B0604020202020204" pitchFamily="34" charset="0"/>
                <a:cs typeface="Arial" panose="020B0604020202020204" pitchFamily="34" charset="0"/>
              </a:rPr>
              <a:t>+</a:t>
            </a:r>
            <a:r>
              <a:rPr lang="en-GB" sz="1400" dirty="0">
                <a:solidFill>
                  <a:srgbClr val="A5A5A5"/>
                </a:solidFill>
                <a:latin typeface="Arial" panose="020B0604020202020204" pitchFamily="34" charset="0"/>
                <a:cs typeface="Arial" panose="020B0604020202020204" pitchFamily="34" charset="0"/>
              </a:rPr>
              <a:t> transitional B cells were also decreased in all 5 patients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One patient received a kidney transplant from a previously incompatible deceased donor and is doing well at 7 months post-transplant without rejection or rebound of HLA antibodies</a:t>
            </a:r>
            <a:endParaRPr lang="en-CH" dirty="0">
              <a:solidFill>
                <a:srgbClr val="A5A5A5"/>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17ABDFB-E55C-4534-957D-83970F523246}"/>
              </a:ext>
            </a:extLst>
          </p:cNvPr>
          <p:cNvSpPr txBox="1"/>
          <p:nvPr/>
        </p:nvSpPr>
        <p:spPr>
          <a:xfrm>
            <a:off x="717437" y="5644502"/>
            <a:ext cx="10148360" cy="830997"/>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algn="just"/>
            <a:r>
              <a:rPr lang="en-GB" sz="1400" dirty="0">
                <a:solidFill>
                  <a:srgbClr val="A5A5A5"/>
                </a:solidFill>
                <a:latin typeface="Arial" panose="020B0604020202020204" pitchFamily="34" charset="0"/>
                <a:cs typeface="Arial" panose="020B0604020202020204" pitchFamily="34" charset="0"/>
              </a:rPr>
              <a:t>Daratumumab and </a:t>
            </a:r>
            <a:r>
              <a:rPr lang="en-GB" sz="1400" dirty="0" err="1">
                <a:solidFill>
                  <a:srgbClr val="A5A5A5"/>
                </a:solidFill>
                <a:latin typeface="Arial" panose="020B0604020202020204" pitchFamily="34" charset="0"/>
                <a:cs typeface="Arial" panose="020B0604020202020204" pitchFamily="34" charset="0"/>
              </a:rPr>
              <a:t>belatacept</a:t>
            </a:r>
            <a:r>
              <a:rPr lang="en-GB" sz="1400" dirty="0">
                <a:solidFill>
                  <a:srgbClr val="A5A5A5"/>
                </a:solidFill>
                <a:latin typeface="Arial" panose="020B0604020202020204" pitchFamily="34" charset="0"/>
                <a:cs typeface="Arial" panose="020B0604020202020204" pitchFamily="34" charset="0"/>
              </a:rPr>
              <a:t> may provide effective desensitization for kidney transplant candidates with </a:t>
            </a:r>
            <a:r>
              <a:rPr lang="en-GB" sz="1400" dirty="0" err="1">
                <a:solidFill>
                  <a:srgbClr val="A5A5A5"/>
                </a:solidFill>
                <a:latin typeface="Arial" panose="020B0604020202020204" pitchFamily="34" charset="0"/>
                <a:cs typeface="Arial" panose="020B0604020202020204" pitchFamily="34" charset="0"/>
              </a:rPr>
              <a:t>cPRA</a:t>
            </a:r>
            <a:r>
              <a:rPr lang="en-GB" sz="1400" dirty="0">
                <a:solidFill>
                  <a:srgbClr val="A5A5A5"/>
                </a:solidFill>
                <a:latin typeface="Arial" panose="020B0604020202020204" pitchFamily="34" charset="0"/>
                <a:cs typeface="Arial" panose="020B0604020202020204" pitchFamily="34" charset="0"/>
              </a:rPr>
              <a:t> 100% by depleting PC from existing marrow and blood PC subsets</a:t>
            </a:r>
            <a:endParaRPr lang="en-CH" sz="1400" dirty="0">
              <a:solidFill>
                <a:srgbClr val="A5A5A5"/>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1475847-4DCF-4F73-998E-05528B5C5436}"/>
              </a:ext>
            </a:extLst>
          </p:cNvPr>
          <p:cNvGrpSpPr/>
          <p:nvPr/>
        </p:nvGrpSpPr>
        <p:grpSpPr>
          <a:xfrm>
            <a:off x="861921" y="4251871"/>
            <a:ext cx="6083413" cy="1668710"/>
            <a:chOff x="3212985" y="3209925"/>
            <a:chExt cx="6189891" cy="1714500"/>
          </a:xfrm>
        </p:grpSpPr>
        <p:pic>
          <p:nvPicPr>
            <p:cNvPr id="16" name="Picture 15" descr="Diagram&#10;&#10;Description automatically generated">
              <a:extLst>
                <a:ext uri="{FF2B5EF4-FFF2-40B4-BE49-F238E27FC236}">
                  <a16:creationId xmlns:a16="http://schemas.microsoft.com/office/drawing/2014/main" id="{194193C3-FEA0-41B2-986D-A3333FA0A207}"/>
                </a:ext>
              </a:extLst>
            </p:cNvPr>
            <p:cNvPicPr/>
            <p:nvPr/>
          </p:nvPicPr>
          <p:blipFill rotWithShape="1">
            <a:blip r:embed="rId4" cstate="print">
              <a:extLst>
                <a:ext uri="{28A0092B-C50C-407E-A947-70E740481C1C}">
                  <a14:useLocalDpi xmlns:a14="http://schemas.microsoft.com/office/drawing/2010/main" val="0"/>
                </a:ext>
              </a:extLst>
            </a:blip>
            <a:srcRect l="38467" t="77778" r="31128"/>
            <a:stretch/>
          </p:blipFill>
          <p:spPr>
            <a:xfrm>
              <a:off x="7859826" y="3257550"/>
              <a:ext cx="1543050" cy="1666875"/>
            </a:xfrm>
            <a:prstGeom prst="rect">
              <a:avLst/>
            </a:prstGeom>
          </p:spPr>
        </p:pic>
        <p:pic>
          <p:nvPicPr>
            <p:cNvPr id="17" name="Picture 16" descr="Diagram&#10;&#10;Description automatically generated">
              <a:extLst>
                <a:ext uri="{FF2B5EF4-FFF2-40B4-BE49-F238E27FC236}">
                  <a16:creationId xmlns:a16="http://schemas.microsoft.com/office/drawing/2014/main" id="{4705D225-2C53-44E8-A2DF-567CDBEA124C}"/>
                </a:ext>
              </a:extLst>
            </p:cNvPr>
            <p:cNvPicPr/>
            <p:nvPr/>
          </p:nvPicPr>
          <p:blipFill rotWithShape="1">
            <a:blip r:embed="rId4" cstate="print">
              <a:extLst>
                <a:ext uri="{28A0092B-C50C-407E-A947-70E740481C1C}">
                  <a14:useLocalDpi xmlns:a14="http://schemas.microsoft.com/office/drawing/2010/main" val="0"/>
                </a:ext>
              </a:extLst>
            </a:blip>
            <a:srcRect l="70520" t="58333" r="2994" b="23380"/>
            <a:stretch/>
          </p:blipFill>
          <p:spPr>
            <a:xfrm>
              <a:off x="6312692" y="3209925"/>
              <a:ext cx="1443717" cy="1504950"/>
            </a:xfrm>
            <a:prstGeom prst="rect">
              <a:avLst/>
            </a:prstGeom>
          </p:spPr>
        </p:pic>
        <p:pic>
          <p:nvPicPr>
            <p:cNvPr id="18" name="Picture 17" descr="Diagram&#10;&#10;Description automatically generated">
              <a:extLst>
                <a:ext uri="{FF2B5EF4-FFF2-40B4-BE49-F238E27FC236}">
                  <a16:creationId xmlns:a16="http://schemas.microsoft.com/office/drawing/2014/main" id="{355F4F52-75CC-4938-9699-3F70EECB524C}"/>
                </a:ext>
              </a:extLst>
            </p:cNvPr>
            <p:cNvPicPr/>
            <p:nvPr/>
          </p:nvPicPr>
          <p:blipFill rotWithShape="1">
            <a:blip r:embed="rId4" cstate="print">
              <a:extLst>
                <a:ext uri="{28A0092B-C50C-407E-A947-70E740481C1C}">
                  <a14:useLocalDpi xmlns:a14="http://schemas.microsoft.com/office/drawing/2010/main" val="0"/>
                </a:ext>
              </a:extLst>
            </a:blip>
            <a:srcRect l="36618" t="58333" r="36471" b="23380"/>
            <a:stretch/>
          </p:blipFill>
          <p:spPr>
            <a:xfrm>
              <a:off x="4738686" y="3224146"/>
              <a:ext cx="1466851" cy="1504950"/>
            </a:xfrm>
            <a:prstGeom prst="rect">
              <a:avLst/>
            </a:prstGeom>
          </p:spPr>
        </p:pic>
        <p:pic>
          <p:nvPicPr>
            <p:cNvPr id="19" name="Picture 18" descr="Diagram&#10;&#10;Description automatically generated">
              <a:extLst>
                <a:ext uri="{FF2B5EF4-FFF2-40B4-BE49-F238E27FC236}">
                  <a16:creationId xmlns:a16="http://schemas.microsoft.com/office/drawing/2014/main" id="{A914EF3E-58A4-4841-9C81-97B506668CA4}"/>
                </a:ext>
              </a:extLst>
            </p:cNvPr>
            <p:cNvPicPr/>
            <p:nvPr/>
          </p:nvPicPr>
          <p:blipFill rotWithShape="1">
            <a:blip r:embed="rId4" cstate="print">
              <a:extLst>
                <a:ext uri="{28A0092B-C50C-407E-A947-70E740481C1C}">
                  <a14:useLocalDpi xmlns:a14="http://schemas.microsoft.com/office/drawing/2010/main" val="0"/>
                </a:ext>
              </a:extLst>
            </a:blip>
            <a:srcRect l="3430" t="58333" r="70546" b="23380"/>
            <a:stretch/>
          </p:blipFill>
          <p:spPr>
            <a:xfrm>
              <a:off x="3212985" y="3209925"/>
              <a:ext cx="1418546" cy="1504950"/>
            </a:xfrm>
            <a:prstGeom prst="rect">
              <a:avLst/>
            </a:prstGeom>
          </p:spPr>
        </p:pic>
      </p:grpSp>
      <p:pic>
        <p:nvPicPr>
          <p:cNvPr id="20" name="Picture 19" descr="Diagram&#10;&#10;Description automatically generated">
            <a:extLst>
              <a:ext uri="{FF2B5EF4-FFF2-40B4-BE49-F238E27FC236}">
                <a16:creationId xmlns:a16="http://schemas.microsoft.com/office/drawing/2014/main" id="{06AEA258-715A-474D-8965-BE28A10FA138}"/>
              </a:ext>
            </a:extLst>
          </p:cNvPr>
          <p:cNvPicPr/>
          <p:nvPr/>
        </p:nvPicPr>
        <p:blipFill rotWithShape="1">
          <a:blip r:embed="rId4" cstate="print">
            <a:extLst>
              <a:ext uri="{28A0092B-C50C-407E-A947-70E740481C1C}">
                <a14:useLocalDpi xmlns:a14="http://schemas.microsoft.com/office/drawing/2010/main" val="0"/>
              </a:ext>
            </a:extLst>
          </a:blip>
          <a:srcRect r="2801" b="41783"/>
          <a:stretch/>
        </p:blipFill>
        <p:spPr>
          <a:xfrm>
            <a:off x="6945334" y="1088718"/>
            <a:ext cx="5076825" cy="4680564"/>
          </a:xfrm>
          <a:prstGeom prst="rect">
            <a:avLst/>
          </a:prstGeom>
        </p:spPr>
      </p:pic>
      <p:pic>
        <p:nvPicPr>
          <p:cNvPr id="12" name="Picture 11" descr="A pink house with a white chimney&#10;&#10;Description automatically generated">
            <a:hlinkClick r:id="rId5" action="ppaction://hlinksldjump"/>
            <a:extLst>
              <a:ext uri="{FF2B5EF4-FFF2-40B4-BE49-F238E27FC236}">
                <a16:creationId xmlns:a16="http://schemas.microsoft.com/office/drawing/2014/main" id="{E9F0AE88-3156-40D3-8C56-20E469D81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59957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300" dirty="0">
                <a:latin typeface="Arial" panose="020B0604020202020204" pitchFamily="34" charset="0"/>
                <a:cs typeface="Arial" panose="020B0604020202020204" pitchFamily="34" charset="0"/>
              </a:rPr>
              <a:t>A phase I/</a:t>
            </a:r>
            <a:r>
              <a:rPr lang="en-GB" sz="2300" dirty="0" err="1">
                <a:latin typeface="Arial" panose="020B0604020202020204" pitchFamily="34" charset="0"/>
                <a:cs typeface="Arial" panose="020B0604020202020204" pitchFamily="34" charset="0"/>
              </a:rPr>
              <a:t>IIa</a:t>
            </a:r>
            <a:r>
              <a:rPr lang="en-GB" sz="2300" dirty="0">
                <a:latin typeface="Arial" panose="020B0604020202020204" pitchFamily="34" charset="0"/>
                <a:cs typeface="Arial" panose="020B0604020202020204" pitchFamily="34" charset="0"/>
              </a:rPr>
              <a:t> trial of autologous regulatory T cell therapy together with donor bone marrow infusion in kidney transplantation</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Oberbauer</a:t>
            </a:r>
            <a:r>
              <a:rPr lang="en-GB" dirty="0">
                <a:latin typeface="Arial" panose="020B0604020202020204" pitchFamily="34" charset="0"/>
                <a:cs typeface="Arial" panose="020B0604020202020204" pitchFamily="34" charset="0"/>
              </a:rPr>
              <a:t> R., Wekerle T. et al., ESOT Congress 2023; OS10_5</a:t>
            </a:r>
          </a:p>
        </p:txBody>
      </p:sp>
      <p:sp>
        <p:nvSpPr>
          <p:cNvPr id="5" name="TextBox 4">
            <a:extLst>
              <a:ext uri="{FF2B5EF4-FFF2-40B4-BE49-F238E27FC236}">
                <a16:creationId xmlns:a16="http://schemas.microsoft.com/office/drawing/2014/main" id="{82F2B514-AA1A-41D2-B164-63B2776D1388}"/>
              </a:ext>
            </a:extLst>
          </p:cNvPr>
          <p:cNvSpPr txBox="1"/>
          <p:nvPr/>
        </p:nvSpPr>
        <p:spPr>
          <a:xfrm>
            <a:off x="717436" y="1111159"/>
            <a:ext cx="5216436" cy="2062103"/>
          </a:xfrm>
          <a:prstGeom prst="rect">
            <a:avLst/>
          </a:prstGeom>
          <a:noFill/>
        </p:spPr>
        <p:txBody>
          <a:bodyPr wrap="square">
            <a:spAutoFit/>
          </a:bodyPr>
          <a:lstStyle/>
          <a:p>
            <a:pPr algn="just"/>
            <a:r>
              <a:rPr lang="en-US"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US" dirty="0">
                <a:solidFill>
                  <a:srgbClr val="A5A5A5"/>
                </a:solidFill>
                <a:latin typeface="Arial" panose="020B0604020202020204" pitchFamily="34" charset="0"/>
                <a:cs typeface="Arial" panose="020B0604020202020204" pitchFamily="34" charset="0"/>
              </a:rPr>
              <a:t>In preclinical models combining Treg therapy with donor BM transplantation leads to mixed hematopoietic chimerism and tolerance without myelosuppressive recipient conditioning, avoiding the adverse effects of irradiation or cytotoxic drugs</a:t>
            </a:r>
            <a:endParaRPr lang="en-CH" dirty="0">
              <a:solidFill>
                <a:srgbClr val="A5A5A5"/>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317C2BD-2C2C-4EF5-B442-0F798C3C31D3}"/>
              </a:ext>
            </a:extLst>
          </p:cNvPr>
          <p:cNvSpPr txBox="1"/>
          <p:nvPr/>
        </p:nvSpPr>
        <p:spPr>
          <a:xfrm>
            <a:off x="712577" y="3561870"/>
            <a:ext cx="1305917" cy="400110"/>
          </a:xfrm>
          <a:prstGeom prst="rect">
            <a:avLst/>
          </a:prstGeom>
          <a:noFill/>
        </p:spPr>
        <p:txBody>
          <a:bodyPr wrap="square">
            <a:spAutoFit/>
          </a:bodyPr>
          <a:lstStyle/>
          <a:p>
            <a:pPr algn="just"/>
            <a:r>
              <a:rPr lang="en-US" sz="2000" b="1" dirty="0">
                <a:solidFill>
                  <a:srgbClr val="636569"/>
                </a:solidFill>
                <a:latin typeface="Arial" panose="020B0604020202020204" pitchFamily="34" charset="0"/>
                <a:cs typeface="Arial" panose="020B0604020202020204" pitchFamily="34" charset="0"/>
              </a:rPr>
              <a:t>Methods</a:t>
            </a:r>
          </a:p>
        </p:txBody>
      </p:sp>
      <p:grpSp>
        <p:nvGrpSpPr>
          <p:cNvPr id="8" name="Group 7">
            <a:extLst>
              <a:ext uri="{FF2B5EF4-FFF2-40B4-BE49-F238E27FC236}">
                <a16:creationId xmlns:a16="http://schemas.microsoft.com/office/drawing/2014/main" id="{DB2BDBDA-77AD-4957-A840-0970A7BE2608}"/>
              </a:ext>
            </a:extLst>
          </p:cNvPr>
          <p:cNvGrpSpPr/>
          <p:nvPr/>
        </p:nvGrpSpPr>
        <p:grpSpPr>
          <a:xfrm>
            <a:off x="1230554" y="4079139"/>
            <a:ext cx="3509310" cy="1019534"/>
            <a:chOff x="8384970" y="1320715"/>
            <a:chExt cx="3047791" cy="1019534"/>
          </a:xfrm>
        </p:grpSpPr>
        <p:sp>
          <p:nvSpPr>
            <p:cNvPr id="9" name="Flowchart: Alternate Process 8">
              <a:extLst>
                <a:ext uri="{FF2B5EF4-FFF2-40B4-BE49-F238E27FC236}">
                  <a16:creationId xmlns:a16="http://schemas.microsoft.com/office/drawing/2014/main" id="{B1765204-9A81-4A72-9F63-4F4C3DDD0234}"/>
                </a:ext>
              </a:extLst>
            </p:cNvPr>
            <p:cNvSpPr/>
            <p:nvPr/>
          </p:nvSpPr>
          <p:spPr>
            <a:xfrm>
              <a:off x="8466403" y="1320715"/>
              <a:ext cx="2885812" cy="44275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Single </a:t>
              </a:r>
              <a:r>
                <a:rPr lang="en-GB" sz="1200" dirty="0" err="1">
                  <a:solidFill>
                    <a:schemeClr val="bg1"/>
                  </a:solidFill>
                  <a:latin typeface="Arial" panose="020B0604020202020204" pitchFamily="34" charset="0"/>
                  <a:cs typeface="Arial" panose="020B0604020202020204" pitchFamily="34" charset="0"/>
                </a:rPr>
                <a:t>center</a:t>
              </a:r>
              <a:r>
                <a:rPr lang="en-GB" sz="1200" dirty="0">
                  <a:solidFill>
                    <a:schemeClr val="bg1"/>
                  </a:solidFill>
                  <a:latin typeface="Arial" panose="020B0604020202020204" pitchFamily="34" charset="0"/>
                  <a:cs typeface="Arial" panose="020B0604020202020204" pitchFamily="34" charset="0"/>
                </a:rPr>
                <a:t>, controlled, first-in-human</a:t>
              </a:r>
            </a:p>
            <a:p>
              <a:pPr algn="ctr"/>
              <a:r>
                <a:rPr lang="en-GB" sz="1200" dirty="0">
                  <a:solidFill>
                    <a:schemeClr val="bg1"/>
                  </a:solidFill>
                  <a:latin typeface="Arial" panose="020B0604020202020204" pitchFamily="34" charset="0"/>
                  <a:cs typeface="Arial" panose="020B0604020202020204" pitchFamily="34" charset="0"/>
                </a:rPr>
                <a:t>phase I/II trial</a:t>
              </a:r>
            </a:p>
          </p:txBody>
        </p:sp>
        <p:cxnSp>
          <p:nvCxnSpPr>
            <p:cNvPr id="10" name="Straight Arrow Connector 9">
              <a:extLst>
                <a:ext uri="{FF2B5EF4-FFF2-40B4-BE49-F238E27FC236}">
                  <a16:creationId xmlns:a16="http://schemas.microsoft.com/office/drawing/2014/main" id="{9A970DA1-8DBD-48B1-8A38-485C91E9DD96}"/>
                </a:ext>
              </a:extLst>
            </p:cNvPr>
            <p:cNvCxnSpPr>
              <a:cxnSpLocks/>
            </p:cNvCxnSpPr>
            <p:nvPr/>
          </p:nvCxnSpPr>
          <p:spPr>
            <a:xfrm>
              <a:off x="9908865" y="184763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CA76F24-0BF2-4B8C-AFE8-A7DB9395ABB4}"/>
                </a:ext>
              </a:extLst>
            </p:cNvPr>
            <p:cNvSpPr txBox="1"/>
            <p:nvPr/>
          </p:nvSpPr>
          <p:spPr>
            <a:xfrm>
              <a:off x="8384970" y="2063250"/>
              <a:ext cx="3047791" cy="276999"/>
            </a:xfrm>
            <a:prstGeom prst="rect">
              <a:avLst/>
            </a:prstGeom>
            <a:noFill/>
          </p:spPr>
          <p:txBody>
            <a:bodyPr wrap="square">
              <a:spAutoFit/>
            </a:bodyPr>
            <a:lstStyle/>
            <a:p>
              <a:pPr algn="ctr"/>
              <a:endParaRPr lang="en-GB" sz="1200" dirty="0">
                <a:latin typeface="Arial" panose="020B0604020202020204" pitchFamily="34" charset="0"/>
                <a:cs typeface="Arial" panose="020B0604020202020204" pitchFamily="34" charset="0"/>
              </a:endParaRPr>
            </a:p>
          </p:txBody>
        </p:sp>
      </p:grpSp>
      <p:sp>
        <p:nvSpPr>
          <p:cNvPr id="12" name="Oval 11">
            <a:extLst>
              <a:ext uri="{FF2B5EF4-FFF2-40B4-BE49-F238E27FC236}">
                <a16:creationId xmlns:a16="http://schemas.microsoft.com/office/drawing/2014/main" id="{8854BEE4-94F5-4BB6-9E6B-C5D151A9533F}"/>
              </a:ext>
            </a:extLst>
          </p:cNvPr>
          <p:cNvSpPr/>
          <p:nvPr/>
        </p:nvSpPr>
        <p:spPr>
          <a:xfrm>
            <a:off x="907870" y="4076364"/>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grpSp>
        <p:nvGrpSpPr>
          <p:cNvPr id="50" name="Group 49">
            <a:extLst>
              <a:ext uri="{FF2B5EF4-FFF2-40B4-BE49-F238E27FC236}">
                <a16:creationId xmlns:a16="http://schemas.microsoft.com/office/drawing/2014/main" id="{B8DB00F9-2A42-4ACB-BF60-D9DBCB8BC72F}"/>
              </a:ext>
            </a:extLst>
          </p:cNvPr>
          <p:cNvGrpSpPr/>
          <p:nvPr/>
        </p:nvGrpSpPr>
        <p:grpSpPr>
          <a:xfrm>
            <a:off x="6066223" y="1073059"/>
            <a:ext cx="5978520" cy="3412615"/>
            <a:chOff x="6068472" y="1014021"/>
            <a:chExt cx="5978520" cy="3412615"/>
          </a:xfrm>
        </p:grpSpPr>
        <p:sp>
          <p:nvSpPr>
            <p:cNvPr id="13" name="Oval 12">
              <a:extLst>
                <a:ext uri="{FF2B5EF4-FFF2-40B4-BE49-F238E27FC236}">
                  <a16:creationId xmlns:a16="http://schemas.microsoft.com/office/drawing/2014/main" id="{295CCED2-336F-4E76-AE63-92FE57BAE754}"/>
                </a:ext>
              </a:extLst>
            </p:cNvPr>
            <p:cNvSpPr/>
            <p:nvPr/>
          </p:nvSpPr>
          <p:spPr>
            <a:xfrm>
              <a:off x="6212732" y="1014021"/>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72027887-DD4D-46BE-A64C-30BBB7485D0E}"/>
                </a:ext>
              </a:extLst>
            </p:cNvPr>
            <p:cNvSpPr txBox="1"/>
            <p:nvPr/>
          </p:nvSpPr>
          <p:spPr>
            <a:xfrm>
              <a:off x="6272719" y="2987796"/>
              <a:ext cx="1888947" cy="646331"/>
            </a:xfrm>
            <a:prstGeom prst="rect">
              <a:avLst/>
            </a:prstGeom>
            <a:noFill/>
            <a:ln>
              <a:solidFill>
                <a:srgbClr val="FF9E1B"/>
              </a:solidFill>
            </a:ln>
          </p:spPr>
          <p:txBody>
            <a:bodyPr wrap="square">
              <a:spAutoFit/>
            </a:bodyPr>
            <a:lstStyle/>
            <a:p>
              <a:pPr algn="ctr"/>
              <a:r>
                <a:rPr lang="en-GB" sz="1200" dirty="0">
                  <a:solidFill>
                    <a:srgbClr val="FF9E1B"/>
                  </a:solidFill>
                  <a:latin typeface="Arial" panose="020B0604020202020204" pitchFamily="34" charset="0"/>
                  <a:cs typeface="Arial" panose="020B0604020202020204" pitchFamily="34" charset="0"/>
                </a:rPr>
                <a:t>IS: </a:t>
              </a:r>
              <a:r>
                <a:rPr lang="en-US" sz="1200" dirty="0">
                  <a:solidFill>
                    <a:srgbClr val="FF9E1B"/>
                  </a:solidFill>
                  <a:latin typeface="Arial" panose="020B0604020202020204" pitchFamily="34" charset="0"/>
                  <a:cs typeface="Arial" panose="020B0604020202020204" pitchFamily="34" charset="0"/>
                </a:rPr>
                <a:t>Thymoglobulin, </a:t>
              </a:r>
              <a:r>
                <a:rPr lang="en-US" sz="1200" dirty="0" err="1">
                  <a:solidFill>
                    <a:srgbClr val="FF9E1B"/>
                  </a:solidFill>
                  <a:latin typeface="Arial" panose="020B0604020202020204" pitchFamily="34" charset="0"/>
                  <a:cs typeface="Arial" panose="020B0604020202020204" pitchFamily="34" charset="0"/>
                </a:rPr>
                <a:t>belatacept</a:t>
              </a:r>
              <a:r>
                <a:rPr lang="en-US" sz="1200" dirty="0">
                  <a:solidFill>
                    <a:srgbClr val="FF9E1B"/>
                  </a:solidFill>
                  <a:latin typeface="Arial" panose="020B0604020202020204" pitchFamily="34" charset="0"/>
                  <a:cs typeface="Arial" panose="020B0604020202020204" pitchFamily="34" charset="0"/>
                </a:rPr>
                <a:t>, sirolimus and steroids</a:t>
              </a:r>
              <a:endParaRPr lang="en-GB" sz="1200" dirty="0">
                <a:solidFill>
                  <a:srgbClr val="FF9E1B"/>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5A363F5-CBA4-4AFC-9B7C-4A2306752482}"/>
                </a:ext>
              </a:extLst>
            </p:cNvPr>
            <p:cNvSpPr txBox="1"/>
            <p:nvPr/>
          </p:nvSpPr>
          <p:spPr>
            <a:xfrm>
              <a:off x="6999933" y="2377848"/>
              <a:ext cx="1163416" cy="461665"/>
            </a:xfrm>
            <a:prstGeom prst="rect">
              <a:avLst/>
            </a:prstGeom>
            <a:noFill/>
            <a:ln>
              <a:solidFill>
                <a:srgbClr val="041E42"/>
              </a:solidFill>
            </a:ln>
          </p:spPr>
          <p:txBody>
            <a:bodyPr wrap="square">
              <a:spAutoFit/>
            </a:bodyPr>
            <a:lstStyle/>
            <a:p>
              <a:pPr algn="ctr"/>
              <a:r>
                <a:rPr lang="en-US" sz="1200" dirty="0">
                  <a:solidFill>
                    <a:srgbClr val="041E42"/>
                  </a:solidFill>
                  <a:latin typeface="Arial" panose="020B0604020202020204" pitchFamily="34" charset="0"/>
                  <a:cs typeface="Arial" panose="020B0604020202020204" pitchFamily="34" charset="0"/>
                </a:rPr>
                <a:t>Tocilizumab </a:t>
              </a:r>
              <a:r>
                <a:rPr lang="en-US" sz="1200" dirty="0" err="1">
                  <a:solidFill>
                    <a:srgbClr val="041E42"/>
                  </a:solidFill>
                  <a:latin typeface="Arial" panose="020B0604020202020204" pitchFamily="34" charset="0"/>
                  <a:cs typeface="Arial" panose="020B0604020202020204" pitchFamily="34" charset="0"/>
                </a:rPr>
                <a:t>s.c.</a:t>
              </a:r>
              <a:r>
                <a:rPr lang="en-US" sz="1200" dirty="0">
                  <a:solidFill>
                    <a:srgbClr val="041E42"/>
                  </a:solidFill>
                  <a:latin typeface="Arial" panose="020B0604020202020204" pitchFamily="34" charset="0"/>
                  <a:cs typeface="Arial" panose="020B0604020202020204" pitchFamily="34" charset="0"/>
                </a:rPr>
                <a:t> injection</a:t>
              </a:r>
              <a:endParaRPr lang="en-GB" sz="1200" dirty="0">
                <a:solidFill>
                  <a:srgbClr val="041E4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66A51B0-EC0A-489D-AD41-3B8049ED0F86}"/>
                </a:ext>
              </a:extLst>
            </p:cNvPr>
            <p:cNvSpPr txBox="1"/>
            <p:nvPr/>
          </p:nvSpPr>
          <p:spPr>
            <a:xfrm>
              <a:off x="8477446" y="1273985"/>
              <a:ext cx="1421998"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Transplantation</a:t>
              </a:r>
              <a:endParaRPr lang="en-GB" sz="1200" dirty="0">
                <a:latin typeface="Arial" panose="020B0604020202020204" pitchFamily="34" charset="0"/>
                <a:cs typeface="Arial" panose="020B0604020202020204" pitchFamily="34" charset="0"/>
              </a:endParaRPr>
            </a:p>
          </p:txBody>
        </p:sp>
        <p:sp>
          <p:nvSpPr>
            <p:cNvPr id="18" name="Right Brace 17">
              <a:extLst>
                <a:ext uri="{FF2B5EF4-FFF2-40B4-BE49-F238E27FC236}">
                  <a16:creationId xmlns:a16="http://schemas.microsoft.com/office/drawing/2014/main" id="{6F1A64FB-F375-4CDB-B380-758846E98F95}"/>
                </a:ext>
              </a:extLst>
            </p:cNvPr>
            <p:cNvSpPr/>
            <p:nvPr/>
          </p:nvSpPr>
          <p:spPr>
            <a:xfrm rot="10800000">
              <a:off x="8226678" y="1633376"/>
              <a:ext cx="135307" cy="441096"/>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B93EFA8-03AF-44B3-A9C9-C2B8111D2FD7}"/>
                </a:ext>
              </a:extLst>
            </p:cNvPr>
            <p:cNvSpPr txBox="1"/>
            <p:nvPr/>
          </p:nvSpPr>
          <p:spPr>
            <a:xfrm>
              <a:off x="6068472" y="1342425"/>
              <a:ext cx="2137441" cy="1061829"/>
            </a:xfrm>
            <a:prstGeom prst="rect">
              <a:avLst/>
            </a:prstGeom>
            <a:noFill/>
          </p:spPr>
          <p:txBody>
            <a:bodyPr wrap="square">
              <a:spAutoFit/>
            </a:bodyPr>
            <a:lstStyle/>
            <a:p>
              <a:pPr algn="ctr"/>
              <a:r>
                <a:rPr lang="en-US" sz="1050" dirty="0">
                  <a:solidFill>
                    <a:srgbClr val="A5A5A5"/>
                  </a:solidFill>
                  <a:latin typeface="Arial" panose="020B0604020202020204" pitchFamily="34" charset="0"/>
                  <a:cs typeface="Arial" panose="020B0604020202020204" pitchFamily="34" charset="0"/>
                </a:rPr>
                <a:t>In vitro expanded polyclonal recipient Tregs (1.1-1.5x10</a:t>
              </a:r>
              <a:r>
                <a:rPr lang="en-US" sz="1050" baseline="30000" dirty="0">
                  <a:solidFill>
                    <a:srgbClr val="A5A5A5"/>
                  </a:solidFill>
                  <a:latin typeface="Arial" panose="020B0604020202020204" pitchFamily="34" charset="0"/>
                  <a:cs typeface="Arial" panose="020B0604020202020204" pitchFamily="34" charset="0"/>
                </a:rPr>
                <a:t>7</a:t>
              </a:r>
              <a:r>
                <a:rPr lang="en-US" sz="1050" dirty="0">
                  <a:solidFill>
                    <a:srgbClr val="A5A5A5"/>
                  </a:solidFill>
                  <a:latin typeface="Arial" panose="020B0604020202020204" pitchFamily="34" charset="0"/>
                  <a:cs typeface="Arial" panose="020B0604020202020204" pitchFamily="34" charset="0"/>
                </a:rPr>
                <a:t> cells/kg) + MNC-separated donor BM cells (0.7-1.9x10</a:t>
              </a:r>
              <a:r>
                <a:rPr lang="en-US" sz="1050" baseline="30000" dirty="0">
                  <a:solidFill>
                    <a:srgbClr val="A5A5A5"/>
                  </a:solidFill>
                  <a:latin typeface="Arial" panose="020B0604020202020204" pitchFamily="34" charset="0"/>
                  <a:cs typeface="Arial" panose="020B0604020202020204" pitchFamily="34" charset="0"/>
                </a:rPr>
                <a:t>8</a:t>
              </a:r>
              <a:r>
                <a:rPr lang="en-US" sz="1050" dirty="0">
                  <a:solidFill>
                    <a:srgbClr val="A5A5A5"/>
                  </a:solidFill>
                  <a:latin typeface="Arial" panose="020B0604020202020204" pitchFamily="34" charset="0"/>
                  <a:cs typeface="Arial" panose="020B0604020202020204" pitchFamily="34" charset="0"/>
                </a:rPr>
                <a:t> nucleated cells/kg) administration</a:t>
              </a:r>
              <a:endParaRPr lang="en-GB" sz="105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C5DA811-4410-4A8B-A41E-F68BB806E75A}"/>
                </a:ext>
              </a:extLst>
            </p:cNvPr>
            <p:cNvSpPr txBox="1"/>
            <p:nvPr/>
          </p:nvSpPr>
          <p:spPr>
            <a:xfrm>
              <a:off x="8978983" y="1940785"/>
              <a:ext cx="442702"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D3</a:t>
              </a:r>
              <a:endParaRPr lang="en-GB" sz="12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68B8A0B-5360-4531-8271-482E046047B5}"/>
                </a:ext>
              </a:extLst>
            </p:cNvPr>
            <p:cNvSpPr txBox="1"/>
            <p:nvPr/>
          </p:nvSpPr>
          <p:spPr>
            <a:xfrm>
              <a:off x="8972723" y="2671038"/>
              <a:ext cx="46420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W3</a:t>
              </a:r>
              <a:endParaRPr lang="en-GB" sz="12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34AAD4E1-D233-4E20-A69A-2B205B3B6707}"/>
                </a:ext>
              </a:extLst>
            </p:cNvPr>
            <p:cNvCxnSpPr>
              <a:cxnSpLocks/>
            </p:cNvCxnSpPr>
            <p:nvPr/>
          </p:nvCxnSpPr>
          <p:spPr>
            <a:xfrm rot="16200000">
              <a:off x="9192551" y="1311911"/>
              <a:ext cx="0" cy="115200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9AA25AA-4548-4AB0-8A16-91D7193BC945}"/>
                </a:ext>
              </a:extLst>
            </p:cNvPr>
            <p:cNvSpPr txBox="1"/>
            <p:nvPr/>
          </p:nvSpPr>
          <p:spPr>
            <a:xfrm>
              <a:off x="9004898" y="3474947"/>
              <a:ext cx="46420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M6</a:t>
              </a:r>
              <a:endParaRPr lang="en-GB" sz="12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9C0ACEE-00A1-49D8-A7B6-49F11C45AC8F}"/>
                </a:ext>
              </a:extLst>
            </p:cNvPr>
            <p:cNvGrpSpPr/>
            <p:nvPr/>
          </p:nvGrpSpPr>
          <p:grpSpPr>
            <a:xfrm>
              <a:off x="8416998" y="1870127"/>
              <a:ext cx="293214" cy="2553875"/>
              <a:chOff x="8387289" y="2886453"/>
              <a:chExt cx="293214" cy="2553875"/>
            </a:xfrm>
          </p:grpSpPr>
          <p:cxnSp>
            <p:nvCxnSpPr>
              <p:cNvPr id="43" name="Straight Connector 42">
                <a:extLst>
                  <a:ext uri="{FF2B5EF4-FFF2-40B4-BE49-F238E27FC236}">
                    <a16:creationId xmlns:a16="http://schemas.microsoft.com/office/drawing/2014/main" id="{A9F9664D-4A57-41EF-A4AB-131F6858B15D}"/>
                  </a:ext>
                </a:extLst>
              </p:cNvPr>
              <p:cNvCxnSpPr>
                <a:cxnSpLocks/>
              </p:cNvCxnSpPr>
              <p:nvPr/>
            </p:nvCxnSpPr>
            <p:spPr>
              <a:xfrm rot="5400000">
                <a:off x="8601103" y="302990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2454978-D070-49E0-BC5F-862A39A3597B}"/>
                  </a:ext>
                </a:extLst>
              </p:cNvPr>
              <p:cNvCxnSpPr>
                <a:cxnSpLocks/>
              </p:cNvCxnSpPr>
              <p:nvPr/>
            </p:nvCxnSpPr>
            <p:spPr>
              <a:xfrm>
                <a:off x="8485755" y="2886579"/>
                <a:ext cx="0" cy="970779"/>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A5972149-6BCE-4EDE-88FD-380F19AB899D}"/>
                  </a:ext>
                </a:extLst>
              </p:cNvPr>
              <p:cNvCxnSpPr>
                <a:cxnSpLocks/>
              </p:cNvCxnSpPr>
              <p:nvPr/>
            </p:nvCxnSpPr>
            <p:spPr>
              <a:xfrm rot="5400000">
                <a:off x="8607213" y="377069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B7E7E90-FCF3-4611-AE64-855F9260E62C}"/>
                  </a:ext>
                </a:extLst>
              </p:cNvPr>
              <p:cNvCxnSpPr>
                <a:cxnSpLocks/>
              </p:cNvCxnSpPr>
              <p:nvPr/>
            </p:nvCxnSpPr>
            <p:spPr>
              <a:xfrm>
                <a:off x="8601103" y="2893993"/>
                <a:ext cx="0" cy="2546335"/>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8693F3-B984-46AA-9595-32F459A15D7E}"/>
                  </a:ext>
                </a:extLst>
              </p:cNvPr>
              <p:cNvCxnSpPr>
                <a:cxnSpLocks/>
              </p:cNvCxnSpPr>
              <p:nvPr/>
            </p:nvCxnSpPr>
            <p:spPr>
              <a:xfrm rot="5400000">
                <a:off x="8602204" y="455844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E52E5B-420F-40D3-B38F-9387D633CEED}"/>
                  </a:ext>
                </a:extLst>
              </p:cNvPr>
              <p:cNvCxnSpPr>
                <a:cxnSpLocks/>
              </p:cNvCxnSpPr>
              <p:nvPr/>
            </p:nvCxnSpPr>
            <p:spPr>
              <a:xfrm>
                <a:off x="8387887" y="2886453"/>
                <a:ext cx="0" cy="1764000"/>
              </a:xfrm>
              <a:prstGeom prst="line">
                <a:avLst/>
              </a:prstGeom>
              <a:ln w="38100">
                <a:solidFill>
                  <a:srgbClr val="FF9E1B"/>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B490CC38-ACF2-4DB5-A570-8761C719C97E}"/>
                  </a:ext>
                </a:extLst>
              </p:cNvPr>
              <p:cNvCxnSpPr>
                <a:cxnSpLocks/>
              </p:cNvCxnSpPr>
              <p:nvPr/>
            </p:nvCxnSpPr>
            <p:spPr>
              <a:xfrm>
                <a:off x="8387289" y="4626910"/>
                <a:ext cx="0" cy="813418"/>
              </a:xfrm>
              <a:prstGeom prst="line">
                <a:avLst/>
              </a:prstGeom>
              <a:ln w="38100">
                <a:solidFill>
                  <a:srgbClr val="DA9ABD"/>
                </a:solidFill>
              </a:ln>
            </p:spPr>
            <p:style>
              <a:lnRef idx="1">
                <a:schemeClr val="dk1"/>
              </a:lnRef>
              <a:fillRef idx="0">
                <a:schemeClr val="dk1"/>
              </a:fillRef>
              <a:effectRef idx="0">
                <a:schemeClr val="dk1"/>
              </a:effectRef>
              <a:fontRef idx="minor">
                <a:schemeClr val="tx1"/>
              </a:fontRef>
            </p:style>
          </p:cxnSp>
        </p:grpSp>
        <p:sp>
          <p:nvSpPr>
            <p:cNvPr id="25" name="TextBox 24">
              <a:extLst>
                <a:ext uri="{FF2B5EF4-FFF2-40B4-BE49-F238E27FC236}">
                  <a16:creationId xmlns:a16="http://schemas.microsoft.com/office/drawing/2014/main" id="{15F203BA-001A-4885-BFC5-3699F8D6C89D}"/>
                </a:ext>
              </a:extLst>
            </p:cNvPr>
            <p:cNvSpPr txBox="1"/>
            <p:nvPr/>
          </p:nvSpPr>
          <p:spPr>
            <a:xfrm>
              <a:off x="6272718" y="3777671"/>
              <a:ext cx="1888947" cy="461665"/>
            </a:xfrm>
            <a:prstGeom prst="rect">
              <a:avLst/>
            </a:prstGeom>
            <a:noFill/>
            <a:ln>
              <a:solidFill>
                <a:srgbClr val="DA9ABD"/>
              </a:solidFill>
            </a:ln>
          </p:spPr>
          <p:txBody>
            <a:bodyPr wrap="square">
              <a:spAutoFit/>
            </a:bodyPr>
            <a:lstStyle/>
            <a:p>
              <a:pPr algn="ctr"/>
              <a:r>
                <a:rPr lang="en-GB" sz="1200" dirty="0">
                  <a:solidFill>
                    <a:srgbClr val="DA9ABD"/>
                  </a:solidFill>
                  <a:latin typeface="Arial" panose="020B0604020202020204" pitchFamily="34" charset="0"/>
                  <a:cs typeface="Arial" panose="020B0604020202020204" pitchFamily="34" charset="0"/>
                </a:rPr>
                <a:t>IS: </a:t>
              </a:r>
              <a:r>
                <a:rPr lang="en-US" sz="1200" dirty="0">
                  <a:solidFill>
                    <a:srgbClr val="DA9ABD"/>
                  </a:solidFill>
                  <a:latin typeface="Arial" panose="020B0604020202020204" pitchFamily="34" charset="0"/>
                  <a:cs typeface="Arial" panose="020B0604020202020204" pitchFamily="34" charset="0"/>
                </a:rPr>
                <a:t>Gradual withdraw of sirolimus and steroids</a:t>
              </a:r>
              <a:endParaRPr lang="en-GB" sz="1200" dirty="0">
                <a:solidFill>
                  <a:srgbClr val="DA9ABD"/>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E01373F5-FB47-4373-942A-B975058FBDEC}"/>
                </a:ext>
              </a:extLst>
            </p:cNvPr>
            <p:cNvCxnSpPr>
              <a:cxnSpLocks/>
            </p:cNvCxnSpPr>
            <p:nvPr/>
          </p:nvCxnSpPr>
          <p:spPr>
            <a:xfrm rot="10800000">
              <a:off x="9197184" y="174630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2C9A3CD-1259-4CFC-999C-C6163BFAEE9F}"/>
                </a:ext>
              </a:extLst>
            </p:cNvPr>
            <p:cNvGrpSpPr/>
            <p:nvPr/>
          </p:nvGrpSpPr>
          <p:grpSpPr>
            <a:xfrm>
              <a:off x="8986550" y="1522261"/>
              <a:ext cx="421268" cy="288000"/>
              <a:chOff x="9125130" y="2568649"/>
              <a:chExt cx="421268" cy="288000"/>
            </a:xfrm>
          </p:grpSpPr>
          <p:sp>
            <p:nvSpPr>
              <p:cNvPr id="41" name="Oval 40">
                <a:extLst>
                  <a:ext uri="{FF2B5EF4-FFF2-40B4-BE49-F238E27FC236}">
                    <a16:creationId xmlns:a16="http://schemas.microsoft.com/office/drawing/2014/main" id="{AA0CB823-D458-4748-931D-BB2298B01593}"/>
                  </a:ext>
                </a:extLst>
              </p:cNvPr>
              <p:cNvSpPr/>
              <p:nvPr/>
            </p:nvSpPr>
            <p:spPr>
              <a:xfrm>
                <a:off x="9183025" y="2568649"/>
                <a:ext cx="288000" cy="288000"/>
              </a:xfrm>
              <a:prstGeom prst="ellipse">
                <a:avLst/>
              </a:prstGeom>
              <a:solidFill>
                <a:srgbClr val="A5A5A5"/>
              </a:solidFill>
              <a:ln>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F8940854-84C3-41FA-8E88-BB0E5E901840}"/>
                  </a:ext>
                </a:extLst>
              </p:cNvPr>
              <p:cNvSpPr txBox="1"/>
              <p:nvPr/>
            </p:nvSpPr>
            <p:spPr>
              <a:xfrm>
                <a:off x="9125130" y="2569199"/>
                <a:ext cx="421268" cy="276999"/>
              </a:xfrm>
              <a:prstGeom prst="rect">
                <a:avLst/>
              </a:prstGeom>
              <a:noFill/>
            </p:spPr>
            <p:txBody>
              <a:bodyPr wrap="square">
                <a:spAutoFit/>
              </a:bodyPr>
              <a:lstStyle/>
              <a:p>
                <a:pPr algn="ctr"/>
                <a:r>
                  <a:rPr lang="en-GB" sz="1200" dirty="0">
                    <a:solidFill>
                      <a:schemeClr val="bg1"/>
                    </a:solidFill>
                    <a:latin typeface="Arial" panose="020B0604020202020204" pitchFamily="34" charset="0"/>
                    <a:cs typeface="Arial" panose="020B0604020202020204" pitchFamily="34" charset="0"/>
                  </a:rPr>
                  <a:t>D0</a:t>
                </a:r>
              </a:p>
            </p:txBody>
          </p:sp>
        </p:grpSp>
        <p:grpSp>
          <p:nvGrpSpPr>
            <p:cNvPr id="28" name="Group 27">
              <a:extLst>
                <a:ext uri="{FF2B5EF4-FFF2-40B4-BE49-F238E27FC236}">
                  <a16:creationId xmlns:a16="http://schemas.microsoft.com/office/drawing/2014/main" id="{6C09067D-876A-4F4E-BB2F-BA9A10069B70}"/>
                </a:ext>
              </a:extLst>
            </p:cNvPr>
            <p:cNvGrpSpPr/>
            <p:nvPr/>
          </p:nvGrpSpPr>
          <p:grpSpPr>
            <a:xfrm flipH="1">
              <a:off x="9685423" y="1864168"/>
              <a:ext cx="195336" cy="2562468"/>
              <a:chOff x="8485167" y="2886453"/>
              <a:chExt cx="195336" cy="2562468"/>
            </a:xfrm>
          </p:grpSpPr>
          <p:cxnSp>
            <p:nvCxnSpPr>
              <p:cNvPr id="35" name="Straight Connector 34">
                <a:extLst>
                  <a:ext uri="{FF2B5EF4-FFF2-40B4-BE49-F238E27FC236}">
                    <a16:creationId xmlns:a16="http://schemas.microsoft.com/office/drawing/2014/main" id="{ED1EF16B-DC8E-42B9-B916-B2BB839CC645}"/>
                  </a:ext>
                </a:extLst>
              </p:cNvPr>
              <p:cNvCxnSpPr>
                <a:cxnSpLocks/>
              </p:cNvCxnSpPr>
              <p:nvPr/>
            </p:nvCxnSpPr>
            <p:spPr>
              <a:xfrm rot="5400000">
                <a:off x="8601103" y="302990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5C8D2F7-D564-4FBC-9916-0C3FED4748ED}"/>
                  </a:ext>
                </a:extLst>
              </p:cNvPr>
              <p:cNvCxnSpPr>
                <a:cxnSpLocks/>
              </p:cNvCxnSpPr>
              <p:nvPr/>
            </p:nvCxnSpPr>
            <p:spPr>
              <a:xfrm rot="5400000">
                <a:off x="8607213" y="377069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D906969-317A-4592-BF9A-6A6C7D71EA99}"/>
                  </a:ext>
                </a:extLst>
              </p:cNvPr>
              <p:cNvCxnSpPr>
                <a:cxnSpLocks/>
              </p:cNvCxnSpPr>
              <p:nvPr/>
            </p:nvCxnSpPr>
            <p:spPr>
              <a:xfrm flipH="1">
                <a:off x="8601103" y="2903721"/>
                <a:ext cx="0" cy="25452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6E65277-93ED-4A72-B3FC-3B4BD138C761}"/>
                  </a:ext>
                </a:extLst>
              </p:cNvPr>
              <p:cNvCxnSpPr>
                <a:cxnSpLocks/>
              </p:cNvCxnSpPr>
              <p:nvPr/>
            </p:nvCxnSpPr>
            <p:spPr>
              <a:xfrm rot="5400000">
                <a:off x="8602204" y="455844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9942CB-3D0A-4DC3-B9D2-3B468A659978}"/>
                  </a:ext>
                </a:extLst>
              </p:cNvPr>
              <p:cNvCxnSpPr>
                <a:cxnSpLocks/>
              </p:cNvCxnSpPr>
              <p:nvPr/>
            </p:nvCxnSpPr>
            <p:spPr>
              <a:xfrm>
                <a:off x="8485167" y="2886453"/>
                <a:ext cx="0" cy="1764000"/>
              </a:xfrm>
              <a:prstGeom prst="line">
                <a:avLst/>
              </a:prstGeom>
              <a:ln w="38100">
                <a:solidFill>
                  <a:srgbClr val="FF9E1B"/>
                </a:solidFill>
              </a:ln>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ADDF72B3-C835-4202-B6B2-0A94FBA787DA}"/>
                </a:ext>
              </a:extLst>
            </p:cNvPr>
            <p:cNvSpPr txBox="1"/>
            <p:nvPr/>
          </p:nvSpPr>
          <p:spPr>
            <a:xfrm>
              <a:off x="10032383" y="1598158"/>
              <a:ext cx="1744687" cy="461665"/>
            </a:xfrm>
            <a:prstGeom prst="rect">
              <a:avLst/>
            </a:prstGeom>
            <a:noFill/>
          </p:spPr>
          <p:txBody>
            <a:bodyPr wrap="square">
              <a:spAutoFit/>
            </a:bodyPr>
            <a:lstStyle/>
            <a:p>
              <a:pPr algn="ctr"/>
              <a:r>
                <a:rPr lang="en-US" sz="1200" dirty="0">
                  <a:solidFill>
                    <a:srgbClr val="A5A5A5"/>
                  </a:solidFill>
                  <a:latin typeface="Arial" panose="020B0604020202020204" pitchFamily="34" charset="0"/>
                  <a:cs typeface="Arial" panose="020B0604020202020204" pitchFamily="34" charset="0"/>
                </a:rPr>
                <a:t>No Tregs and  BM administration</a:t>
              </a:r>
              <a:endParaRPr lang="en-GB" sz="1200" dirty="0">
                <a:latin typeface="Arial" panose="020B0604020202020204" pitchFamily="34" charset="0"/>
                <a:cs typeface="Arial" panose="020B0604020202020204" pitchFamily="34" charset="0"/>
              </a:endParaRPr>
            </a:p>
          </p:txBody>
        </p:sp>
        <p:sp>
          <p:nvSpPr>
            <p:cNvPr id="30" name="Right Brace 29">
              <a:extLst>
                <a:ext uri="{FF2B5EF4-FFF2-40B4-BE49-F238E27FC236}">
                  <a16:creationId xmlns:a16="http://schemas.microsoft.com/office/drawing/2014/main" id="{42B95ACC-370D-43A1-A438-36D52F490538}"/>
                </a:ext>
              </a:extLst>
            </p:cNvPr>
            <p:cNvSpPr/>
            <p:nvPr/>
          </p:nvSpPr>
          <p:spPr>
            <a:xfrm rot="10800000" flipH="1">
              <a:off x="9923871" y="1638218"/>
              <a:ext cx="135307" cy="441096"/>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08E1C62-56B9-42EA-90E5-E98ED9E2602C}"/>
                </a:ext>
              </a:extLst>
            </p:cNvPr>
            <p:cNvSpPr txBox="1"/>
            <p:nvPr/>
          </p:nvSpPr>
          <p:spPr>
            <a:xfrm>
              <a:off x="9996701" y="2987795"/>
              <a:ext cx="1744688" cy="646331"/>
            </a:xfrm>
            <a:prstGeom prst="rect">
              <a:avLst/>
            </a:prstGeom>
            <a:noFill/>
            <a:ln>
              <a:solidFill>
                <a:srgbClr val="FF9E1B"/>
              </a:solidFill>
            </a:ln>
          </p:spPr>
          <p:txBody>
            <a:bodyPr wrap="square">
              <a:spAutoFit/>
            </a:bodyPr>
            <a:lstStyle/>
            <a:p>
              <a:pPr algn="ctr"/>
              <a:r>
                <a:rPr lang="en-GB" sz="1200" dirty="0">
                  <a:solidFill>
                    <a:srgbClr val="FF9E1B"/>
                  </a:solidFill>
                  <a:latin typeface="Arial" panose="020B0604020202020204" pitchFamily="34" charset="0"/>
                  <a:cs typeface="Arial" panose="020B0604020202020204" pitchFamily="34" charset="0"/>
                </a:rPr>
                <a:t>IS: </a:t>
              </a:r>
              <a:r>
                <a:rPr lang="en-US" sz="1200" dirty="0">
                  <a:solidFill>
                    <a:srgbClr val="FF9E1B"/>
                  </a:solidFill>
                  <a:latin typeface="Arial" panose="020B0604020202020204" pitchFamily="34" charset="0"/>
                  <a:cs typeface="Arial" panose="020B0604020202020204" pitchFamily="34" charset="0"/>
                </a:rPr>
                <a:t>Thymoglobulin, </a:t>
              </a:r>
              <a:r>
                <a:rPr lang="en-US" sz="1200" dirty="0" err="1">
                  <a:solidFill>
                    <a:srgbClr val="FF9E1B"/>
                  </a:solidFill>
                  <a:latin typeface="Arial" panose="020B0604020202020204" pitchFamily="34" charset="0"/>
                  <a:cs typeface="Arial" panose="020B0604020202020204" pitchFamily="34" charset="0"/>
                </a:rPr>
                <a:t>belatacept</a:t>
              </a:r>
              <a:r>
                <a:rPr lang="en-US" sz="1200" dirty="0">
                  <a:solidFill>
                    <a:srgbClr val="FF9E1B"/>
                  </a:solidFill>
                  <a:latin typeface="Arial" panose="020B0604020202020204" pitchFamily="34" charset="0"/>
                  <a:cs typeface="Arial" panose="020B0604020202020204" pitchFamily="34" charset="0"/>
                </a:rPr>
                <a:t>, sirolimus and steroids</a:t>
              </a:r>
              <a:endParaRPr lang="en-GB" sz="1200" dirty="0">
                <a:solidFill>
                  <a:srgbClr val="FF9E1B"/>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76FEB62-3F2D-4FC4-93A1-B8AC0641DA91}"/>
                </a:ext>
              </a:extLst>
            </p:cNvPr>
            <p:cNvSpPr txBox="1"/>
            <p:nvPr/>
          </p:nvSpPr>
          <p:spPr>
            <a:xfrm>
              <a:off x="6665887" y="1135485"/>
              <a:ext cx="1653913" cy="276999"/>
            </a:xfrm>
            <a:prstGeom prst="rect">
              <a:avLst/>
            </a:prstGeom>
            <a:noFill/>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Study group (n=5)</a:t>
              </a:r>
              <a:endParaRPr lang="en-GB" sz="1200" b="1"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EE0C1F1-0B0D-4830-8EDB-4F4359CA75E2}"/>
                </a:ext>
              </a:extLst>
            </p:cNvPr>
            <p:cNvSpPr txBox="1"/>
            <p:nvPr/>
          </p:nvSpPr>
          <p:spPr>
            <a:xfrm>
              <a:off x="10158045" y="1138357"/>
              <a:ext cx="1888947" cy="276999"/>
            </a:xfrm>
            <a:prstGeom prst="rect">
              <a:avLst/>
            </a:prstGeom>
            <a:noFill/>
          </p:spPr>
          <p:txBody>
            <a:bodyPr wrap="square">
              <a:spAutoFit/>
            </a:bodyPr>
            <a:lstStyle/>
            <a:p>
              <a:pPr algn="ctr"/>
              <a:r>
                <a:rPr lang="en-GB" sz="1200" b="1" dirty="0">
                  <a:solidFill>
                    <a:srgbClr val="A5A5A5"/>
                  </a:solidFill>
                  <a:latin typeface="Arial" panose="020B0604020202020204" pitchFamily="34" charset="0"/>
                  <a:cs typeface="Arial" panose="020B0604020202020204" pitchFamily="34" charset="0"/>
                </a:rPr>
                <a:t>Control group (n=3)</a:t>
              </a:r>
              <a:endParaRPr lang="en-GB" sz="1200" b="1" dirty="0">
                <a:latin typeface="Arial" panose="020B0604020202020204" pitchFamily="34" charset="0"/>
                <a:cs typeface="Arial" panose="020B0604020202020204" pitchFamily="34" charset="0"/>
              </a:endParaRPr>
            </a:p>
          </p:txBody>
        </p:sp>
      </p:grpSp>
      <p:sp>
        <p:nvSpPr>
          <p:cNvPr id="51" name="TextBox 50">
            <a:extLst>
              <a:ext uri="{FF2B5EF4-FFF2-40B4-BE49-F238E27FC236}">
                <a16:creationId xmlns:a16="http://schemas.microsoft.com/office/drawing/2014/main" id="{3A526A07-A871-45CC-B07D-B3E1F685CC7C}"/>
              </a:ext>
            </a:extLst>
          </p:cNvPr>
          <p:cNvSpPr txBox="1"/>
          <p:nvPr/>
        </p:nvSpPr>
        <p:spPr>
          <a:xfrm>
            <a:off x="6711287" y="4601169"/>
            <a:ext cx="5083258" cy="276999"/>
          </a:xfrm>
          <a:prstGeom prst="rect">
            <a:avLst/>
          </a:prstGeom>
          <a:noFill/>
        </p:spPr>
        <p:txBody>
          <a:bodyPr wrap="square">
            <a:spAutoFit/>
          </a:bodyPr>
          <a:lstStyle/>
          <a:p>
            <a:r>
              <a:rPr lang="en-US" sz="1200" b="1" dirty="0">
                <a:solidFill>
                  <a:srgbClr val="A5A5A5"/>
                </a:solidFill>
                <a:latin typeface="Arial" panose="020B0604020202020204" pitchFamily="34" charset="0"/>
                <a:cs typeface="Arial" panose="020B0604020202020204" pitchFamily="34" charset="0"/>
              </a:rPr>
              <a:t>Co-primary endpoints:</a:t>
            </a:r>
            <a:r>
              <a:rPr lang="en-US" sz="1200" dirty="0">
                <a:solidFill>
                  <a:srgbClr val="A5A5A5"/>
                </a:solidFill>
                <a:latin typeface="Arial" panose="020B0604020202020204" pitchFamily="34" charset="0"/>
                <a:cs typeface="Arial" panose="020B0604020202020204" pitchFamily="34" charset="0"/>
              </a:rPr>
              <a:t> Total leukocyte donor chimerism and safety </a:t>
            </a:r>
            <a:endParaRPr lang="en-GB" sz="1200"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37B7E96A-0431-4382-AAF8-09B130C5970F}"/>
              </a:ext>
            </a:extLst>
          </p:cNvPr>
          <p:cNvSpPr txBox="1"/>
          <p:nvPr/>
        </p:nvSpPr>
        <p:spPr>
          <a:xfrm>
            <a:off x="6711286" y="5157406"/>
            <a:ext cx="4706413" cy="1015663"/>
          </a:xfrm>
          <a:prstGeom prst="rect">
            <a:avLst/>
          </a:prstGeom>
          <a:noFill/>
        </p:spPr>
        <p:txBody>
          <a:bodyPr wrap="square">
            <a:spAutoFit/>
          </a:bodyPr>
          <a:lstStyle/>
          <a:p>
            <a:r>
              <a:rPr lang="en-US" sz="1200" b="1" dirty="0">
                <a:solidFill>
                  <a:srgbClr val="A5A5A5"/>
                </a:solidFill>
                <a:latin typeface="Arial" panose="020B0604020202020204" pitchFamily="34" charset="0"/>
                <a:cs typeface="Arial" panose="020B0604020202020204" pitchFamily="34" charset="0"/>
              </a:rPr>
              <a:t>Immune monitoring includes:</a:t>
            </a:r>
            <a:r>
              <a:rPr lang="en-US" sz="1200" dirty="0">
                <a:solidFill>
                  <a:srgbClr val="A5A5A5"/>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200" dirty="0">
                <a:solidFill>
                  <a:srgbClr val="A5A5A5"/>
                </a:solidFill>
                <a:latin typeface="Arial" panose="020B0604020202020204" pitchFamily="34" charset="0"/>
                <a:cs typeface="Arial" panose="020B0604020202020204" pitchFamily="34" charset="0"/>
              </a:rPr>
              <a:t>NGS of the TCR repertoire</a:t>
            </a:r>
          </a:p>
          <a:p>
            <a:pPr marL="171450" indent="-171450">
              <a:buFont typeface="Arial" panose="020B0604020202020204" pitchFamily="34" charset="0"/>
              <a:buChar char="•"/>
            </a:pPr>
            <a:r>
              <a:rPr lang="en-US" sz="1200" dirty="0">
                <a:solidFill>
                  <a:srgbClr val="A5A5A5"/>
                </a:solidFill>
                <a:latin typeface="Arial" panose="020B0604020202020204" pitchFamily="34" charset="0"/>
                <a:cs typeface="Arial" panose="020B0604020202020204" pitchFamily="34" charset="0"/>
              </a:rPr>
              <a:t>Flow cytometric leukocyte subset analysis</a:t>
            </a:r>
          </a:p>
          <a:p>
            <a:pPr marL="171450" indent="-171450">
              <a:buFont typeface="Arial" panose="020B0604020202020204" pitchFamily="34" charset="0"/>
              <a:buChar char="•"/>
            </a:pPr>
            <a:r>
              <a:rPr lang="en-US" sz="1200" dirty="0" err="1">
                <a:solidFill>
                  <a:srgbClr val="A5A5A5"/>
                </a:solidFill>
                <a:latin typeface="Arial" panose="020B0604020202020204" pitchFamily="34" charset="0"/>
                <a:cs typeface="Arial" panose="020B0604020202020204" pitchFamily="34" charset="0"/>
              </a:rPr>
              <a:t>scRNAseq</a:t>
            </a:r>
            <a:r>
              <a:rPr lang="en-US" sz="1200" dirty="0">
                <a:solidFill>
                  <a:srgbClr val="A5A5A5"/>
                </a:solidFill>
                <a:latin typeface="Arial" panose="020B0604020202020204" pitchFamily="34" charset="0"/>
                <a:cs typeface="Arial" panose="020B0604020202020204" pitchFamily="34" charset="0"/>
              </a:rPr>
              <a:t> and protocol biopsies including transcriptomic analysis (at 6, 12, 24, 36 and 60 months)</a:t>
            </a:r>
            <a:endParaRPr lang="en-GB" sz="1200" dirty="0">
              <a:latin typeface="Arial" panose="020B0604020202020204" pitchFamily="34" charset="0"/>
              <a:cs typeface="Arial" panose="020B0604020202020204" pitchFamily="34" charset="0"/>
            </a:endParaRPr>
          </a:p>
        </p:txBody>
      </p:sp>
      <p:sp>
        <p:nvSpPr>
          <p:cNvPr id="53" name="Oval 52">
            <a:extLst>
              <a:ext uri="{FF2B5EF4-FFF2-40B4-BE49-F238E27FC236}">
                <a16:creationId xmlns:a16="http://schemas.microsoft.com/office/drawing/2014/main" id="{21A653D0-4DA8-4E01-B82F-4AED280FAEC8}"/>
              </a:ext>
            </a:extLst>
          </p:cNvPr>
          <p:cNvSpPr/>
          <p:nvPr/>
        </p:nvSpPr>
        <p:spPr>
          <a:xfrm>
            <a:off x="6259391" y="4639185"/>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3</a:t>
            </a:r>
          </a:p>
        </p:txBody>
      </p:sp>
      <p:sp>
        <p:nvSpPr>
          <p:cNvPr id="54" name="Oval 53">
            <a:extLst>
              <a:ext uri="{FF2B5EF4-FFF2-40B4-BE49-F238E27FC236}">
                <a16:creationId xmlns:a16="http://schemas.microsoft.com/office/drawing/2014/main" id="{02816DF7-D34E-4BCE-B813-BF4E6F8F4388}"/>
              </a:ext>
            </a:extLst>
          </p:cNvPr>
          <p:cNvSpPr/>
          <p:nvPr/>
        </p:nvSpPr>
        <p:spPr>
          <a:xfrm>
            <a:off x="6258130" y="5229407"/>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4</a:t>
            </a:r>
          </a:p>
        </p:txBody>
      </p:sp>
      <p:pic>
        <p:nvPicPr>
          <p:cNvPr id="55" name="Picture 54" descr="A pink house with a white chimney&#10;&#10;Description automatically generated">
            <a:hlinkClick r:id="rId4" action="ppaction://hlinksldjump"/>
            <a:extLst>
              <a:ext uri="{FF2B5EF4-FFF2-40B4-BE49-F238E27FC236}">
                <a16:creationId xmlns:a16="http://schemas.microsoft.com/office/drawing/2014/main" id="{C0C300C8-FFFE-4E1C-8EE4-63CD49528E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56" name="Flowchart: Alternate Process 55">
            <a:extLst>
              <a:ext uri="{FF2B5EF4-FFF2-40B4-BE49-F238E27FC236}">
                <a16:creationId xmlns:a16="http://schemas.microsoft.com/office/drawing/2014/main" id="{B98B2FBE-97E8-41B8-B9AD-FB4B1639BC26}"/>
              </a:ext>
            </a:extLst>
          </p:cNvPr>
          <p:cNvSpPr/>
          <p:nvPr/>
        </p:nvSpPr>
        <p:spPr>
          <a:xfrm>
            <a:off x="1324318" y="4877294"/>
            <a:ext cx="3322803" cy="442758"/>
          </a:xfrm>
          <a:prstGeom prst="flowChartAlternateProcess">
            <a:avLst/>
          </a:prstGeom>
          <a:noFill/>
          <a:ln>
            <a:solidFill>
              <a:srgbClr val="DA9AB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rgbClr val="A5A5A5"/>
                </a:solidFill>
                <a:latin typeface="Arial" panose="020B0604020202020204" pitchFamily="34" charset="0"/>
                <a:cs typeface="Arial" panose="020B0604020202020204" pitchFamily="34" charset="0"/>
              </a:rPr>
              <a:t>HLA-mismatched living donor kidney transplant recipients</a:t>
            </a:r>
            <a:endParaRPr lang="en-GB" sz="12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5412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300" dirty="0">
                <a:latin typeface="Arial" panose="020B0604020202020204" pitchFamily="34" charset="0"/>
                <a:cs typeface="Arial" panose="020B0604020202020204" pitchFamily="34" charset="0"/>
              </a:rPr>
              <a:t>A phase I/</a:t>
            </a:r>
            <a:r>
              <a:rPr lang="en-GB" sz="2300" dirty="0" err="1">
                <a:latin typeface="Arial" panose="020B0604020202020204" pitchFamily="34" charset="0"/>
                <a:cs typeface="Arial" panose="020B0604020202020204" pitchFamily="34" charset="0"/>
              </a:rPr>
              <a:t>IIa</a:t>
            </a:r>
            <a:r>
              <a:rPr lang="en-GB" sz="2300" dirty="0">
                <a:latin typeface="Arial" panose="020B0604020202020204" pitchFamily="34" charset="0"/>
                <a:cs typeface="Arial" panose="020B0604020202020204" pitchFamily="34" charset="0"/>
              </a:rPr>
              <a:t> trial of autologous regulatory T cell therapy together with donor bone marrow infusion in kidney transplantation</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Oberbauer</a:t>
            </a:r>
            <a:r>
              <a:rPr lang="en-GB" dirty="0">
                <a:latin typeface="Arial" panose="020B0604020202020204" pitchFamily="34" charset="0"/>
                <a:cs typeface="Arial" panose="020B0604020202020204" pitchFamily="34" charset="0"/>
              </a:rPr>
              <a:t> R., Wekerle T. et al., ESOT Congress 2023; OS10_5</a:t>
            </a:r>
          </a:p>
        </p:txBody>
      </p:sp>
      <p:sp>
        <p:nvSpPr>
          <p:cNvPr id="8" name="TextBox 7">
            <a:extLst>
              <a:ext uri="{FF2B5EF4-FFF2-40B4-BE49-F238E27FC236}">
                <a16:creationId xmlns:a16="http://schemas.microsoft.com/office/drawing/2014/main" id="{26EACCF7-5B60-4F48-B469-B7A10ED70372}"/>
              </a:ext>
            </a:extLst>
          </p:cNvPr>
          <p:cNvSpPr txBox="1"/>
          <p:nvPr/>
        </p:nvSpPr>
        <p:spPr>
          <a:xfrm>
            <a:off x="717436" y="1114061"/>
            <a:ext cx="5165367" cy="4585871"/>
          </a:xfrm>
          <a:prstGeom prst="rect">
            <a:avLst/>
          </a:prstGeom>
          <a:noFill/>
        </p:spPr>
        <p:txBody>
          <a:bodyPr wrap="square">
            <a:spAutoFit/>
          </a:bodyPr>
          <a:lstStyle/>
          <a:p>
            <a:pPr algn="just"/>
            <a:r>
              <a:rPr lang="en-US"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8 patients have been enrolled and treated so far out of the predetermined sample size of 6 per group</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One additional patient was enrolled but not treated as Treg manufacturing failed</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Treg and BM cell infusions were well tolerated</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The study group developed low levels of total leukocyte donor chimerism (&lt;1%) in the first weeks post-transplant, whereas no chimerism was detectable in the control group</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The study group shows a favorable clinical course, with GFRs of 55-74 ml/min/1.72m² at latest follow-up (median follow-up 20 months) and no safety signals were observed</a:t>
            </a:r>
          </a:p>
          <a:p>
            <a:pPr marL="285750" indent="-285750" algn="just">
              <a:buFont typeface="Arial" panose="020B0604020202020204" pitchFamily="34" charset="0"/>
              <a:buChar char="•"/>
            </a:pPr>
            <a:r>
              <a:rPr lang="en-US" sz="1600" dirty="0">
                <a:solidFill>
                  <a:srgbClr val="A5A5A5"/>
                </a:solidFill>
                <a:latin typeface="Arial" panose="020B0604020202020204" pitchFamily="34" charset="0"/>
                <a:cs typeface="Arial" panose="020B0604020202020204" pitchFamily="34" charset="0"/>
              </a:rPr>
              <a:t>IS reduction has been completed in one patient currently maintained on </a:t>
            </a:r>
            <a:r>
              <a:rPr lang="en-US" sz="1600" dirty="0" err="1">
                <a:solidFill>
                  <a:srgbClr val="A5A5A5"/>
                </a:solidFill>
                <a:latin typeface="Arial" panose="020B0604020202020204" pitchFamily="34" charset="0"/>
                <a:cs typeface="Arial" panose="020B0604020202020204" pitchFamily="34" charset="0"/>
              </a:rPr>
              <a:t>belatacept</a:t>
            </a:r>
            <a:r>
              <a:rPr lang="en-US" sz="1600" dirty="0">
                <a:solidFill>
                  <a:srgbClr val="A5A5A5"/>
                </a:solidFill>
                <a:latin typeface="Arial" panose="020B0604020202020204" pitchFamily="34" charset="0"/>
                <a:cs typeface="Arial" panose="020B0604020202020204" pitchFamily="34" charset="0"/>
              </a:rPr>
              <a:t> monotherapy q8 weeks and is in progress in all other patient protocol biopsies at 12 months were clear</a:t>
            </a:r>
          </a:p>
        </p:txBody>
      </p:sp>
      <p:sp>
        <p:nvSpPr>
          <p:cNvPr id="10" name="TextBox 9">
            <a:extLst>
              <a:ext uri="{FF2B5EF4-FFF2-40B4-BE49-F238E27FC236}">
                <a16:creationId xmlns:a16="http://schemas.microsoft.com/office/drawing/2014/main" id="{5BEBB0CA-B7F3-45E2-9905-42B214341539}"/>
              </a:ext>
            </a:extLst>
          </p:cNvPr>
          <p:cNvSpPr txBox="1"/>
          <p:nvPr/>
        </p:nvSpPr>
        <p:spPr>
          <a:xfrm>
            <a:off x="6309199" y="1114061"/>
            <a:ext cx="5165365" cy="2616101"/>
          </a:xfrm>
          <a:prstGeom prst="rect">
            <a:avLst/>
          </a:prstGeom>
          <a:noFill/>
        </p:spPr>
        <p:txBody>
          <a:bodyPr wrap="square">
            <a:spAutoFit/>
          </a:bodyPr>
          <a:lstStyle/>
          <a:p>
            <a:pPr algn="just"/>
            <a:r>
              <a:rPr lang="en-US"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US" dirty="0">
                <a:solidFill>
                  <a:srgbClr val="A5A5A5"/>
                </a:solidFill>
                <a:latin typeface="Arial" panose="020B0604020202020204" pitchFamily="34" charset="0"/>
                <a:cs typeface="Arial" panose="020B0604020202020204" pitchFamily="34" charset="0"/>
              </a:rPr>
              <a:t>Combined Treg therapy and BM transplantation is safe and feasible in living donor kidney transplantation and induces low-level chimerism</a:t>
            </a:r>
          </a:p>
          <a:p>
            <a:pPr marL="285750" indent="-285750" algn="just">
              <a:buFont typeface="Arial" panose="020B0604020202020204" pitchFamily="34" charset="0"/>
              <a:buChar char="•"/>
            </a:pPr>
            <a:endParaRPr lang="en-US"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solidFill>
                  <a:srgbClr val="A5A5A5"/>
                </a:solidFill>
                <a:latin typeface="Arial" panose="020B0604020202020204" pitchFamily="34" charset="0"/>
                <a:cs typeface="Arial" panose="020B0604020202020204" pitchFamily="34" charset="0"/>
              </a:rPr>
              <a:t>Results from immune monitoring assays will provide insight into the immunomodulatory effect of this protocol</a:t>
            </a:r>
            <a:endParaRPr lang="en-CH" dirty="0">
              <a:solidFill>
                <a:srgbClr val="A5A5A5"/>
              </a:solidFill>
              <a:latin typeface="Arial" panose="020B0604020202020204" pitchFamily="34" charset="0"/>
              <a:cs typeface="Arial" panose="020B0604020202020204" pitchFamily="34" charset="0"/>
            </a:endParaRPr>
          </a:p>
        </p:txBody>
      </p:sp>
      <p:pic>
        <p:nvPicPr>
          <p:cNvPr id="6" name="Picture 5" descr="A pink house with a white chimney&#10;&#10;Description automatically generated">
            <a:hlinkClick r:id="rId4" action="ppaction://hlinksldjump"/>
            <a:extLst>
              <a:ext uri="{FF2B5EF4-FFF2-40B4-BE49-F238E27FC236}">
                <a16:creationId xmlns:a16="http://schemas.microsoft.com/office/drawing/2014/main" id="{F44DA869-70C7-47F5-B698-AAB02C0DFA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266362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Assessment of donor-derived cell-free DNA (dd-</a:t>
            </a:r>
            <a:r>
              <a:rPr lang="en-GB" sz="2500" dirty="0" err="1">
                <a:latin typeface="Arial" panose="020B0604020202020204" pitchFamily="34" charset="0"/>
                <a:cs typeface="Arial" panose="020B0604020202020204" pitchFamily="34" charset="0"/>
              </a:rPr>
              <a:t>cfDNA</a:t>
            </a:r>
            <a:r>
              <a:rPr lang="en-GB" sz="2500" dirty="0">
                <a:latin typeface="Arial" panose="020B0604020202020204" pitchFamily="34" charset="0"/>
                <a:cs typeface="Arial" panose="020B0604020202020204" pitchFamily="34" charset="0"/>
              </a:rPr>
              <a:t>) in kidney transplant recipients with indication biopsy</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Benning L. et al., ESOT Congress 2023; OS11_1</a:t>
            </a:r>
          </a:p>
        </p:txBody>
      </p:sp>
      <p:sp>
        <p:nvSpPr>
          <p:cNvPr id="6" name="TextBox 5">
            <a:extLst>
              <a:ext uri="{FF2B5EF4-FFF2-40B4-BE49-F238E27FC236}">
                <a16:creationId xmlns:a16="http://schemas.microsoft.com/office/drawing/2014/main" id="{D7B01733-98E8-440A-BF8C-4AAA3349C134}"/>
              </a:ext>
            </a:extLst>
          </p:cNvPr>
          <p:cNvSpPr txBox="1"/>
          <p:nvPr/>
        </p:nvSpPr>
        <p:spPr>
          <a:xfrm>
            <a:off x="717436" y="1100266"/>
            <a:ext cx="5196981" cy="954107"/>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is released into the circulation upon allograft injury in KTR</a:t>
            </a:r>
            <a:endParaRPr lang="en-CH"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B11FB7B-1BCE-4CAA-8991-F16AA98E7999}"/>
              </a:ext>
            </a:extLst>
          </p:cNvPr>
          <p:cNvSpPr txBox="1"/>
          <p:nvPr/>
        </p:nvSpPr>
        <p:spPr>
          <a:xfrm>
            <a:off x="717436" y="2575184"/>
            <a:ext cx="1375940"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5ED8BE8A-2AF9-482B-8255-524C5CEB555C}"/>
              </a:ext>
            </a:extLst>
          </p:cNvPr>
          <p:cNvGrpSpPr/>
          <p:nvPr/>
        </p:nvGrpSpPr>
        <p:grpSpPr>
          <a:xfrm>
            <a:off x="1189372" y="3144570"/>
            <a:ext cx="3992794" cy="2378524"/>
            <a:chOff x="6749521" y="2100740"/>
            <a:chExt cx="3992794" cy="2378524"/>
          </a:xfrm>
        </p:grpSpPr>
        <p:pic>
          <p:nvPicPr>
            <p:cNvPr id="10" name="Graphic 9" descr="Group of people with solid fill">
              <a:extLst>
                <a:ext uri="{FF2B5EF4-FFF2-40B4-BE49-F238E27FC236}">
                  <a16:creationId xmlns:a16="http://schemas.microsoft.com/office/drawing/2014/main" id="{ECE50E79-F220-4A39-85CE-FC932331FF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9299" y="2714946"/>
              <a:ext cx="563813" cy="563813"/>
            </a:xfrm>
            <a:prstGeom prst="rect">
              <a:avLst/>
            </a:prstGeom>
          </p:spPr>
        </p:pic>
        <p:grpSp>
          <p:nvGrpSpPr>
            <p:cNvPr id="11" name="Group 10">
              <a:extLst>
                <a:ext uri="{FF2B5EF4-FFF2-40B4-BE49-F238E27FC236}">
                  <a16:creationId xmlns:a16="http://schemas.microsoft.com/office/drawing/2014/main" id="{7ACA04E8-1085-41F9-A7F0-620BE9B4A58E}"/>
                </a:ext>
              </a:extLst>
            </p:cNvPr>
            <p:cNvGrpSpPr/>
            <p:nvPr/>
          </p:nvGrpSpPr>
          <p:grpSpPr>
            <a:xfrm>
              <a:off x="7524050" y="2905465"/>
              <a:ext cx="3124527" cy="603181"/>
              <a:chOff x="7191318" y="2626953"/>
              <a:chExt cx="3452898" cy="603181"/>
            </a:xfrm>
          </p:grpSpPr>
          <p:cxnSp>
            <p:nvCxnSpPr>
              <p:cNvPr id="20" name="Straight Arrow Connector 19">
                <a:extLst>
                  <a:ext uri="{FF2B5EF4-FFF2-40B4-BE49-F238E27FC236}">
                    <a16:creationId xmlns:a16="http://schemas.microsoft.com/office/drawing/2014/main" id="{E117FA7F-B6B5-4B85-B938-A6B7A45BEC6A}"/>
                  </a:ext>
                </a:extLst>
              </p:cNvPr>
              <p:cNvCxnSpPr>
                <a:cxnSpLocks/>
              </p:cNvCxnSpPr>
              <p:nvPr/>
            </p:nvCxnSpPr>
            <p:spPr>
              <a:xfrm rot="16200000">
                <a:off x="9042216" y="1321724"/>
                <a:ext cx="0" cy="3204000"/>
              </a:xfrm>
              <a:prstGeom prst="straightConnector1">
                <a:avLst/>
              </a:prstGeom>
              <a:ln w="28575">
                <a:solidFill>
                  <a:srgbClr val="A5A5A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7C9A588-B699-493D-853E-70E3B1065447}"/>
                  </a:ext>
                </a:extLst>
              </p:cNvPr>
              <p:cNvCxnSpPr>
                <a:cxnSpLocks/>
              </p:cNvCxnSpPr>
              <p:nvPr/>
            </p:nvCxnSpPr>
            <p:spPr>
              <a:xfrm rot="10800000">
                <a:off x="7439991" y="3043839"/>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3BA12EE-19D4-4817-BA52-1BB2C4A86FB5}"/>
                  </a:ext>
                </a:extLst>
              </p:cNvPr>
              <p:cNvCxnSpPr>
                <a:cxnSpLocks/>
              </p:cNvCxnSpPr>
              <p:nvPr/>
            </p:nvCxnSpPr>
            <p:spPr>
              <a:xfrm rot="10800000">
                <a:off x="8051904" y="3043840"/>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648745B-7CD7-4F93-89CA-A956C60CD157}"/>
                  </a:ext>
                </a:extLst>
              </p:cNvPr>
              <p:cNvCxnSpPr/>
              <p:nvPr/>
            </p:nvCxnSpPr>
            <p:spPr>
              <a:xfrm>
                <a:off x="7442327" y="2852257"/>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34F564-DEE7-417E-8E3F-B492E0C29087}"/>
                  </a:ext>
                </a:extLst>
              </p:cNvPr>
              <p:cNvSpPr txBox="1"/>
              <p:nvPr/>
            </p:nvSpPr>
            <p:spPr>
              <a:xfrm>
                <a:off x="7191318" y="2626953"/>
                <a:ext cx="517350"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D0</a:t>
                </a:r>
                <a:endParaRPr lang="en-GB" sz="12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1CC472F9-6244-4095-8746-899EE2C2042E}"/>
                  </a:ext>
                </a:extLst>
              </p:cNvPr>
              <p:cNvCxnSpPr/>
              <p:nvPr/>
            </p:nvCxnSpPr>
            <p:spPr>
              <a:xfrm>
                <a:off x="10437149" y="2843978"/>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0107E1-C6F1-43D3-A93D-740CF5EC8CCB}"/>
                  </a:ext>
                </a:extLst>
              </p:cNvPr>
              <p:cNvCxnSpPr>
                <a:cxnSpLocks/>
              </p:cNvCxnSpPr>
              <p:nvPr/>
            </p:nvCxnSpPr>
            <p:spPr>
              <a:xfrm rot="10800000">
                <a:off x="8964733" y="3048077"/>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F6209A-9607-4FCB-9CFD-6B6410692AA9}"/>
                  </a:ext>
                </a:extLst>
              </p:cNvPr>
              <p:cNvCxnSpPr>
                <a:cxnSpLocks/>
              </p:cNvCxnSpPr>
              <p:nvPr/>
            </p:nvCxnSpPr>
            <p:spPr>
              <a:xfrm rot="10800000">
                <a:off x="10436927" y="3050134"/>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6E53CF4D-AC7A-4E5E-BEF2-BDA4247A62EC}"/>
                </a:ext>
              </a:extLst>
            </p:cNvPr>
            <p:cNvSpPr txBox="1"/>
            <p:nvPr/>
          </p:nvSpPr>
          <p:spPr>
            <a:xfrm>
              <a:off x="7383998" y="2485439"/>
              <a:ext cx="730554"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Biopsy</a:t>
              </a:r>
              <a:endParaRPr lang="en-GB" sz="1200" dirty="0">
                <a:latin typeface="Arial" panose="020B0604020202020204" pitchFamily="34" charset="0"/>
                <a:cs typeface="Arial" panose="020B0604020202020204" pitchFamily="34" charset="0"/>
              </a:endParaRPr>
            </a:p>
          </p:txBody>
        </p:sp>
        <p:sp>
          <p:nvSpPr>
            <p:cNvPr id="19" name="Right Brace 18">
              <a:extLst>
                <a:ext uri="{FF2B5EF4-FFF2-40B4-BE49-F238E27FC236}">
                  <a16:creationId xmlns:a16="http://schemas.microsoft.com/office/drawing/2014/main" id="{AFE66F70-04EC-4085-8F3D-06517BDFA234}"/>
                </a:ext>
              </a:extLst>
            </p:cNvPr>
            <p:cNvSpPr/>
            <p:nvPr/>
          </p:nvSpPr>
          <p:spPr>
            <a:xfrm rot="5400000">
              <a:off x="8969414" y="2328071"/>
              <a:ext cx="279797" cy="2702193"/>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4F80AB2-7F0D-4477-8466-B05552C4E6D3}"/>
                </a:ext>
              </a:extLst>
            </p:cNvPr>
            <p:cNvSpPr txBox="1"/>
            <p:nvPr/>
          </p:nvSpPr>
          <p:spPr>
            <a:xfrm>
              <a:off x="6749521" y="3231823"/>
              <a:ext cx="1090419" cy="830997"/>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n= 100</a:t>
              </a:r>
            </a:p>
            <a:p>
              <a:pPr algn="ctr"/>
              <a:r>
                <a:rPr lang="en-GB" sz="1200" dirty="0">
                  <a:solidFill>
                    <a:srgbClr val="A5A5A5"/>
                  </a:solidFill>
                  <a:latin typeface="Arial" panose="020B0604020202020204" pitchFamily="34" charset="0"/>
                  <a:cs typeface="Arial" panose="020B0604020202020204" pitchFamily="34" charset="0"/>
                </a:rPr>
                <a:t>KTR with indication biopsy</a:t>
              </a:r>
              <a:endParaRPr lang="en-GB" sz="1200" dirty="0">
                <a:latin typeface="Arial" panose="020B0604020202020204" pitchFamily="34" charset="0"/>
                <a:cs typeface="Arial" panose="020B0604020202020204" pitchFamily="34" charset="0"/>
              </a:endParaRPr>
            </a:p>
          </p:txBody>
        </p:sp>
        <p:sp>
          <p:nvSpPr>
            <p:cNvPr id="32" name="Flowchart: Alternate Process 31">
              <a:extLst>
                <a:ext uri="{FF2B5EF4-FFF2-40B4-BE49-F238E27FC236}">
                  <a16:creationId xmlns:a16="http://schemas.microsoft.com/office/drawing/2014/main" id="{97156B13-60A4-46F8-89BD-8ED8F08FEEBA}"/>
                </a:ext>
              </a:extLst>
            </p:cNvPr>
            <p:cNvSpPr/>
            <p:nvPr/>
          </p:nvSpPr>
          <p:spPr>
            <a:xfrm>
              <a:off x="8304381" y="2100740"/>
              <a:ext cx="1590267" cy="44275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Prospective single-</a:t>
              </a:r>
              <a:r>
                <a:rPr lang="en-GB"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center</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trial</a:t>
              </a:r>
              <a:endParaRPr lang="en-GB" sz="120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F550A02-3E51-4F53-B1FE-DB506800129F}"/>
                </a:ext>
              </a:extLst>
            </p:cNvPr>
            <p:cNvSpPr txBox="1"/>
            <p:nvPr/>
          </p:nvSpPr>
          <p:spPr>
            <a:xfrm>
              <a:off x="8058991" y="2905464"/>
              <a:ext cx="468150"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D7</a:t>
              </a:r>
              <a:endParaRPr lang="en-GB" sz="12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F3FB638-E4EF-428F-83E2-6EB60C1D6490}"/>
                </a:ext>
              </a:extLst>
            </p:cNvPr>
            <p:cNvSpPr txBox="1"/>
            <p:nvPr/>
          </p:nvSpPr>
          <p:spPr>
            <a:xfrm>
              <a:off x="8846908" y="2914082"/>
              <a:ext cx="56381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D30</a:t>
              </a:r>
              <a:endParaRPr lang="en-GB"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2A67BEB1-C34F-4C8F-8CB4-8FF21D0ACFD6}"/>
                </a:ext>
              </a:extLst>
            </p:cNvPr>
            <p:cNvSpPr txBox="1"/>
            <p:nvPr/>
          </p:nvSpPr>
          <p:spPr>
            <a:xfrm>
              <a:off x="10178504" y="2902928"/>
              <a:ext cx="563811" cy="276999"/>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D90</a:t>
              </a:r>
              <a:endParaRPr lang="en-GB" sz="1200" dirty="0">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B3E43A58-60DE-403F-B242-901B758E950F}"/>
                </a:ext>
              </a:extLst>
            </p:cNvPr>
            <p:cNvCxnSpPr/>
            <p:nvPr/>
          </p:nvCxnSpPr>
          <p:spPr>
            <a:xfrm>
              <a:off x="8304381" y="3128944"/>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62A2F2-5368-4DA4-8DAE-42976823946C}"/>
                </a:ext>
              </a:extLst>
            </p:cNvPr>
            <p:cNvCxnSpPr/>
            <p:nvPr/>
          </p:nvCxnSpPr>
          <p:spPr>
            <a:xfrm>
              <a:off x="9128813" y="3130769"/>
              <a:ext cx="0" cy="146581"/>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C5B1893-98CE-4768-8DF6-58B907E49638}"/>
                </a:ext>
              </a:extLst>
            </p:cNvPr>
            <p:cNvCxnSpPr>
              <a:cxnSpLocks/>
            </p:cNvCxnSpPr>
            <p:nvPr/>
          </p:nvCxnSpPr>
          <p:spPr>
            <a:xfrm rot="10800000" flipV="1">
              <a:off x="7761617" y="2773592"/>
              <a:ext cx="0" cy="180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42D7141-1942-4310-830F-7DCD9ED84CAC}"/>
                </a:ext>
              </a:extLst>
            </p:cNvPr>
            <p:cNvSpPr txBox="1"/>
            <p:nvPr/>
          </p:nvSpPr>
          <p:spPr>
            <a:xfrm>
              <a:off x="7777717" y="3832933"/>
              <a:ext cx="2702192" cy="646331"/>
            </a:xfrm>
            <a:prstGeom prst="rect">
              <a:avLst/>
            </a:prstGeom>
            <a:noFill/>
          </p:spPr>
          <p:txBody>
            <a:bodyPr wrap="square">
              <a:spAutoFit/>
            </a:bodyPr>
            <a:lstStyle/>
            <a:p>
              <a:pPr algn="ctr"/>
              <a:r>
                <a:rPr lang="en-GB" sz="1200" dirty="0">
                  <a:solidFill>
                    <a:srgbClr val="A5A5A5"/>
                  </a:solidFill>
                  <a:latin typeface="Arial" panose="020B0604020202020204" pitchFamily="34" charset="0"/>
                  <a:cs typeface="Arial" panose="020B0604020202020204" pitchFamily="34" charset="0"/>
                </a:rPr>
                <a:t>Levels of circulating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are measured using the </a:t>
              </a:r>
              <a:r>
                <a:rPr lang="en-GB" sz="1200" dirty="0" err="1">
                  <a:solidFill>
                    <a:srgbClr val="A5A5A5"/>
                  </a:solidFill>
                  <a:latin typeface="Arial" panose="020B0604020202020204" pitchFamily="34" charset="0"/>
                  <a:cs typeface="Arial" panose="020B0604020202020204" pitchFamily="34" charset="0"/>
                </a:rPr>
                <a:t>AlloSeq</a:t>
              </a:r>
              <a:r>
                <a:rPr lang="en-GB" sz="1200" dirty="0">
                  <a:solidFill>
                    <a:srgbClr val="A5A5A5"/>
                  </a:solidFill>
                  <a:latin typeface="Arial" panose="020B0604020202020204" pitchFamily="34" charset="0"/>
                  <a:cs typeface="Arial" panose="020B0604020202020204" pitchFamily="34" charset="0"/>
                </a:rPr>
                <a:t> dd-</a:t>
              </a:r>
              <a:r>
                <a:rPr lang="en-GB" sz="1200" dirty="0" err="1">
                  <a:solidFill>
                    <a:srgbClr val="A5A5A5"/>
                  </a:solidFill>
                  <a:latin typeface="Arial" panose="020B0604020202020204" pitchFamily="34" charset="0"/>
                  <a:cs typeface="Arial" panose="020B0604020202020204" pitchFamily="34" charset="0"/>
                </a:rPr>
                <a:t>cfDNA</a:t>
              </a:r>
              <a:r>
                <a:rPr lang="en-GB" sz="1200" dirty="0">
                  <a:solidFill>
                    <a:srgbClr val="A5A5A5"/>
                  </a:solidFill>
                  <a:latin typeface="Arial" panose="020B0604020202020204" pitchFamily="34" charset="0"/>
                  <a:cs typeface="Arial" panose="020B0604020202020204" pitchFamily="34" charset="0"/>
                </a:rPr>
                <a:t> assay</a:t>
              </a:r>
            </a:p>
          </p:txBody>
        </p:sp>
      </p:grpSp>
      <p:sp>
        <p:nvSpPr>
          <p:cNvPr id="42" name="TextBox 41">
            <a:extLst>
              <a:ext uri="{FF2B5EF4-FFF2-40B4-BE49-F238E27FC236}">
                <a16:creationId xmlns:a16="http://schemas.microsoft.com/office/drawing/2014/main" id="{0F64F06F-EFA5-427E-AE02-393C66D8C201}"/>
              </a:ext>
            </a:extLst>
          </p:cNvPr>
          <p:cNvSpPr txBox="1"/>
          <p:nvPr/>
        </p:nvSpPr>
        <p:spPr>
          <a:xfrm>
            <a:off x="6277585" y="1100266"/>
            <a:ext cx="1375940"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endParaRPr lang="en-CH" sz="2000" b="1" dirty="0">
              <a:solidFill>
                <a:srgbClr val="636569"/>
              </a:solidFill>
              <a:latin typeface="Arial" panose="020B0604020202020204" pitchFamily="34" charset="0"/>
              <a:cs typeface="Arial" panose="020B0604020202020204" pitchFamily="34" charset="0"/>
            </a:endParaRPr>
          </a:p>
        </p:txBody>
      </p:sp>
      <p:sp>
        <p:nvSpPr>
          <p:cNvPr id="46" name="Flowchart: Alternate Process 45">
            <a:extLst>
              <a:ext uri="{FF2B5EF4-FFF2-40B4-BE49-F238E27FC236}">
                <a16:creationId xmlns:a16="http://schemas.microsoft.com/office/drawing/2014/main" id="{1C025E20-CA32-4468-9E72-16084678046A}"/>
              </a:ext>
            </a:extLst>
          </p:cNvPr>
          <p:cNvSpPr/>
          <p:nvPr/>
        </p:nvSpPr>
        <p:spPr>
          <a:xfrm>
            <a:off x="7539458" y="1494973"/>
            <a:ext cx="3899435" cy="44275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325 dd-</a:t>
            </a:r>
            <a:r>
              <a:rPr lang="en-GB"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cfDNA</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 measurements from 100 patients</a:t>
            </a:r>
            <a:endParaRPr lang="en-GB" sz="1200" dirty="0">
              <a:solidFill>
                <a:schemeClr val="bg1"/>
              </a:solidFill>
              <a:latin typeface="Arial" panose="020B0604020202020204" pitchFamily="34" charset="0"/>
              <a:cs typeface="Arial" panose="020B0604020202020204" pitchFamily="34" charset="0"/>
            </a:endParaRPr>
          </a:p>
        </p:txBody>
      </p:sp>
      <p:grpSp>
        <p:nvGrpSpPr>
          <p:cNvPr id="50" name="Group 49">
            <a:extLst>
              <a:ext uri="{FF2B5EF4-FFF2-40B4-BE49-F238E27FC236}">
                <a16:creationId xmlns:a16="http://schemas.microsoft.com/office/drawing/2014/main" id="{41571296-CB11-4308-B454-E9761613D27D}"/>
              </a:ext>
            </a:extLst>
          </p:cNvPr>
          <p:cNvGrpSpPr/>
          <p:nvPr/>
        </p:nvGrpSpPr>
        <p:grpSpPr>
          <a:xfrm>
            <a:off x="8286255" y="1938146"/>
            <a:ext cx="2405840" cy="268982"/>
            <a:chOff x="6892876" y="2018356"/>
            <a:chExt cx="4199764" cy="442101"/>
          </a:xfrm>
        </p:grpSpPr>
        <p:cxnSp>
          <p:nvCxnSpPr>
            <p:cNvPr id="47" name="Connector: Elbow 46">
              <a:extLst>
                <a:ext uri="{FF2B5EF4-FFF2-40B4-BE49-F238E27FC236}">
                  <a16:creationId xmlns:a16="http://schemas.microsoft.com/office/drawing/2014/main" id="{A72167BD-ADFB-4B3C-BA35-FAB3047C4439}"/>
                </a:ext>
              </a:extLst>
            </p:cNvPr>
            <p:cNvCxnSpPr>
              <a:cxnSpLocks/>
            </p:cNvCxnSpPr>
            <p:nvPr/>
          </p:nvCxnSpPr>
          <p:spPr>
            <a:xfrm>
              <a:off x="8933606" y="2239774"/>
              <a:ext cx="2159034"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EF9B84E3-9DC4-4BDA-B9D7-24590F96E550}"/>
                </a:ext>
              </a:extLst>
            </p:cNvPr>
            <p:cNvCxnSpPr>
              <a:cxnSpLocks/>
            </p:cNvCxnSpPr>
            <p:nvPr/>
          </p:nvCxnSpPr>
          <p:spPr>
            <a:xfrm rot="10800000" flipV="1">
              <a:off x="6892876" y="2239511"/>
              <a:ext cx="2159034"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4316FC6-B5B6-4CB3-8676-6204F390A509}"/>
                </a:ext>
              </a:extLst>
            </p:cNvPr>
            <p:cNvCxnSpPr>
              <a:cxnSpLocks/>
            </p:cNvCxnSpPr>
            <p:nvPr/>
          </p:nvCxnSpPr>
          <p:spPr>
            <a:xfrm>
              <a:off x="8989018" y="2018356"/>
              <a:ext cx="0" cy="220683"/>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51" name="Flowchart: Alternate Process 50">
            <a:extLst>
              <a:ext uri="{FF2B5EF4-FFF2-40B4-BE49-F238E27FC236}">
                <a16:creationId xmlns:a16="http://schemas.microsoft.com/office/drawing/2014/main" id="{1E7D6A18-A1B3-460B-A619-538E313FA707}"/>
              </a:ext>
            </a:extLst>
          </p:cNvPr>
          <p:cNvSpPr/>
          <p:nvPr/>
        </p:nvSpPr>
        <p:spPr>
          <a:xfrm>
            <a:off x="6960990" y="2238746"/>
            <a:ext cx="2635001" cy="442758"/>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30% </a:t>
            </a:r>
            <a:r>
              <a:rPr lang="en-GB" sz="1200" dirty="0">
                <a:solidFill>
                  <a:schemeClr val="bg1"/>
                </a:solidFill>
                <a:latin typeface="Arial" panose="020B0604020202020204" pitchFamily="34" charset="0"/>
                <a:cs typeface="Arial" panose="020B0604020202020204" pitchFamily="34" charset="0"/>
              </a:rPr>
              <a:t>biopsies were graded as different types of rejection</a:t>
            </a:r>
          </a:p>
        </p:txBody>
      </p:sp>
      <p:sp>
        <p:nvSpPr>
          <p:cNvPr id="52" name="Flowchart: Alternate Process 51">
            <a:extLst>
              <a:ext uri="{FF2B5EF4-FFF2-40B4-BE49-F238E27FC236}">
                <a16:creationId xmlns:a16="http://schemas.microsoft.com/office/drawing/2014/main" id="{30BCCD35-7D6B-4CC4-A0D4-26B1FC4BE5AB}"/>
              </a:ext>
            </a:extLst>
          </p:cNvPr>
          <p:cNvSpPr/>
          <p:nvPr/>
        </p:nvSpPr>
        <p:spPr>
          <a:xfrm>
            <a:off x="9940825" y="2238746"/>
            <a:ext cx="1537756" cy="442758"/>
          </a:xfrm>
          <a:prstGeom prst="flowChartAlternateProcess">
            <a:avLst/>
          </a:prstGeom>
          <a:solidFill>
            <a:srgbClr val="A5A5A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7</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0% </a:t>
            </a:r>
            <a:r>
              <a:rPr lang="en-GB" sz="1200" dirty="0">
                <a:solidFill>
                  <a:schemeClr val="bg1"/>
                </a:solidFill>
                <a:latin typeface="Arial" panose="020B0604020202020204" pitchFamily="34" charset="0"/>
                <a:cs typeface="Arial" panose="020B0604020202020204" pitchFamily="34" charset="0"/>
              </a:rPr>
              <a:t>biopsies</a:t>
            </a:r>
          </a:p>
        </p:txBody>
      </p:sp>
      <p:grpSp>
        <p:nvGrpSpPr>
          <p:cNvPr id="53" name="Group 52">
            <a:extLst>
              <a:ext uri="{FF2B5EF4-FFF2-40B4-BE49-F238E27FC236}">
                <a16:creationId xmlns:a16="http://schemas.microsoft.com/office/drawing/2014/main" id="{9FF0BA46-F609-4D9E-909A-347A8EAA6E7D}"/>
              </a:ext>
            </a:extLst>
          </p:cNvPr>
          <p:cNvGrpSpPr/>
          <p:nvPr/>
        </p:nvGrpSpPr>
        <p:grpSpPr>
          <a:xfrm>
            <a:off x="7062430" y="2771615"/>
            <a:ext cx="2425241" cy="139486"/>
            <a:chOff x="6892973" y="2015775"/>
            <a:chExt cx="4233631" cy="234966"/>
          </a:xfrm>
        </p:grpSpPr>
        <p:cxnSp>
          <p:nvCxnSpPr>
            <p:cNvPr id="54" name="Connector: Elbow 53">
              <a:extLst>
                <a:ext uri="{FF2B5EF4-FFF2-40B4-BE49-F238E27FC236}">
                  <a16:creationId xmlns:a16="http://schemas.microsoft.com/office/drawing/2014/main" id="{AF70080D-9C89-4566-9315-8334B09321B1}"/>
                </a:ext>
              </a:extLst>
            </p:cNvPr>
            <p:cNvCxnSpPr>
              <a:cxnSpLocks/>
            </p:cNvCxnSpPr>
            <p:nvPr/>
          </p:nvCxnSpPr>
          <p:spPr>
            <a:xfrm>
              <a:off x="8967569" y="2016039"/>
              <a:ext cx="2159035"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4EE68BE3-A6C6-4847-A99E-302057D14375}"/>
                </a:ext>
              </a:extLst>
            </p:cNvPr>
            <p:cNvCxnSpPr>
              <a:cxnSpLocks/>
            </p:cNvCxnSpPr>
            <p:nvPr/>
          </p:nvCxnSpPr>
          <p:spPr>
            <a:xfrm rot="10800000" flipV="1">
              <a:off x="6892973" y="2015775"/>
              <a:ext cx="2277982" cy="234966"/>
            </a:xfrm>
            <a:prstGeom prst="bentConnector2">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63820197-52EB-4A83-BA93-349411751792}"/>
              </a:ext>
            </a:extLst>
          </p:cNvPr>
          <p:cNvCxnSpPr>
            <a:cxnSpLocks/>
          </p:cNvCxnSpPr>
          <p:nvPr/>
        </p:nvCxnSpPr>
        <p:spPr>
          <a:xfrm>
            <a:off x="8275344" y="268591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58" name="Flowchart: Alternate Process 57">
            <a:extLst>
              <a:ext uri="{FF2B5EF4-FFF2-40B4-BE49-F238E27FC236}">
                <a16:creationId xmlns:a16="http://schemas.microsoft.com/office/drawing/2014/main" id="{5CE51955-0170-4B80-9BA3-3F6C120C4280}"/>
              </a:ext>
            </a:extLst>
          </p:cNvPr>
          <p:cNvSpPr/>
          <p:nvPr/>
        </p:nvSpPr>
        <p:spPr>
          <a:xfrm>
            <a:off x="6420615" y="2950538"/>
            <a:ext cx="1283629" cy="830995"/>
          </a:xfrm>
          <a:prstGeom prst="flowChartAlternateProcess">
            <a:avLst/>
          </a:prstGeom>
          <a:solidFill>
            <a:srgbClr val="0097C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5/30 (16.7%) patients showed signs of ABMR</a:t>
            </a:r>
            <a:endParaRPr lang="en-GB" sz="1200" dirty="0">
              <a:solidFill>
                <a:schemeClr val="bg1"/>
              </a:solidFill>
              <a:latin typeface="Arial" panose="020B0604020202020204" pitchFamily="34" charset="0"/>
              <a:cs typeface="Arial" panose="020B0604020202020204" pitchFamily="34" charset="0"/>
            </a:endParaRPr>
          </a:p>
        </p:txBody>
      </p:sp>
      <p:sp>
        <p:nvSpPr>
          <p:cNvPr id="59" name="Flowchart: Alternate Process 58">
            <a:extLst>
              <a:ext uri="{FF2B5EF4-FFF2-40B4-BE49-F238E27FC236}">
                <a16:creationId xmlns:a16="http://schemas.microsoft.com/office/drawing/2014/main" id="{0CED4034-C9D1-4C33-9878-97957FF11EFC}"/>
              </a:ext>
            </a:extLst>
          </p:cNvPr>
          <p:cNvSpPr/>
          <p:nvPr/>
        </p:nvSpPr>
        <p:spPr>
          <a:xfrm>
            <a:off x="7758586" y="2950539"/>
            <a:ext cx="1072650" cy="830995"/>
          </a:xfrm>
          <a:prstGeom prst="flowChartAlternateProcess">
            <a:avLst/>
          </a:prstGeom>
          <a:solidFill>
            <a:srgbClr val="041E4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21/30 (70%) borderline changes</a:t>
            </a:r>
            <a:endParaRPr lang="en-GB" sz="1200" dirty="0">
              <a:solidFill>
                <a:schemeClr val="bg1"/>
              </a:solidFill>
              <a:latin typeface="Arial" panose="020B0604020202020204" pitchFamily="34" charset="0"/>
              <a:cs typeface="Arial" panose="020B0604020202020204" pitchFamily="34" charset="0"/>
            </a:endParaRPr>
          </a:p>
        </p:txBody>
      </p:sp>
      <p:sp>
        <p:nvSpPr>
          <p:cNvPr id="60" name="Flowchart: Alternate Process 59">
            <a:extLst>
              <a:ext uri="{FF2B5EF4-FFF2-40B4-BE49-F238E27FC236}">
                <a16:creationId xmlns:a16="http://schemas.microsoft.com/office/drawing/2014/main" id="{F33D7084-5A0C-42B1-9271-5913AA0FB41A}"/>
              </a:ext>
            </a:extLst>
          </p:cNvPr>
          <p:cNvSpPr/>
          <p:nvPr/>
        </p:nvSpPr>
        <p:spPr>
          <a:xfrm>
            <a:off x="8875799" y="2950538"/>
            <a:ext cx="1236805" cy="830995"/>
          </a:xfrm>
          <a:prstGeom prst="flowChartAlternateProcess">
            <a:avLst/>
          </a:prstGeom>
          <a:solidFill>
            <a:srgbClr val="FF9E1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4/30 (13.3%) signs of TCMR in the graft</a:t>
            </a:r>
            <a:endParaRPr lang="en-GB" sz="1200" dirty="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D48DF455-60A0-46A5-96E0-9F9F51D8B862}"/>
              </a:ext>
            </a:extLst>
          </p:cNvPr>
          <p:cNvSpPr txBox="1"/>
          <p:nvPr/>
        </p:nvSpPr>
        <p:spPr>
          <a:xfrm>
            <a:off x="6277586" y="3946758"/>
            <a:ext cx="5200996" cy="2246769"/>
          </a:xfrm>
          <a:prstGeom prst="rect">
            <a:avLst/>
          </a:prstGeom>
          <a:noFill/>
        </p:spPr>
        <p:txBody>
          <a:bodyPr wrap="square">
            <a:spAutoFit/>
          </a:bodyPr>
          <a:lstStyle/>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ABMR or TCMR patients had significantly higher levels of dd-</a:t>
            </a:r>
            <a:r>
              <a:rPr lang="en-GB" sz="1400" dirty="0" err="1">
                <a:solidFill>
                  <a:srgbClr val="A5A5A5"/>
                </a:solidFill>
                <a:latin typeface="Arial" panose="020B0604020202020204" pitchFamily="34" charset="0"/>
                <a:cs typeface="Arial" panose="020B0604020202020204" pitchFamily="34" charset="0"/>
              </a:rPr>
              <a:t>cfDNA</a:t>
            </a:r>
            <a:r>
              <a:rPr lang="en-GB" sz="1400" dirty="0">
                <a:solidFill>
                  <a:srgbClr val="A5A5A5"/>
                </a:solidFill>
                <a:latin typeface="Arial" panose="020B0604020202020204" pitchFamily="34" charset="0"/>
                <a:cs typeface="Arial" panose="020B0604020202020204" pitchFamily="34" charset="0"/>
              </a:rPr>
              <a:t> than patients without rejection (p&lt;0.001), whereas eGFR did not differ significantly between the two groups (p&gt;0.99, Figure A)</a:t>
            </a:r>
          </a:p>
          <a:p>
            <a:pPr marL="171450" indent="-171450" algn="just">
              <a:buFont typeface="Arial" panose="020B0604020202020204" pitchFamily="34" charset="0"/>
              <a:buChar char="•"/>
            </a:pPr>
            <a:endParaRPr lang="en-GB" sz="1400" dirty="0">
              <a:solidFill>
                <a:srgbClr val="A5A5A5"/>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Levels of circulating dd-</a:t>
            </a:r>
            <a:r>
              <a:rPr lang="en-GB" sz="1400" dirty="0" err="1">
                <a:solidFill>
                  <a:srgbClr val="A5A5A5"/>
                </a:solidFill>
                <a:latin typeface="Arial" panose="020B0604020202020204" pitchFamily="34" charset="0"/>
                <a:cs typeface="Arial" panose="020B0604020202020204" pitchFamily="34" charset="0"/>
              </a:rPr>
              <a:t>cfDNA</a:t>
            </a:r>
            <a:r>
              <a:rPr lang="en-GB" sz="1400" dirty="0">
                <a:solidFill>
                  <a:srgbClr val="A5A5A5"/>
                </a:solidFill>
                <a:latin typeface="Arial" panose="020B0604020202020204" pitchFamily="34" charset="0"/>
                <a:cs typeface="Arial" panose="020B0604020202020204" pitchFamily="34" charset="0"/>
              </a:rPr>
              <a:t> were with a median (IQR) of 2.0% (0.38 – 7.25) highest in patients with ABMR or TCMR, compared to the 0.38% (0.20 – 1.15) in patients with borderline changes and 0.22% (0.11 – 0.52) in patients with no signs of rejection (Figure A) </a:t>
            </a:r>
          </a:p>
        </p:txBody>
      </p:sp>
      <p:pic>
        <p:nvPicPr>
          <p:cNvPr id="44" name="Picture 43" descr="A pink house with a white chimney&#10;&#10;Description automatically generated">
            <a:hlinkClick r:id="rId6" action="ppaction://hlinksldjump"/>
            <a:extLst>
              <a:ext uri="{FF2B5EF4-FFF2-40B4-BE49-F238E27FC236}">
                <a16:creationId xmlns:a16="http://schemas.microsoft.com/office/drawing/2014/main" id="{253DB35C-5411-40B6-BD72-BC8290A0E5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2862254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Assessment of donor-derived cell-free DNA (dd-</a:t>
            </a:r>
            <a:r>
              <a:rPr lang="en-GB" sz="2500" dirty="0" err="1">
                <a:latin typeface="Arial" panose="020B0604020202020204" pitchFamily="34" charset="0"/>
                <a:cs typeface="Arial" panose="020B0604020202020204" pitchFamily="34" charset="0"/>
              </a:rPr>
              <a:t>cfDNA</a:t>
            </a:r>
            <a:r>
              <a:rPr lang="en-GB" sz="2500" dirty="0">
                <a:latin typeface="Arial" panose="020B0604020202020204" pitchFamily="34" charset="0"/>
                <a:cs typeface="Arial" panose="020B0604020202020204" pitchFamily="34" charset="0"/>
              </a:rPr>
              <a:t>) in kidney transplant recipients with indication biopsy</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Benning L. et al., ESOT Congress 2023; OS11_1</a:t>
            </a:r>
          </a:p>
        </p:txBody>
      </p:sp>
      <p:pic>
        <p:nvPicPr>
          <p:cNvPr id="5" name="Grafik 1">
            <a:extLst>
              <a:ext uri="{FF2B5EF4-FFF2-40B4-BE49-F238E27FC236}">
                <a16:creationId xmlns:a16="http://schemas.microsoft.com/office/drawing/2014/main" id="{FE6EA757-5E10-4A65-837F-D63B73F509F7}"/>
              </a:ext>
            </a:extLst>
          </p:cNvPr>
          <p:cNvPicPr/>
          <p:nvPr/>
        </p:nvPicPr>
        <p:blipFill rotWithShape="1">
          <a:blip r:embed="rId4" cstate="print">
            <a:extLst>
              <a:ext uri="{28A0092B-C50C-407E-A947-70E740481C1C}">
                <a14:useLocalDpi xmlns:a14="http://schemas.microsoft.com/office/drawing/2010/main" val="0"/>
              </a:ext>
            </a:extLst>
          </a:blip>
          <a:srcRect l="2286" t="2057" r="5767" b="3065"/>
          <a:stretch/>
        </p:blipFill>
        <p:spPr bwMode="auto">
          <a:xfrm>
            <a:off x="632302" y="2278552"/>
            <a:ext cx="5664738" cy="4174504"/>
          </a:xfrm>
          <a:prstGeom prst="rect">
            <a:avLst/>
          </a:prstGeom>
          <a:noFill/>
          <a:ln>
            <a:noFill/>
          </a:ln>
        </p:spPr>
      </p:pic>
      <p:sp>
        <p:nvSpPr>
          <p:cNvPr id="7" name="TextBox 6">
            <a:extLst>
              <a:ext uri="{FF2B5EF4-FFF2-40B4-BE49-F238E27FC236}">
                <a16:creationId xmlns:a16="http://schemas.microsoft.com/office/drawing/2014/main" id="{D1532491-5306-4501-8F11-E1E47CA5ACFF}"/>
              </a:ext>
            </a:extLst>
          </p:cNvPr>
          <p:cNvSpPr txBox="1"/>
          <p:nvPr/>
        </p:nvSpPr>
        <p:spPr>
          <a:xfrm>
            <a:off x="717436" y="1090617"/>
            <a:ext cx="5177526" cy="1138773"/>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 (cont.)</a:t>
            </a:r>
          </a:p>
          <a:p>
            <a:pPr marL="171450" indent="-1714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Anti-rejection treatment decreased dd-</a:t>
            </a:r>
            <a:r>
              <a:rPr lang="en-GB" sz="1600" dirty="0" err="1">
                <a:solidFill>
                  <a:srgbClr val="A5A5A5"/>
                </a:solidFill>
                <a:latin typeface="Arial" panose="020B0604020202020204" pitchFamily="34" charset="0"/>
                <a:cs typeface="Arial" panose="020B0604020202020204" pitchFamily="34" charset="0"/>
              </a:rPr>
              <a:t>cfDNA</a:t>
            </a:r>
            <a:r>
              <a:rPr lang="en-GB" sz="1600" dirty="0">
                <a:solidFill>
                  <a:srgbClr val="A5A5A5"/>
                </a:solidFill>
                <a:latin typeface="Arial" panose="020B0604020202020204" pitchFamily="34" charset="0"/>
                <a:cs typeface="Arial" panose="020B0604020202020204" pitchFamily="34" charset="0"/>
              </a:rPr>
              <a:t> in most patients with ABMR or TCRM (pooled slope -0.025, figure B)</a:t>
            </a:r>
          </a:p>
        </p:txBody>
      </p:sp>
      <p:sp>
        <p:nvSpPr>
          <p:cNvPr id="9" name="TextBox 8">
            <a:extLst>
              <a:ext uri="{FF2B5EF4-FFF2-40B4-BE49-F238E27FC236}">
                <a16:creationId xmlns:a16="http://schemas.microsoft.com/office/drawing/2014/main" id="{2C460434-DF19-4370-816E-F24180637915}"/>
              </a:ext>
            </a:extLst>
          </p:cNvPr>
          <p:cNvSpPr txBox="1"/>
          <p:nvPr/>
        </p:nvSpPr>
        <p:spPr>
          <a:xfrm>
            <a:off x="6297039" y="3559956"/>
            <a:ext cx="5220509" cy="289310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endParaRPr lang="en-GB" b="1"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significantly discriminates between KTR with signs of rejection in the graft and KTR with other pathology</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Decreasing levels of 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reflect response to anti-rejection treatment</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Higher dd-</a:t>
            </a:r>
            <a:r>
              <a:rPr lang="en-GB" dirty="0" err="1">
                <a:solidFill>
                  <a:srgbClr val="A5A5A5"/>
                </a:solidFill>
                <a:latin typeface="Arial" panose="020B0604020202020204" pitchFamily="34" charset="0"/>
                <a:cs typeface="Arial" panose="020B0604020202020204" pitchFamily="34" charset="0"/>
              </a:rPr>
              <a:t>cfDNA</a:t>
            </a:r>
            <a:r>
              <a:rPr lang="en-GB" dirty="0">
                <a:solidFill>
                  <a:srgbClr val="A5A5A5"/>
                </a:solidFill>
                <a:latin typeface="Arial" panose="020B0604020202020204" pitchFamily="34" charset="0"/>
                <a:cs typeface="Arial" panose="020B0604020202020204" pitchFamily="34" charset="0"/>
              </a:rPr>
              <a:t> levels in patients with borderline changes may help to identify patients at risk that may profit from intensified therapy</a:t>
            </a:r>
            <a:endParaRPr lang="en-CH"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8453D27-A5B1-4EFD-A69E-AF963584B80F}"/>
              </a:ext>
            </a:extLst>
          </p:cNvPr>
          <p:cNvSpPr txBox="1"/>
          <p:nvPr/>
        </p:nvSpPr>
        <p:spPr>
          <a:xfrm>
            <a:off x="6297039" y="1365044"/>
            <a:ext cx="5177524" cy="2031325"/>
          </a:xfrm>
          <a:prstGeom prst="rect">
            <a:avLst/>
          </a:prstGeom>
          <a:noFill/>
        </p:spPr>
        <p:txBody>
          <a:bodyPr wrap="square">
            <a:spAutoFit/>
          </a:bodyPr>
          <a:lstStyle/>
          <a:p>
            <a:pPr marL="171450" indent="-171450" algn="just">
              <a:buFont typeface="Arial" panose="020B0604020202020204" pitchFamily="34" charset="0"/>
              <a:buChar char="•"/>
            </a:pPr>
            <a:r>
              <a:rPr lang="en-GB" sz="1800" dirty="0">
                <a:solidFill>
                  <a:srgbClr val="A5A5A5"/>
                </a:solidFill>
                <a:latin typeface="Arial" panose="020B0604020202020204" pitchFamily="34" charset="0"/>
                <a:cs typeface="Arial" panose="020B0604020202020204" pitchFamily="34" charset="0"/>
              </a:rPr>
              <a:t>Patients with borderline changes and dd-</a:t>
            </a:r>
            <a:r>
              <a:rPr lang="en-GB" sz="1800" dirty="0" err="1">
                <a:solidFill>
                  <a:srgbClr val="A5A5A5"/>
                </a:solidFill>
                <a:latin typeface="Arial" panose="020B0604020202020204" pitchFamily="34" charset="0"/>
                <a:cs typeface="Arial" panose="020B0604020202020204" pitchFamily="34" charset="0"/>
              </a:rPr>
              <a:t>cfDNA</a:t>
            </a:r>
            <a:r>
              <a:rPr lang="en-GB" sz="1800" dirty="0">
                <a:solidFill>
                  <a:srgbClr val="A5A5A5"/>
                </a:solidFill>
                <a:latin typeface="Arial" panose="020B0604020202020204" pitchFamily="34" charset="0"/>
                <a:cs typeface="Arial" panose="020B0604020202020204" pitchFamily="34" charset="0"/>
              </a:rPr>
              <a:t> levels &lt;1% at time of biopsy showed a trend towards increasing eGFR following corticosteroid pulse therapy whereas patients with higher dd-</a:t>
            </a:r>
            <a:r>
              <a:rPr lang="en-GB" sz="1800" dirty="0" err="1">
                <a:solidFill>
                  <a:srgbClr val="A5A5A5"/>
                </a:solidFill>
                <a:latin typeface="Arial" panose="020B0604020202020204" pitchFamily="34" charset="0"/>
                <a:cs typeface="Arial" panose="020B0604020202020204" pitchFamily="34" charset="0"/>
              </a:rPr>
              <a:t>cfDNA</a:t>
            </a:r>
            <a:r>
              <a:rPr lang="en-GB" sz="1800" dirty="0">
                <a:solidFill>
                  <a:srgbClr val="A5A5A5"/>
                </a:solidFill>
                <a:latin typeface="Arial" panose="020B0604020202020204" pitchFamily="34" charset="0"/>
                <a:cs typeface="Arial" panose="020B0604020202020204" pitchFamily="34" charset="0"/>
              </a:rPr>
              <a:t> levels (&gt;1%) showed unchanged or even subsequent eGFR decline (figure C)</a:t>
            </a:r>
          </a:p>
        </p:txBody>
      </p:sp>
      <p:pic>
        <p:nvPicPr>
          <p:cNvPr id="10" name="Picture 9" descr="A pink house with a white chimney&#10;&#10;Description automatically generated">
            <a:hlinkClick r:id="rId5" action="ppaction://hlinksldjump"/>
            <a:extLst>
              <a:ext uri="{FF2B5EF4-FFF2-40B4-BE49-F238E27FC236}">
                <a16:creationId xmlns:a16="http://schemas.microsoft.com/office/drawing/2014/main" id="{E010FC66-2EAA-48ED-93B4-8CAD847A2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277599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65E59-AC96-4C04-96BF-35F8D04922F5}"/>
              </a:ext>
            </a:extLst>
          </p:cNvPr>
          <p:cNvSpPr>
            <a:spLocks noGrp="1"/>
          </p:cNvSpPr>
          <p:nvPr>
            <p:ph idx="1"/>
          </p:nvPr>
        </p:nvSpPr>
        <p:spPr/>
        <p:txBody>
          <a:bodyPr/>
          <a:lstStyle/>
          <a:p>
            <a:pPr algn="just">
              <a:lnSpc>
                <a:spcPct val="150000"/>
              </a:lnSpc>
            </a:pPr>
            <a:endParaRPr lang="en-GB" sz="2000" b="0" i="0" u="none" strike="noStrike" dirty="0">
              <a:solidFill>
                <a:srgbClr val="636569"/>
              </a:solidFill>
              <a:effectLst/>
              <a:latin typeface="Arial" panose="020B0604020202020204" pitchFamily="34" charset="0"/>
              <a:cs typeface="Arial" panose="020B0604020202020204" pitchFamily="34" charset="0"/>
            </a:endParaRPr>
          </a:p>
          <a:p>
            <a:pPr algn="just">
              <a:lnSpc>
                <a:spcPct val="150000"/>
              </a:lnSpc>
            </a:pPr>
            <a:endParaRPr lang="en-GB" dirty="0">
              <a:latin typeface="Arial" panose="020B0604020202020204" pitchFamily="34" charset="0"/>
              <a:cs typeface="Arial" panose="020B0604020202020204" pitchFamily="34" charset="0"/>
            </a:endParaRPr>
          </a:p>
          <a:p>
            <a:pPr algn="just">
              <a:lnSpc>
                <a:spcPct val="150000"/>
              </a:lnSpc>
            </a:pPr>
            <a:r>
              <a:rPr lang="en-GB" sz="2000" b="0" i="0" u="none" strike="noStrike" dirty="0">
                <a:solidFill>
                  <a:srgbClr val="636569"/>
                </a:solidFill>
                <a:effectLst/>
                <a:latin typeface="Arial" panose="020B0604020202020204" pitchFamily="34" charset="0"/>
                <a:cs typeface="Arial" panose="020B0604020202020204" pitchFamily="34" charset="0"/>
              </a:rPr>
              <a:t>This slide deck is designed for personal educational purposes only and should not be utilised for making patient management decisions. It is important to verify all information provided before treating patients or applying any therapies mentioned in these materials.</a:t>
            </a:r>
            <a:endParaRPr lang="en-GB" sz="2000" b="1" dirty="0">
              <a:solidFill>
                <a:srgbClr val="636569"/>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17CD893B-D7D8-4A07-98F4-9D67DB851164}"/>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Disclaimer</a:t>
            </a:r>
          </a:p>
        </p:txBody>
      </p:sp>
    </p:spTree>
    <p:custDataLst>
      <p:tags r:id="rId1"/>
    </p:custDataLst>
    <p:extLst>
      <p:ext uri="{BB962C8B-B14F-4D97-AF65-F5344CB8AC3E}">
        <p14:creationId xmlns:p14="http://schemas.microsoft.com/office/powerpoint/2010/main" val="295814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200" dirty="0">
                <a:latin typeface="Arial" panose="020B0604020202020204" pitchFamily="34" charset="0"/>
                <a:cs typeface="Arial" panose="020B0604020202020204" pitchFamily="34" charset="0"/>
              </a:rPr>
              <a:t>DSA-negative microvascular inflammation in kidney transplant biopsies: Gene expression comparison with native and transplant kidney controls</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Buxeda</a:t>
            </a:r>
            <a:r>
              <a:rPr lang="en-GB" dirty="0">
                <a:latin typeface="Arial" panose="020B0604020202020204" pitchFamily="34" charset="0"/>
                <a:cs typeface="Arial" panose="020B0604020202020204" pitchFamily="34" charset="0"/>
              </a:rPr>
              <a:t> A. et al., ESOT Congress 2023; OS11_4</a:t>
            </a:r>
          </a:p>
        </p:txBody>
      </p:sp>
      <p:sp>
        <p:nvSpPr>
          <p:cNvPr id="7" name="TextBox 6">
            <a:extLst>
              <a:ext uri="{FF2B5EF4-FFF2-40B4-BE49-F238E27FC236}">
                <a16:creationId xmlns:a16="http://schemas.microsoft.com/office/drawing/2014/main" id="{9D71C647-B3D2-47A6-A9C3-33992ABB32E0}"/>
              </a:ext>
            </a:extLst>
          </p:cNvPr>
          <p:cNvSpPr txBox="1"/>
          <p:nvPr/>
        </p:nvSpPr>
        <p:spPr>
          <a:xfrm>
            <a:off x="717436" y="1128335"/>
            <a:ext cx="5196980" cy="261610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r>
              <a:rPr lang="en-GB"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MVI in KT biopsies from patients without detectable anti-HLA DSA presents a diagnostic and therapeutic dilemma </a:t>
            </a:r>
          </a:p>
          <a:p>
            <a:pPr algn="just"/>
            <a:r>
              <a:rPr lang="en-GB" dirty="0">
                <a:solidFill>
                  <a:srgbClr val="A5A5A5"/>
                </a:solidFill>
                <a:latin typeface="Arial" panose="020B0604020202020204" pitchFamily="34" charset="0"/>
                <a:cs typeface="Arial" panose="020B0604020202020204" pitchFamily="34" charset="0"/>
              </a:rPr>
              <a:t> </a:t>
            </a:r>
          </a:p>
          <a:p>
            <a:pPr algn="just"/>
            <a:r>
              <a:rPr lang="en-GB" b="1" dirty="0">
                <a:solidFill>
                  <a:srgbClr val="A5A5A5"/>
                </a:solidFill>
                <a:latin typeface="Arial" panose="020B0604020202020204" pitchFamily="34" charset="0"/>
                <a:cs typeface="Arial" panose="020B0604020202020204" pitchFamily="34" charset="0"/>
              </a:rPr>
              <a:t>Aim:</a:t>
            </a:r>
            <a:r>
              <a:rPr lang="en-GB" dirty="0">
                <a:solidFill>
                  <a:srgbClr val="A5A5A5"/>
                </a:solidFill>
                <a:latin typeface="Arial" panose="020B0604020202020204" pitchFamily="34" charset="0"/>
                <a:cs typeface="Arial" panose="020B0604020202020204" pitchFamily="34" charset="0"/>
              </a:rPr>
              <a:t> To understand the significance of these changes by characterizing their molecular phenotype compared to other native and transplant kidney biopsies</a:t>
            </a:r>
            <a:endParaRPr lang="en-CH" dirty="0">
              <a:solidFill>
                <a:srgbClr val="A5A5A5"/>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758BEF-2642-4081-9316-BCB5BC41DBC1}"/>
              </a:ext>
            </a:extLst>
          </p:cNvPr>
          <p:cNvSpPr txBox="1"/>
          <p:nvPr/>
        </p:nvSpPr>
        <p:spPr>
          <a:xfrm>
            <a:off x="6277586" y="1117692"/>
            <a:ext cx="1369161"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endParaRPr lang="en-CH" sz="2000" b="1" dirty="0">
              <a:solidFill>
                <a:srgbClr val="636569"/>
              </a:solidFill>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0ED20A56-3E0A-4A43-A889-528D3AA20768}"/>
              </a:ext>
            </a:extLst>
          </p:cNvPr>
          <p:cNvGrpSpPr/>
          <p:nvPr/>
        </p:nvGrpSpPr>
        <p:grpSpPr>
          <a:xfrm>
            <a:off x="6486311" y="1488789"/>
            <a:ext cx="5287430" cy="3752876"/>
            <a:chOff x="6486311" y="1488789"/>
            <a:chExt cx="5287430" cy="3752876"/>
          </a:xfrm>
        </p:grpSpPr>
        <p:sp>
          <p:nvSpPr>
            <p:cNvPr id="11" name="Flowchart: Alternate Process 10">
              <a:extLst>
                <a:ext uri="{FF2B5EF4-FFF2-40B4-BE49-F238E27FC236}">
                  <a16:creationId xmlns:a16="http://schemas.microsoft.com/office/drawing/2014/main" id="{1F0CEE95-E6EC-4EB2-81B0-B5F5C74F2376}"/>
                </a:ext>
              </a:extLst>
            </p:cNvPr>
            <p:cNvSpPr/>
            <p:nvPr/>
          </p:nvSpPr>
          <p:spPr>
            <a:xfrm>
              <a:off x="6486311" y="1488789"/>
              <a:ext cx="4136272" cy="385407"/>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latin typeface="Arial" panose="020B0604020202020204" pitchFamily="34" charset="0"/>
                  <a:ea typeface="Calibri" panose="020F0502020204030204" pitchFamily="34" charset="0"/>
                  <a:cs typeface="Arial" panose="020B0604020202020204" pitchFamily="34" charset="0"/>
                </a:rPr>
                <a:t>n=</a:t>
              </a:r>
              <a:r>
                <a:rPr lang="en-GB" sz="1200" dirty="0">
                  <a:effectLst/>
                  <a:latin typeface="Arial" panose="020B0604020202020204" pitchFamily="34" charset="0"/>
                  <a:ea typeface="Calibri" panose="020F0502020204030204" pitchFamily="34" charset="0"/>
                  <a:cs typeface="Arial" panose="020B0604020202020204" pitchFamily="34" charset="0"/>
                </a:rPr>
                <a:t>195 archival FFPE kidney biopsies from 4 </a:t>
              </a:r>
              <a:r>
                <a:rPr lang="en-GB" sz="1200" dirty="0" err="1">
                  <a:effectLst/>
                  <a:latin typeface="Arial" panose="020B0604020202020204" pitchFamily="34" charset="0"/>
                  <a:ea typeface="Calibri" panose="020F0502020204030204" pitchFamily="34" charset="0"/>
                  <a:cs typeface="Arial" panose="020B0604020202020204" pitchFamily="34" charset="0"/>
                </a:rPr>
                <a:t>centers</a:t>
              </a:r>
              <a:endParaRPr lang="en-GB" sz="1200" dirty="0">
                <a:solidFill>
                  <a:schemeClr val="bg1"/>
                </a:solidFill>
                <a:latin typeface="Arial" panose="020B0604020202020204" pitchFamily="34" charset="0"/>
                <a:cs typeface="Arial" panose="020B0604020202020204" pitchFamily="34" charset="0"/>
              </a:endParaRPr>
            </a:p>
          </p:txBody>
        </p:sp>
        <p:sp>
          <p:nvSpPr>
            <p:cNvPr id="13" name="Flowchart: Alternate Process 12">
              <a:extLst>
                <a:ext uri="{FF2B5EF4-FFF2-40B4-BE49-F238E27FC236}">
                  <a16:creationId xmlns:a16="http://schemas.microsoft.com/office/drawing/2014/main" id="{476945FF-C20B-4334-BB0F-ED1182DA9B5B}"/>
                </a:ext>
              </a:extLst>
            </p:cNvPr>
            <p:cNvSpPr/>
            <p:nvPr/>
          </p:nvSpPr>
          <p:spPr>
            <a:xfrm>
              <a:off x="6882225" y="1968060"/>
              <a:ext cx="954192" cy="385407"/>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dirty="0">
                  <a:solidFill>
                    <a:schemeClr val="bg1"/>
                  </a:solidFill>
                  <a:effectLst/>
                  <a:latin typeface="Arial" panose="020B0604020202020204" pitchFamily="34" charset="0"/>
                  <a:ea typeface="Calibri" panose="020F0502020204030204" pitchFamily="34" charset="0"/>
                  <a:cs typeface="Arial" panose="020B0604020202020204" pitchFamily="34" charset="0"/>
                </a:rPr>
                <a:t>MVI, n=47</a:t>
              </a:r>
              <a:endParaRPr lang="en-GB" sz="1050" dirty="0">
                <a:solidFill>
                  <a:schemeClr val="bg1"/>
                </a:solidFill>
                <a:latin typeface="Arial" panose="020B060402020202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7A8C04C4-0FF9-4F46-8D2F-45183FF12904}"/>
                </a:ext>
              </a:extLst>
            </p:cNvPr>
            <p:cNvSpPr/>
            <p:nvPr/>
          </p:nvSpPr>
          <p:spPr>
            <a:xfrm>
              <a:off x="6882224" y="2415010"/>
              <a:ext cx="1195890" cy="385408"/>
            </a:xfrm>
            <a:prstGeom prst="flowChartAlternateProcess">
              <a:avLst/>
            </a:prstGeom>
            <a:solidFill>
              <a:srgbClr val="A5A5A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ABMR, n=42</a:t>
              </a:r>
              <a:endParaRPr lang="en-GB" sz="1200" dirty="0">
                <a:solidFill>
                  <a:schemeClr val="bg1"/>
                </a:solidFill>
                <a:latin typeface="Arial" panose="020B0604020202020204" pitchFamily="34" charset="0"/>
                <a:cs typeface="Arial" panose="020B0604020202020204" pitchFamily="34" charset="0"/>
              </a:endParaRPr>
            </a:p>
          </p:txBody>
        </p:sp>
        <p:sp>
          <p:nvSpPr>
            <p:cNvPr id="17" name="Flowchart: Alternate Process 16">
              <a:extLst>
                <a:ext uri="{FF2B5EF4-FFF2-40B4-BE49-F238E27FC236}">
                  <a16:creationId xmlns:a16="http://schemas.microsoft.com/office/drawing/2014/main" id="{DE42ECAD-EAC9-41C2-BF2C-89E343A64865}"/>
                </a:ext>
              </a:extLst>
            </p:cNvPr>
            <p:cNvSpPr/>
            <p:nvPr/>
          </p:nvSpPr>
          <p:spPr>
            <a:xfrm>
              <a:off x="6882929" y="2862925"/>
              <a:ext cx="1195185" cy="385408"/>
            </a:xfrm>
            <a:prstGeom prst="flowChartAlternateProcess">
              <a:avLst/>
            </a:prstGeom>
            <a:solidFill>
              <a:srgbClr val="0097C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TCMR, n=25</a:t>
              </a:r>
            </a:p>
          </p:txBody>
        </p:sp>
        <p:sp>
          <p:nvSpPr>
            <p:cNvPr id="18" name="Flowchart: Alternate Process 17">
              <a:extLst>
                <a:ext uri="{FF2B5EF4-FFF2-40B4-BE49-F238E27FC236}">
                  <a16:creationId xmlns:a16="http://schemas.microsoft.com/office/drawing/2014/main" id="{96478803-05FE-4C9B-9F75-C78E030F8C99}"/>
                </a:ext>
              </a:extLst>
            </p:cNvPr>
            <p:cNvSpPr/>
            <p:nvPr/>
          </p:nvSpPr>
          <p:spPr>
            <a:xfrm>
              <a:off x="6880256" y="3310128"/>
              <a:ext cx="1658229" cy="392981"/>
            </a:xfrm>
            <a:prstGeom prst="flowChartAlternateProcess">
              <a:avLst/>
            </a:prstGeom>
            <a:solidFill>
              <a:srgbClr val="041E4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MVI+TCMR, </a:t>
              </a:r>
              <a:r>
                <a:rPr lang="en-GB" sz="1200" dirty="0">
                  <a:solidFill>
                    <a:schemeClr val="bg1"/>
                  </a:solidFill>
                  <a:latin typeface="Arial" panose="020B0604020202020204" pitchFamily="34" charset="0"/>
                  <a:cs typeface="Arial" panose="020B0604020202020204" pitchFamily="34" charset="0"/>
                </a:rPr>
                <a:t>n=47</a:t>
              </a:r>
            </a:p>
          </p:txBody>
        </p:sp>
        <p:sp>
          <p:nvSpPr>
            <p:cNvPr id="19" name="Flowchart: Alternate Process 18">
              <a:extLst>
                <a:ext uri="{FF2B5EF4-FFF2-40B4-BE49-F238E27FC236}">
                  <a16:creationId xmlns:a16="http://schemas.microsoft.com/office/drawing/2014/main" id="{306E8300-5BF8-4CE7-AC9C-837BDC58BEF3}"/>
                </a:ext>
              </a:extLst>
            </p:cNvPr>
            <p:cNvSpPr/>
            <p:nvPr/>
          </p:nvSpPr>
          <p:spPr>
            <a:xfrm>
              <a:off x="6880256" y="3765260"/>
              <a:ext cx="1223986" cy="384032"/>
            </a:xfrm>
            <a:prstGeom prst="flowChartAlternateProcess">
              <a:avLst/>
            </a:prstGeom>
            <a:solidFill>
              <a:srgbClr val="FF9E1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Normal, </a:t>
              </a:r>
              <a:r>
                <a:rPr lang="en-GB" sz="1200" dirty="0">
                  <a:solidFill>
                    <a:schemeClr val="bg1"/>
                  </a:solidFill>
                  <a:latin typeface="Arial" panose="020B0604020202020204" pitchFamily="34" charset="0"/>
                  <a:cs typeface="Arial" panose="020B0604020202020204" pitchFamily="34" charset="0"/>
                </a:rPr>
                <a:t>n=11</a:t>
              </a:r>
            </a:p>
          </p:txBody>
        </p:sp>
        <p:grpSp>
          <p:nvGrpSpPr>
            <p:cNvPr id="34" name="Group 33">
              <a:extLst>
                <a:ext uri="{FF2B5EF4-FFF2-40B4-BE49-F238E27FC236}">
                  <a16:creationId xmlns:a16="http://schemas.microsoft.com/office/drawing/2014/main" id="{F9677BDB-EECF-42B8-81A7-64A801FE07AD}"/>
                </a:ext>
              </a:extLst>
            </p:cNvPr>
            <p:cNvGrpSpPr/>
            <p:nvPr/>
          </p:nvGrpSpPr>
          <p:grpSpPr>
            <a:xfrm rot="16200000">
              <a:off x="5239741" y="3247095"/>
              <a:ext cx="2976214" cy="230309"/>
              <a:chOff x="8852087" y="1662600"/>
              <a:chExt cx="2739884" cy="230309"/>
            </a:xfrm>
          </p:grpSpPr>
          <p:grpSp>
            <p:nvGrpSpPr>
              <p:cNvPr id="12" name="Group 11">
                <a:extLst>
                  <a:ext uri="{FF2B5EF4-FFF2-40B4-BE49-F238E27FC236}">
                    <a16:creationId xmlns:a16="http://schemas.microsoft.com/office/drawing/2014/main" id="{D0C1BC7A-D30D-456A-9DDA-E60F7D01E6AB}"/>
                  </a:ext>
                </a:extLst>
              </p:cNvPr>
              <p:cNvGrpSpPr/>
              <p:nvPr/>
            </p:nvGrpSpPr>
            <p:grpSpPr>
              <a:xfrm>
                <a:off x="8852087" y="1662600"/>
                <a:ext cx="2739884" cy="225999"/>
                <a:chOff x="8646463" y="2234458"/>
                <a:chExt cx="2927017" cy="225999"/>
              </a:xfrm>
            </p:grpSpPr>
            <p:cxnSp>
              <p:nvCxnSpPr>
                <p:cNvPr id="23" name="Connector: Elbow 22">
                  <a:extLst>
                    <a:ext uri="{FF2B5EF4-FFF2-40B4-BE49-F238E27FC236}">
                      <a16:creationId xmlns:a16="http://schemas.microsoft.com/office/drawing/2014/main" id="{A39B8E7E-284A-450F-A362-9C7336D6D0A2}"/>
                    </a:ext>
                  </a:extLst>
                </p:cNvPr>
                <p:cNvCxnSpPr>
                  <a:cxnSpLocks/>
                </p:cNvCxnSpPr>
                <p:nvPr/>
              </p:nvCxnSpPr>
              <p:spPr>
                <a:xfrm>
                  <a:off x="9041863" y="2239774"/>
                  <a:ext cx="2249785"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EA64E8B-AE3D-42C2-83F2-89A9E9C4F292}"/>
                    </a:ext>
                  </a:extLst>
                </p:cNvPr>
                <p:cNvCxnSpPr>
                  <a:cxnSpLocks/>
                </p:cNvCxnSpPr>
                <p:nvPr/>
              </p:nvCxnSpPr>
              <p:spPr>
                <a:xfrm rot="10800000" flipV="1">
                  <a:off x="8646463" y="2239519"/>
                  <a:ext cx="2159034"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719B07-A09C-4D61-9191-2009233964F4}"/>
                    </a:ext>
                  </a:extLst>
                </p:cNvPr>
                <p:cNvCxnSpPr>
                  <a:cxnSpLocks/>
                </p:cNvCxnSpPr>
                <p:nvPr/>
              </p:nvCxnSpPr>
              <p:spPr>
                <a:xfrm rot="5400000" flipV="1">
                  <a:off x="11421452" y="2082430"/>
                  <a:ext cx="0" cy="304056"/>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1C4E7424-D498-4A28-9C20-7C886FE4FA84}"/>
                  </a:ext>
                </a:extLst>
              </p:cNvPr>
              <p:cNvCxnSpPr>
                <a:cxnSpLocks/>
              </p:cNvCxnSpPr>
              <p:nvPr/>
            </p:nvCxnSpPr>
            <p:spPr>
              <a:xfrm>
                <a:off x="9270493" y="1676909"/>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91AED5-7C40-4DE6-95EC-BA484DF61597}"/>
                  </a:ext>
                </a:extLst>
              </p:cNvPr>
              <p:cNvCxnSpPr>
                <a:cxnSpLocks/>
              </p:cNvCxnSpPr>
              <p:nvPr/>
            </p:nvCxnSpPr>
            <p:spPr>
              <a:xfrm>
                <a:off x="10094038" y="166718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5AEE3F2-75B9-4B20-A14D-45D5D6DE875F}"/>
                  </a:ext>
                </a:extLst>
              </p:cNvPr>
              <p:cNvCxnSpPr>
                <a:cxnSpLocks/>
              </p:cNvCxnSpPr>
              <p:nvPr/>
            </p:nvCxnSpPr>
            <p:spPr>
              <a:xfrm>
                <a:off x="9674038" y="1674714"/>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458B1BE-F058-4768-B55D-E55D546A6177}"/>
                  </a:ext>
                </a:extLst>
              </p:cNvPr>
              <p:cNvCxnSpPr>
                <a:cxnSpLocks/>
              </p:cNvCxnSpPr>
              <p:nvPr/>
            </p:nvCxnSpPr>
            <p:spPr>
              <a:xfrm>
                <a:off x="10503849" y="16693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05DAE82-E158-47C5-91FC-2C739C39A6CC}"/>
                  </a:ext>
                </a:extLst>
              </p:cNvPr>
              <p:cNvCxnSpPr>
                <a:cxnSpLocks/>
              </p:cNvCxnSpPr>
              <p:nvPr/>
            </p:nvCxnSpPr>
            <p:spPr>
              <a:xfrm>
                <a:off x="10916360" y="166718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54B2CDF7-5DCC-4225-992C-52DAE603060F}"/>
                </a:ext>
              </a:extLst>
            </p:cNvPr>
            <p:cNvSpPr txBox="1"/>
            <p:nvPr/>
          </p:nvSpPr>
          <p:spPr>
            <a:xfrm>
              <a:off x="7844652" y="2046295"/>
              <a:ext cx="2804702"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MVI (</a:t>
              </a:r>
              <a:r>
                <a:rPr lang="en-GB" sz="1100" dirty="0" err="1">
                  <a:solidFill>
                    <a:srgbClr val="A5A5A5"/>
                  </a:solidFill>
                  <a:latin typeface="Arial" panose="020B0604020202020204" pitchFamily="34" charset="0"/>
                  <a:cs typeface="Arial" panose="020B0604020202020204" pitchFamily="34" charset="0"/>
                </a:rPr>
                <a:t>g+ptc</a:t>
              </a:r>
              <a:r>
                <a:rPr lang="en-GB" sz="1100" dirty="0">
                  <a:solidFill>
                    <a:srgbClr val="A5A5A5"/>
                  </a:solidFill>
                  <a:latin typeface="Arial" panose="020B0604020202020204" pitchFamily="34" charset="0"/>
                  <a:cs typeface="Arial" panose="020B0604020202020204" pitchFamily="34" charset="0"/>
                </a:rPr>
                <a:t>&gt;1) but no detectable DSA</a:t>
              </a:r>
            </a:p>
          </p:txBody>
        </p:sp>
        <p:sp>
          <p:nvSpPr>
            <p:cNvPr id="38" name="TextBox 37">
              <a:extLst>
                <a:ext uri="{FF2B5EF4-FFF2-40B4-BE49-F238E27FC236}">
                  <a16:creationId xmlns:a16="http://schemas.microsoft.com/office/drawing/2014/main" id="{549EEB7F-01B3-452D-B245-416738417681}"/>
                </a:ext>
              </a:extLst>
            </p:cNvPr>
            <p:cNvSpPr txBox="1"/>
            <p:nvPr/>
          </p:nvSpPr>
          <p:spPr>
            <a:xfrm>
              <a:off x="8091260" y="2495349"/>
              <a:ext cx="2992607"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Antibody-mediated rejection with DSA</a:t>
              </a:r>
            </a:p>
          </p:txBody>
        </p:sp>
        <p:sp>
          <p:nvSpPr>
            <p:cNvPr id="41" name="TextBox 40">
              <a:extLst>
                <a:ext uri="{FF2B5EF4-FFF2-40B4-BE49-F238E27FC236}">
                  <a16:creationId xmlns:a16="http://schemas.microsoft.com/office/drawing/2014/main" id="{E5ACBB70-83CD-49AB-B4EC-4B2570926C60}"/>
                </a:ext>
              </a:extLst>
            </p:cNvPr>
            <p:cNvSpPr txBox="1"/>
            <p:nvPr/>
          </p:nvSpPr>
          <p:spPr>
            <a:xfrm>
              <a:off x="8092633" y="2954222"/>
              <a:ext cx="3281832"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Pure T-cell mediated rejection without DSA </a:t>
              </a:r>
            </a:p>
          </p:txBody>
        </p:sp>
        <p:sp>
          <p:nvSpPr>
            <p:cNvPr id="42" name="TextBox 41">
              <a:extLst>
                <a:ext uri="{FF2B5EF4-FFF2-40B4-BE49-F238E27FC236}">
                  <a16:creationId xmlns:a16="http://schemas.microsoft.com/office/drawing/2014/main" id="{A6FD5514-0DBC-44FC-947D-0E64389E54F2}"/>
                </a:ext>
              </a:extLst>
            </p:cNvPr>
            <p:cNvSpPr txBox="1"/>
            <p:nvPr/>
          </p:nvSpPr>
          <p:spPr>
            <a:xfrm>
              <a:off x="8546194" y="3387120"/>
              <a:ext cx="2625223"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Mixed MVI and TCMR without DSA</a:t>
              </a:r>
            </a:p>
          </p:txBody>
        </p:sp>
        <p:sp>
          <p:nvSpPr>
            <p:cNvPr id="45" name="TextBox 44">
              <a:extLst>
                <a:ext uri="{FF2B5EF4-FFF2-40B4-BE49-F238E27FC236}">
                  <a16:creationId xmlns:a16="http://schemas.microsoft.com/office/drawing/2014/main" id="{5E209A62-4713-40F2-BE41-C7EB56235939}"/>
                </a:ext>
              </a:extLst>
            </p:cNvPr>
            <p:cNvSpPr txBox="1"/>
            <p:nvPr/>
          </p:nvSpPr>
          <p:spPr>
            <a:xfrm>
              <a:off x="7845902" y="4196489"/>
              <a:ext cx="3237965" cy="430887"/>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Native kidney biopsies with endocapillary proliferative glomerulonephritis </a:t>
              </a:r>
            </a:p>
          </p:txBody>
        </p:sp>
        <p:sp>
          <p:nvSpPr>
            <p:cNvPr id="46" name="TextBox 45">
              <a:extLst>
                <a:ext uri="{FF2B5EF4-FFF2-40B4-BE49-F238E27FC236}">
                  <a16:creationId xmlns:a16="http://schemas.microsoft.com/office/drawing/2014/main" id="{0EC01C0E-1195-4D40-B899-20D35431B9D3}"/>
                </a:ext>
              </a:extLst>
            </p:cNvPr>
            <p:cNvSpPr txBox="1"/>
            <p:nvPr/>
          </p:nvSpPr>
          <p:spPr>
            <a:xfrm>
              <a:off x="8111587" y="3847063"/>
              <a:ext cx="1910212"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Normal implant biopsies</a:t>
              </a:r>
            </a:p>
          </p:txBody>
        </p:sp>
        <p:sp>
          <p:nvSpPr>
            <p:cNvPr id="47" name="Flowchart: Alternate Process 46">
              <a:extLst>
                <a:ext uri="{FF2B5EF4-FFF2-40B4-BE49-F238E27FC236}">
                  <a16:creationId xmlns:a16="http://schemas.microsoft.com/office/drawing/2014/main" id="{7DD7D195-9D1F-4898-98C3-E5C515F8B717}"/>
                </a:ext>
              </a:extLst>
            </p:cNvPr>
            <p:cNvSpPr/>
            <p:nvPr/>
          </p:nvSpPr>
          <p:spPr>
            <a:xfrm>
              <a:off x="6880255" y="4213699"/>
              <a:ext cx="954191" cy="384032"/>
            </a:xfrm>
            <a:prstGeom prst="flowChartAlternateProcess">
              <a:avLst/>
            </a:prstGeom>
            <a:solidFill>
              <a:srgbClr val="DA9ABD"/>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GN, </a:t>
              </a:r>
              <a:r>
                <a:rPr lang="en-GB" sz="1200" dirty="0">
                  <a:solidFill>
                    <a:schemeClr val="bg1"/>
                  </a:solidFill>
                  <a:latin typeface="Arial" panose="020B0604020202020204" pitchFamily="34" charset="0"/>
                  <a:cs typeface="Arial" panose="020B0604020202020204" pitchFamily="34" charset="0"/>
                </a:rPr>
                <a:t>n=12</a:t>
              </a:r>
            </a:p>
          </p:txBody>
        </p:sp>
        <p:sp>
          <p:nvSpPr>
            <p:cNvPr id="48" name="Flowchart: Alternate Process 47">
              <a:extLst>
                <a:ext uri="{FF2B5EF4-FFF2-40B4-BE49-F238E27FC236}">
                  <a16:creationId xmlns:a16="http://schemas.microsoft.com/office/drawing/2014/main" id="{35191BE4-D9FC-42C8-9138-625DB5318257}"/>
                </a:ext>
              </a:extLst>
            </p:cNvPr>
            <p:cNvSpPr/>
            <p:nvPr/>
          </p:nvSpPr>
          <p:spPr>
            <a:xfrm>
              <a:off x="6880538" y="4659778"/>
              <a:ext cx="1043014" cy="384032"/>
            </a:xfrm>
            <a:prstGeom prst="flowChartAlternateProcess">
              <a:avLst/>
            </a:prstGeom>
            <a:solidFill>
              <a:srgbClr val="F1EB5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MCD, </a:t>
              </a:r>
              <a:r>
                <a:rPr lang="en-GB" sz="1200" dirty="0">
                  <a:solidFill>
                    <a:schemeClr val="tx1"/>
                  </a:solidFill>
                  <a:latin typeface="Arial" panose="020B0604020202020204" pitchFamily="34" charset="0"/>
                  <a:cs typeface="Arial" panose="020B0604020202020204" pitchFamily="34" charset="0"/>
                </a:rPr>
                <a:t>n=11</a:t>
              </a:r>
            </a:p>
          </p:txBody>
        </p:sp>
        <p:sp>
          <p:nvSpPr>
            <p:cNvPr id="50" name="TextBox 49">
              <a:extLst>
                <a:ext uri="{FF2B5EF4-FFF2-40B4-BE49-F238E27FC236}">
                  <a16:creationId xmlns:a16="http://schemas.microsoft.com/office/drawing/2014/main" id="{76EE9F15-32A5-4422-BC3A-682BA1D412CE}"/>
                </a:ext>
              </a:extLst>
            </p:cNvPr>
            <p:cNvSpPr txBox="1"/>
            <p:nvPr/>
          </p:nvSpPr>
          <p:spPr>
            <a:xfrm>
              <a:off x="7943869" y="4723771"/>
              <a:ext cx="3829872" cy="261610"/>
            </a:xfrm>
            <a:prstGeom prst="rect">
              <a:avLst/>
            </a:prstGeom>
            <a:noFill/>
          </p:spPr>
          <p:txBody>
            <a:bodyPr wrap="square">
              <a:spAutoFit/>
            </a:bodyPr>
            <a:lstStyle/>
            <a:p>
              <a:r>
                <a:rPr lang="en-GB" sz="1100" dirty="0">
                  <a:solidFill>
                    <a:srgbClr val="A5A5A5"/>
                  </a:solidFill>
                  <a:latin typeface="Arial" panose="020B0604020202020204" pitchFamily="34" charset="0"/>
                  <a:cs typeface="Arial" panose="020B0604020202020204" pitchFamily="34" charset="0"/>
                </a:rPr>
                <a:t>Native kidney biopsies with minimal change disease</a:t>
              </a:r>
            </a:p>
          </p:txBody>
        </p:sp>
        <p:sp>
          <p:nvSpPr>
            <p:cNvPr id="53" name="Right Brace 52">
              <a:extLst>
                <a:ext uri="{FF2B5EF4-FFF2-40B4-BE49-F238E27FC236}">
                  <a16:creationId xmlns:a16="http://schemas.microsoft.com/office/drawing/2014/main" id="{153F7B26-E60D-437D-98D6-6955D9EAB511}"/>
                </a:ext>
              </a:extLst>
            </p:cNvPr>
            <p:cNvSpPr/>
            <p:nvPr/>
          </p:nvSpPr>
          <p:spPr>
            <a:xfrm rot="5400000">
              <a:off x="8735201" y="2843932"/>
              <a:ext cx="279797" cy="4515670"/>
            </a:xfrm>
            <a:prstGeom prst="rightBrace">
              <a:avLst>
                <a:gd name="adj1" fmla="val 27942"/>
                <a:gd name="adj2" fmla="val 50000"/>
              </a:avLst>
            </a:prstGeom>
            <a:ln w="12700">
              <a:solidFill>
                <a:srgbClr val="A5A5A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cs typeface="Arial" panose="020B0604020202020204" pitchFamily="34" charset="0"/>
              </a:endParaRPr>
            </a:p>
          </p:txBody>
        </p:sp>
      </p:grpSp>
      <p:sp>
        <p:nvSpPr>
          <p:cNvPr id="54" name="TextBox 53">
            <a:extLst>
              <a:ext uri="{FF2B5EF4-FFF2-40B4-BE49-F238E27FC236}">
                <a16:creationId xmlns:a16="http://schemas.microsoft.com/office/drawing/2014/main" id="{023028AA-9CFB-43E5-B113-278E3D152776}"/>
              </a:ext>
            </a:extLst>
          </p:cNvPr>
          <p:cNvSpPr txBox="1"/>
          <p:nvPr/>
        </p:nvSpPr>
        <p:spPr>
          <a:xfrm>
            <a:off x="6264362" y="5243420"/>
            <a:ext cx="5218132" cy="830997"/>
          </a:xfrm>
          <a:prstGeom prst="rect">
            <a:avLst/>
          </a:prstGeom>
          <a:noFill/>
          <a:ln>
            <a:noFill/>
          </a:ln>
        </p:spPr>
        <p:txBody>
          <a:bodyPr wrap="square">
            <a:spAutoFit/>
          </a:bodyPr>
          <a:lstStyle/>
          <a:p>
            <a:pPr marL="171450" indent="-171450" algn="just">
              <a:buFont typeface="Arial" panose="020B0604020202020204" pitchFamily="34" charset="0"/>
              <a:buChar char="•"/>
            </a:pPr>
            <a:r>
              <a:rPr lang="en-GB" sz="1200" dirty="0" err="1">
                <a:solidFill>
                  <a:srgbClr val="A5A5A5"/>
                </a:solidFill>
                <a:latin typeface="Arial" panose="020B0604020202020204" pitchFamily="34" charset="0"/>
                <a:cs typeface="Arial" panose="020B0604020202020204" pitchFamily="34" charset="0"/>
              </a:rPr>
              <a:t>NanoString</a:t>
            </a:r>
            <a:r>
              <a:rPr lang="en-GB" sz="1200" dirty="0">
                <a:solidFill>
                  <a:srgbClr val="A5A5A5"/>
                </a:solidFill>
                <a:latin typeface="Arial" panose="020B0604020202020204" pitchFamily="34" charset="0"/>
                <a:cs typeface="Arial" panose="020B0604020202020204" pitchFamily="34" charset="0"/>
              </a:rPr>
              <a:t> B-HOT panel (770 genes) to evaluate expression of six literature-derived gene sets, including transcripts previously associated with ABMR, DSA (DSAST), endothelial injury (ENDAT), TCMR, early injury, and late injury</a:t>
            </a:r>
          </a:p>
        </p:txBody>
      </p:sp>
      <p:sp>
        <p:nvSpPr>
          <p:cNvPr id="56" name="TextBox 55">
            <a:extLst>
              <a:ext uri="{FF2B5EF4-FFF2-40B4-BE49-F238E27FC236}">
                <a16:creationId xmlns:a16="http://schemas.microsoft.com/office/drawing/2014/main" id="{E25C286E-BA97-4BD3-9D30-F1A08878BCCF}"/>
              </a:ext>
            </a:extLst>
          </p:cNvPr>
          <p:cNvSpPr txBox="1"/>
          <p:nvPr/>
        </p:nvSpPr>
        <p:spPr>
          <a:xfrm>
            <a:off x="6264362" y="6027130"/>
            <a:ext cx="5301766" cy="461665"/>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A5A5A5"/>
                </a:solidFill>
                <a:latin typeface="Arial" panose="020B0604020202020204" pitchFamily="34" charset="0"/>
                <a:cs typeface="Arial" panose="020B0604020202020204" pitchFamily="34" charset="0"/>
              </a:rPr>
              <a:t>Gene expression compared between groups using principal component and class comparison analyses</a:t>
            </a:r>
          </a:p>
        </p:txBody>
      </p:sp>
      <p:pic>
        <p:nvPicPr>
          <p:cNvPr id="35" name="Picture 34" descr="A pink house with a white chimney&#10;&#10;Description automatically generated">
            <a:hlinkClick r:id="rId4" action="ppaction://hlinksldjump"/>
            <a:extLst>
              <a:ext uri="{FF2B5EF4-FFF2-40B4-BE49-F238E27FC236}">
                <a16:creationId xmlns:a16="http://schemas.microsoft.com/office/drawing/2014/main" id="{CFF507E9-BFD0-43A1-BE92-39F972C8C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286950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200" dirty="0">
                <a:latin typeface="Arial" panose="020B0604020202020204" pitchFamily="34" charset="0"/>
                <a:cs typeface="Arial" panose="020B0604020202020204" pitchFamily="34" charset="0"/>
              </a:rPr>
              <a:t>DSA-negative microvascular inflammation in kidney transplant biopsies: Gene expression comparison with native and transplant kidney controls</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Buxeda</a:t>
            </a:r>
            <a:r>
              <a:rPr lang="en-GB" dirty="0">
                <a:latin typeface="Arial" panose="020B0604020202020204" pitchFamily="34" charset="0"/>
                <a:cs typeface="Arial" panose="020B0604020202020204" pitchFamily="34" charset="0"/>
              </a:rPr>
              <a:t> A. et al., ESOT Congress 2023; OS11_4</a:t>
            </a:r>
          </a:p>
        </p:txBody>
      </p:sp>
      <p:pic>
        <p:nvPicPr>
          <p:cNvPr id="5" name="Picture 4" descr="Chart, box and whisker chart&#10;&#10;Description automatically generated">
            <a:extLst>
              <a:ext uri="{FF2B5EF4-FFF2-40B4-BE49-F238E27FC236}">
                <a16:creationId xmlns:a16="http://schemas.microsoft.com/office/drawing/2014/main" id="{4974E673-F93E-4A42-B6B8-E4C25EEBD5DB}"/>
              </a:ext>
            </a:extLst>
          </p:cNvPr>
          <p:cNvPicPr/>
          <p:nvPr/>
        </p:nvPicPr>
        <p:blipFill rotWithShape="1">
          <a:blip r:embed="rId4"/>
          <a:srcRect l="46108" t="20567" r="2466" b="7304"/>
          <a:stretch/>
        </p:blipFill>
        <p:spPr>
          <a:xfrm>
            <a:off x="7587574" y="1228707"/>
            <a:ext cx="4442296" cy="3379861"/>
          </a:xfrm>
          <a:prstGeom prst="rect">
            <a:avLst/>
          </a:prstGeom>
        </p:spPr>
      </p:pic>
      <p:sp>
        <p:nvSpPr>
          <p:cNvPr id="6" name="TextBox 5">
            <a:extLst>
              <a:ext uri="{FF2B5EF4-FFF2-40B4-BE49-F238E27FC236}">
                <a16:creationId xmlns:a16="http://schemas.microsoft.com/office/drawing/2014/main" id="{A8F02DCE-840E-4825-A5C2-136EA4F4912E}"/>
              </a:ext>
            </a:extLst>
          </p:cNvPr>
          <p:cNvSpPr txBox="1"/>
          <p:nvPr/>
        </p:nvSpPr>
        <p:spPr>
          <a:xfrm>
            <a:off x="717437" y="1089501"/>
            <a:ext cx="3737831" cy="4924425"/>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Principal component analysis demonstrated significant molecular overlap between sample groups (Figure A)</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Lower expression of ABMR-related, DSAST (Figure B), and ENDAT gene sets in DSA-negative MVI compared to ABMR</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DSAST and ENDAT gene set expression was similar between MVI, MVI+TCMR, and TCMR groups; but higher than native biopsies (p≤0.002)</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TCMR and early injury gene set expression was higher in TCMR than all other groups (p≤0.002), except MVI+TCMR</a:t>
            </a:r>
          </a:p>
          <a:p>
            <a:pPr marL="285750" indent="-285750" algn="just">
              <a:buFont typeface="Arial" panose="020B0604020202020204" pitchFamily="34" charset="0"/>
              <a:buChar char="•"/>
            </a:pPr>
            <a:r>
              <a:rPr lang="en-GB" sz="1400" dirty="0">
                <a:solidFill>
                  <a:srgbClr val="A5A5A5"/>
                </a:solidFill>
                <a:latin typeface="Arial" panose="020B0604020202020204" pitchFamily="34" charset="0"/>
                <a:cs typeface="Arial" panose="020B0604020202020204" pitchFamily="34" charset="0"/>
              </a:rPr>
              <a:t>Late injury gene set expression was lower in MVI compared to ABMR, MVI+TCMR, and TCMR groups (p≤0.031); but higher than the Normal and MCD groups (p</a:t>
            </a:r>
            <a:r>
              <a:rPr lang="en-GB" sz="1400" dirty="0">
                <a:solidFill>
                  <a:srgbClr val="A5A5A5"/>
                </a:solidFill>
                <a:latin typeface="Arial" panose="020B0604020202020204" pitchFamily="34" charset="0"/>
                <a:cs typeface="Arial" panose="020B0604020202020204" pitchFamily="34" charset="0"/>
                <a:sym typeface="Symbol" panose="05050102010706020507" pitchFamily="18" charset="2"/>
              </a:rPr>
              <a:t></a:t>
            </a:r>
            <a:r>
              <a:rPr lang="en-GB" sz="1400" dirty="0">
                <a:solidFill>
                  <a:srgbClr val="A5A5A5"/>
                </a:solidFill>
                <a:latin typeface="Arial" panose="020B0604020202020204" pitchFamily="34" charset="0"/>
                <a:cs typeface="Arial" panose="020B0604020202020204" pitchFamily="34" charset="0"/>
              </a:rPr>
              <a:t>0.016)</a:t>
            </a:r>
            <a:endParaRPr lang="en-CH" sz="1400"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6B8C60-C91E-48EE-8256-83CBC32DFA53}"/>
              </a:ext>
            </a:extLst>
          </p:cNvPr>
          <p:cNvSpPr txBox="1"/>
          <p:nvPr/>
        </p:nvSpPr>
        <p:spPr>
          <a:xfrm>
            <a:off x="4861157" y="4850226"/>
            <a:ext cx="6663881" cy="1508105"/>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DSA-negative MVI displays a lower expression of ABMR-related genes than ABMR, but similar to MVI+TCMR and higher than native kidney biopsies with or without glomerulonephritis</a:t>
            </a:r>
          </a:p>
        </p:txBody>
      </p:sp>
      <p:pic>
        <p:nvPicPr>
          <p:cNvPr id="9" name="Picture 8" descr="Chart, box and whisker chart&#10;&#10;Description automatically generated">
            <a:extLst>
              <a:ext uri="{FF2B5EF4-FFF2-40B4-BE49-F238E27FC236}">
                <a16:creationId xmlns:a16="http://schemas.microsoft.com/office/drawing/2014/main" id="{607F5552-9696-4A1D-9E15-A104E5C11CC5}"/>
              </a:ext>
            </a:extLst>
          </p:cNvPr>
          <p:cNvPicPr/>
          <p:nvPr/>
        </p:nvPicPr>
        <p:blipFill rotWithShape="1">
          <a:blip r:embed="rId4"/>
          <a:srcRect l="4525" t="24591" r="59097" b="7304"/>
          <a:stretch/>
        </p:blipFill>
        <p:spPr>
          <a:xfrm>
            <a:off x="4455268" y="1470365"/>
            <a:ext cx="3132306" cy="3239262"/>
          </a:xfrm>
          <a:prstGeom prst="rect">
            <a:avLst/>
          </a:prstGeom>
        </p:spPr>
      </p:pic>
      <p:sp>
        <p:nvSpPr>
          <p:cNvPr id="10" name="TextBox 9">
            <a:extLst>
              <a:ext uri="{FF2B5EF4-FFF2-40B4-BE49-F238E27FC236}">
                <a16:creationId xmlns:a16="http://schemas.microsoft.com/office/drawing/2014/main" id="{20B3D241-84A6-4331-9BA3-17386C5484C3}"/>
              </a:ext>
            </a:extLst>
          </p:cNvPr>
          <p:cNvSpPr txBox="1"/>
          <p:nvPr/>
        </p:nvSpPr>
        <p:spPr>
          <a:xfrm>
            <a:off x="4455268" y="1195648"/>
            <a:ext cx="125294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Figure A</a:t>
            </a:r>
          </a:p>
        </p:txBody>
      </p:sp>
      <p:sp>
        <p:nvSpPr>
          <p:cNvPr id="11" name="TextBox 10">
            <a:extLst>
              <a:ext uri="{FF2B5EF4-FFF2-40B4-BE49-F238E27FC236}">
                <a16:creationId xmlns:a16="http://schemas.microsoft.com/office/drawing/2014/main" id="{C12D4369-AEF4-4B8C-8963-1C8C48CF2813}"/>
              </a:ext>
            </a:extLst>
          </p:cNvPr>
          <p:cNvSpPr txBox="1"/>
          <p:nvPr/>
        </p:nvSpPr>
        <p:spPr>
          <a:xfrm>
            <a:off x="7566627" y="1195647"/>
            <a:ext cx="1252943"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Figure B</a:t>
            </a:r>
          </a:p>
        </p:txBody>
      </p:sp>
      <p:pic>
        <p:nvPicPr>
          <p:cNvPr id="12" name="Picture 11" descr="A pink house with a white chimney&#10;&#10;Description automatically generated">
            <a:hlinkClick r:id="rId5" action="ppaction://hlinksldjump"/>
            <a:extLst>
              <a:ext uri="{FF2B5EF4-FFF2-40B4-BE49-F238E27FC236}">
                <a16:creationId xmlns:a16="http://schemas.microsoft.com/office/drawing/2014/main" id="{2CA96434-5951-4E97-8755-500879DBA6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2064479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Cancer incidence among Italian kidney transplant recipients over a 25-year period</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Piselli</a:t>
            </a:r>
            <a:r>
              <a:rPr lang="en-GB" dirty="0">
                <a:latin typeface="Arial" panose="020B0604020202020204" pitchFamily="34" charset="0"/>
                <a:cs typeface="Arial" panose="020B0604020202020204" pitchFamily="34" charset="0"/>
              </a:rPr>
              <a:t> P. et al., ESOT Congress 2023; OS12_5</a:t>
            </a:r>
          </a:p>
        </p:txBody>
      </p:sp>
      <p:sp>
        <p:nvSpPr>
          <p:cNvPr id="6" name="TextBox 5">
            <a:extLst>
              <a:ext uri="{FF2B5EF4-FFF2-40B4-BE49-F238E27FC236}">
                <a16:creationId xmlns:a16="http://schemas.microsoft.com/office/drawing/2014/main" id="{A7D6B34F-F91B-40BB-85B3-179D75B2DD0A}"/>
              </a:ext>
            </a:extLst>
          </p:cNvPr>
          <p:cNvSpPr txBox="1"/>
          <p:nvPr/>
        </p:nvSpPr>
        <p:spPr>
          <a:xfrm>
            <a:off x="717436" y="1111205"/>
            <a:ext cx="5216436" cy="1785104"/>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Solid organ transplant recipients have an augmented risk of developing several cancers</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algn="just"/>
            <a:r>
              <a:rPr lang="en-GB" b="1" dirty="0">
                <a:solidFill>
                  <a:srgbClr val="A5A5A5"/>
                </a:solidFill>
                <a:latin typeface="Arial" panose="020B0604020202020204" pitchFamily="34" charset="0"/>
                <a:cs typeface="Arial" panose="020B0604020202020204" pitchFamily="34" charset="0"/>
              </a:rPr>
              <a:t>Aim: </a:t>
            </a:r>
            <a:r>
              <a:rPr lang="en-GB" dirty="0">
                <a:solidFill>
                  <a:srgbClr val="A5A5A5"/>
                </a:solidFill>
                <a:latin typeface="Arial" panose="020B0604020202020204" pitchFamily="34" charset="0"/>
                <a:cs typeface="Arial" panose="020B0604020202020204" pitchFamily="34" charset="0"/>
              </a:rPr>
              <a:t>To investigate this risk in KT recipients in Italy in the last 25 years (1997-2021)</a:t>
            </a:r>
          </a:p>
        </p:txBody>
      </p:sp>
      <p:grpSp>
        <p:nvGrpSpPr>
          <p:cNvPr id="40" name="Group 39">
            <a:extLst>
              <a:ext uri="{FF2B5EF4-FFF2-40B4-BE49-F238E27FC236}">
                <a16:creationId xmlns:a16="http://schemas.microsoft.com/office/drawing/2014/main" id="{69510ACE-35EE-4287-8F60-E3ABA6CCC7EF}"/>
              </a:ext>
            </a:extLst>
          </p:cNvPr>
          <p:cNvGrpSpPr/>
          <p:nvPr/>
        </p:nvGrpSpPr>
        <p:grpSpPr>
          <a:xfrm>
            <a:off x="758802" y="3918790"/>
            <a:ext cx="5216434" cy="2339102"/>
            <a:chOff x="7630870" y="1638250"/>
            <a:chExt cx="3899435" cy="2922841"/>
          </a:xfrm>
        </p:grpSpPr>
        <p:sp>
          <p:nvSpPr>
            <p:cNvPr id="8" name="Flowchart: Alternate Process 7">
              <a:extLst>
                <a:ext uri="{FF2B5EF4-FFF2-40B4-BE49-F238E27FC236}">
                  <a16:creationId xmlns:a16="http://schemas.microsoft.com/office/drawing/2014/main" id="{37CA63F6-1C55-495F-B153-8B92B023CEF5}"/>
                </a:ext>
              </a:extLst>
            </p:cNvPr>
            <p:cNvSpPr/>
            <p:nvPr/>
          </p:nvSpPr>
          <p:spPr>
            <a:xfrm>
              <a:off x="7630870" y="1638250"/>
              <a:ext cx="3899435" cy="442758"/>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Cohort study of 11,418 patients undergoing KT in 17 Italian </a:t>
              </a:r>
              <a:r>
                <a:rPr lang="en-GB" sz="1200" dirty="0" err="1">
                  <a:solidFill>
                    <a:schemeClr val="bg1"/>
                  </a:solidFill>
                  <a:latin typeface="Arial" panose="020B0604020202020204" pitchFamily="34" charset="0"/>
                  <a:cs typeface="Arial" panose="020B0604020202020204" pitchFamily="34" charset="0"/>
                </a:rPr>
                <a:t>centers</a:t>
              </a:r>
              <a:endParaRPr lang="en-GB" sz="1200" dirty="0">
                <a:solidFill>
                  <a:schemeClr val="bg1"/>
                </a:solidFill>
                <a:latin typeface="Arial" panose="020B0604020202020204" pitchFamily="34" charset="0"/>
                <a:cs typeface="Arial" panose="020B0604020202020204" pitchFamily="34" charset="0"/>
              </a:endParaRPr>
            </a:p>
          </p:txBody>
        </p:sp>
        <p:sp>
          <p:nvSpPr>
            <p:cNvPr id="10" name="Flowchart: Alternate Process 9">
              <a:extLst>
                <a:ext uri="{FF2B5EF4-FFF2-40B4-BE49-F238E27FC236}">
                  <a16:creationId xmlns:a16="http://schemas.microsoft.com/office/drawing/2014/main" id="{CFCD4CDA-B11A-4EAE-A5FE-7E79609B15C0}"/>
                </a:ext>
              </a:extLst>
            </p:cNvPr>
            <p:cNvSpPr/>
            <p:nvPr/>
          </p:nvSpPr>
          <p:spPr>
            <a:xfrm>
              <a:off x="8026097" y="2228269"/>
              <a:ext cx="3504200" cy="899807"/>
            </a:xfrm>
            <a:prstGeom prst="flowChartAlternateProcess">
              <a:avLst/>
            </a:prstGeom>
            <a:noFill/>
            <a:ln>
              <a:solidFill>
                <a:srgbClr val="DA9AB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rgbClr val="A5A5A5"/>
                  </a:solidFill>
                  <a:effectLst/>
                  <a:latin typeface="Arial" panose="020B0604020202020204" pitchFamily="34" charset="0"/>
                  <a:ea typeface="Calibri" panose="020F0502020204030204" pitchFamily="34" charset="0"/>
                  <a:cs typeface="Arial" panose="020B0604020202020204" pitchFamily="34" charset="0"/>
                </a:rPr>
                <a:t>The period at risk (PYs) was calculated from 30 days after KT to date of malignancy, death, return to dialysis or last follow-up</a:t>
              </a:r>
              <a:endParaRPr lang="en-GB" sz="1200" dirty="0">
                <a:solidFill>
                  <a:srgbClr val="A5A5A5"/>
                </a:solidFill>
                <a:latin typeface="Arial" panose="020B0604020202020204" pitchFamily="34" charset="0"/>
                <a:cs typeface="Arial" panose="020B0604020202020204" pitchFamily="34" charset="0"/>
              </a:endParaRPr>
            </a:p>
          </p:txBody>
        </p:sp>
        <p:sp>
          <p:nvSpPr>
            <p:cNvPr id="14" name="Flowchart: Alternate Process 13">
              <a:extLst>
                <a:ext uri="{FF2B5EF4-FFF2-40B4-BE49-F238E27FC236}">
                  <a16:creationId xmlns:a16="http://schemas.microsoft.com/office/drawing/2014/main" id="{8C03E6D3-5204-4E70-9E74-CBC2BFBFF65E}"/>
                </a:ext>
              </a:extLst>
            </p:cNvPr>
            <p:cNvSpPr/>
            <p:nvPr/>
          </p:nvSpPr>
          <p:spPr>
            <a:xfrm>
              <a:off x="8026097" y="3292380"/>
              <a:ext cx="3504201" cy="1268711"/>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risk of cancer is compared to the general population of the same age and sex through SIR and relative 95% CI and Poisson regression is used to assess trends over </a:t>
              </a:r>
              <a:r>
                <a:rPr lang="en-GB" sz="1200" dirty="0">
                  <a:solidFill>
                    <a:schemeClr val="bg1"/>
                  </a:solidFill>
                  <a:latin typeface="Arial" panose="020B0604020202020204" pitchFamily="34" charset="0"/>
                  <a:ea typeface="Calibri" panose="020F0502020204030204" pitchFamily="34" charset="0"/>
                  <a:cs typeface="Arial" panose="020B0604020202020204" pitchFamily="34" charset="0"/>
                </a:rPr>
                <a:t>3 </a:t>
              </a:r>
              <a:r>
                <a:rPr lang="en-GB"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periods 1997‒2004/2005‒2012/2013‒2021</a:t>
              </a:r>
              <a:endParaRPr lang="en-GB" sz="1200" dirty="0">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E8B31B43-5513-4C46-AC5F-B30675218057}"/>
                </a:ext>
              </a:extLst>
            </p:cNvPr>
            <p:cNvGrpSpPr/>
            <p:nvPr/>
          </p:nvGrpSpPr>
          <p:grpSpPr>
            <a:xfrm rot="16200000">
              <a:off x="6989359" y="2893233"/>
              <a:ext cx="1848965" cy="224513"/>
              <a:chOff x="9308817" y="1667181"/>
              <a:chExt cx="2283144" cy="221168"/>
            </a:xfrm>
          </p:grpSpPr>
          <p:cxnSp>
            <p:nvCxnSpPr>
              <p:cNvPr id="31" name="Connector: Elbow 30">
                <a:extLst>
                  <a:ext uri="{FF2B5EF4-FFF2-40B4-BE49-F238E27FC236}">
                    <a16:creationId xmlns:a16="http://schemas.microsoft.com/office/drawing/2014/main" id="{DC60137D-AFB4-4C27-A1B1-63E6604C3E39}"/>
                  </a:ext>
                </a:extLst>
              </p:cNvPr>
              <p:cNvCxnSpPr>
                <a:cxnSpLocks/>
              </p:cNvCxnSpPr>
              <p:nvPr/>
            </p:nvCxnSpPr>
            <p:spPr>
              <a:xfrm flipH="1">
                <a:off x="9308817" y="1667181"/>
                <a:ext cx="2283144" cy="221168"/>
              </a:xfrm>
              <a:prstGeom prst="bentConnector3">
                <a:avLst>
                  <a:gd name="adj1" fmla="val 99814"/>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6162A01-C4D0-47EE-A1E0-8E94BA6E08A0}"/>
                  </a:ext>
                </a:extLst>
              </p:cNvPr>
              <p:cNvCxnSpPr>
                <a:cxnSpLocks/>
              </p:cNvCxnSpPr>
              <p:nvPr/>
            </p:nvCxnSpPr>
            <p:spPr>
              <a:xfrm>
                <a:off x="10893742" y="1669376"/>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9" name="TextBox 38">
            <a:extLst>
              <a:ext uri="{FF2B5EF4-FFF2-40B4-BE49-F238E27FC236}">
                <a16:creationId xmlns:a16="http://schemas.microsoft.com/office/drawing/2014/main" id="{C1FAE900-6A07-4D68-9F68-87F3CF9C8D2F}"/>
              </a:ext>
            </a:extLst>
          </p:cNvPr>
          <p:cNvSpPr txBox="1"/>
          <p:nvPr/>
        </p:nvSpPr>
        <p:spPr>
          <a:xfrm>
            <a:off x="717436" y="3518680"/>
            <a:ext cx="1339982" cy="400110"/>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Methods</a:t>
            </a:r>
          </a:p>
        </p:txBody>
      </p:sp>
      <p:sp>
        <p:nvSpPr>
          <p:cNvPr id="15" name="TextBox 14">
            <a:extLst>
              <a:ext uri="{FF2B5EF4-FFF2-40B4-BE49-F238E27FC236}">
                <a16:creationId xmlns:a16="http://schemas.microsoft.com/office/drawing/2014/main" id="{08CF6038-0AC1-4005-90C1-9BE35D81F639}"/>
              </a:ext>
            </a:extLst>
          </p:cNvPr>
          <p:cNvSpPr txBox="1"/>
          <p:nvPr/>
        </p:nvSpPr>
        <p:spPr>
          <a:xfrm>
            <a:off x="6258130" y="1111205"/>
            <a:ext cx="5312320" cy="3693319"/>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a:t>
            </a:r>
            <a:endParaRPr lang="en-GB" b="1" dirty="0">
              <a:solidFill>
                <a:srgbClr val="636569"/>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Overall, out of 85,209 PYs (median follow-up 7.1 years, IQR: 3.9-10.6) 1646 PTM were diagnosed (931 excluding NMSC), with an overall incidence rate/1000 PYs ranging from 15.5 in 1997-2004 to 21.0 in 2013-2021</a:t>
            </a:r>
          </a:p>
          <a:p>
            <a:pPr marL="285750" indent="-285750" algn="just">
              <a:buFont typeface="Arial" panose="020B0604020202020204" pitchFamily="34" charset="0"/>
              <a:buChar char="•"/>
            </a:pPr>
            <a:endParaRPr lang="en-GB"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As compared to the general population, KT recipients have a 2.25-fold increased risk of developing a PTM (95% CI: 2.14-2.36) and SIR=7.16 for NMSC (SIR=1.47 for all cancers but NMSC)</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p:txBody>
      </p:sp>
      <p:pic>
        <p:nvPicPr>
          <p:cNvPr id="16" name="Picture 15" descr="A pink house with a white chimney&#10;&#10;Description automatically generated">
            <a:hlinkClick r:id="rId4" action="ppaction://hlinksldjump"/>
            <a:extLst>
              <a:ext uri="{FF2B5EF4-FFF2-40B4-BE49-F238E27FC236}">
                <a16:creationId xmlns:a16="http://schemas.microsoft.com/office/drawing/2014/main" id="{782EEBF1-F2DC-40DE-8C4C-F5AE35D654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187398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Cancer incidence among Italian kidney transplant recipients over a 25-year period</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Piselli</a:t>
            </a:r>
            <a:r>
              <a:rPr lang="en-GB" dirty="0">
                <a:latin typeface="Arial" panose="020B0604020202020204" pitchFamily="34" charset="0"/>
                <a:cs typeface="Arial" panose="020B0604020202020204" pitchFamily="34" charset="0"/>
              </a:rPr>
              <a:t> P. et al., ESOT Congress 2023; OS12_5</a:t>
            </a:r>
          </a:p>
        </p:txBody>
      </p:sp>
      <p:sp>
        <p:nvSpPr>
          <p:cNvPr id="7" name="TextBox 6">
            <a:extLst>
              <a:ext uri="{FF2B5EF4-FFF2-40B4-BE49-F238E27FC236}">
                <a16:creationId xmlns:a16="http://schemas.microsoft.com/office/drawing/2014/main" id="{9ADBBCB0-D26D-4103-9253-26A3F07BD80A}"/>
              </a:ext>
            </a:extLst>
          </p:cNvPr>
          <p:cNvSpPr txBox="1"/>
          <p:nvPr/>
        </p:nvSpPr>
        <p:spPr>
          <a:xfrm>
            <a:off x="717436" y="1116778"/>
            <a:ext cx="5206709" cy="4585871"/>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Significantly increased SIRs are found for several virus-related malignancies including Kaposi sarcoma (KS-SIR=75.8), non-Hodgkin lymphoma (NHL-SIR=4.4), lip (SIR=21.4), salivary gland (SIR=5.5), while among other virus unrelated cancers, high risks emerged for tumours of the kidney (SIR=5.4), lung (SIR=1.3), testis (SIR=2.6) and melanoma (SIR=1.7)</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 decreasing magnitude over time of all cancers (SIR=2.54 in 1997‒2004 and SIR=1.99 in 2013‒2021; </a:t>
            </a:r>
            <a:r>
              <a:rPr lang="en-GB" sz="1600" dirty="0" err="1">
                <a:solidFill>
                  <a:srgbClr val="A5A5A5"/>
                </a:solidFill>
                <a:latin typeface="Arial" panose="020B0604020202020204" pitchFamily="34" charset="0"/>
                <a:cs typeface="Arial" panose="020B0604020202020204" pitchFamily="34" charset="0"/>
              </a:rPr>
              <a:t>P</a:t>
            </a:r>
            <a:r>
              <a:rPr lang="en-GB" sz="1600" baseline="-25000" dirty="0" err="1">
                <a:solidFill>
                  <a:srgbClr val="A5A5A5"/>
                </a:solidFill>
                <a:latin typeface="Arial" panose="020B0604020202020204" pitchFamily="34" charset="0"/>
                <a:cs typeface="Arial" panose="020B0604020202020204" pitchFamily="34" charset="0"/>
              </a:rPr>
              <a:t>trend</a:t>
            </a:r>
            <a:r>
              <a:rPr lang="en-GB" sz="1600" dirty="0">
                <a:solidFill>
                  <a:srgbClr val="A5A5A5"/>
                </a:solidFill>
                <a:latin typeface="Arial" panose="020B0604020202020204" pitchFamily="34" charset="0"/>
                <a:cs typeface="Arial" panose="020B0604020202020204" pitchFamily="34" charset="0"/>
              </a:rPr>
              <a:t>&lt;0.01) was observed</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 decline in SIRs was observed specifically for NHL and KS, though only the KS trend retained statistical significance after adjustment (from 189.2 to 20.2; p&lt;0.01)</a:t>
            </a:r>
            <a:endParaRPr lang="en-CH" sz="1600" dirty="0">
              <a:solidFill>
                <a:srgbClr val="A5A5A5"/>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73D31C12-1C20-4637-AA01-332AD261B2A2}"/>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latin typeface="Arial" panose="020B0604020202020204" pitchFamily="34" charset="0"/>
              <a:cs typeface="Arial" panose="020B0604020202020204" pitchFamily="34" charset="0"/>
            </a:endParaRPr>
          </a:p>
        </p:txBody>
      </p:sp>
      <p:pic>
        <p:nvPicPr>
          <p:cNvPr id="1025" name="Immagine 4">
            <a:extLst>
              <a:ext uri="{FF2B5EF4-FFF2-40B4-BE49-F238E27FC236}">
                <a16:creationId xmlns:a16="http://schemas.microsoft.com/office/drawing/2014/main" id="{2D54B401-AE83-4CCF-A9D7-EF7E42FD9B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111" t="2007"/>
          <a:stretch>
            <a:fillRect/>
          </a:stretch>
        </p:blipFill>
        <p:spPr bwMode="auto">
          <a:xfrm>
            <a:off x="5975236" y="1057785"/>
            <a:ext cx="5395610" cy="41068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17F3F6D-278F-49B7-8688-ADFAB1F25B4B}"/>
              </a:ext>
            </a:extLst>
          </p:cNvPr>
          <p:cNvSpPr>
            <a:spLocks noChangeArrowheads="1"/>
          </p:cNvSpPr>
          <p:nvPr/>
        </p:nvSpPr>
        <p:spPr bwMode="auto">
          <a:xfrm>
            <a:off x="8962420" y="4966879"/>
            <a:ext cx="31290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en-CH" sz="1000" dirty="0">
                <a:solidFill>
                  <a:srgbClr val="A5A5A5"/>
                </a:solidFill>
                <a:latin typeface="Arial" panose="020B0604020202020204" pitchFamily="34" charset="0"/>
                <a:cs typeface="Arial" panose="020B0604020202020204" pitchFamily="34" charset="0"/>
              </a:rPr>
              <a:t>In bold results statistically significant (p&lt;0.05)</a:t>
            </a:r>
          </a:p>
        </p:txBody>
      </p:sp>
      <p:sp>
        <p:nvSpPr>
          <p:cNvPr id="11" name="TextBox 10">
            <a:extLst>
              <a:ext uri="{FF2B5EF4-FFF2-40B4-BE49-F238E27FC236}">
                <a16:creationId xmlns:a16="http://schemas.microsoft.com/office/drawing/2014/main" id="{218C70E3-AD10-4154-B7D6-F69ADAA87B69}"/>
              </a:ext>
            </a:extLst>
          </p:cNvPr>
          <p:cNvSpPr txBox="1"/>
          <p:nvPr/>
        </p:nvSpPr>
        <p:spPr>
          <a:xfrm>
            <a:off x="6096000" y="5134323"/>
            <a:ext cx="5395610" cy="1261884"/>
          </a:xfrm>
          <a:prstGeom prst="rect">
            <a:avLst/>
          </a:prstGeom>
          <a:noFill/>
        </p:spPr>
        <p:txBody>
          <a:bodyPr wrap="square">
            <a:spAutoFit/>
          </a:bodyPr>
          <a:lstStyle/>
          <a:p>
            <a:pPr algn="just"/>
            <a:r>
              <a:rPr lang="en-GB" sz="2000" b="1" dirty="0">
                <a:solidFill>
                  <a:srgbClr val="636569"/>
                </a:solidFill>
                <a:latin typeface="Arial" panose="020B0604020202020204" pitchFamily="34" charset="0"/>
                <a:cs typeface="Arial" panose="020B0604020202020204" pitchFamily="34" charset="0"/>
              </a:rPr>
              <a:t>Conclusions</a:t>
            </a:r>
            <a:endParaRPr lang="en-GB" b="1" dirty="0">
              <a:solidFill>
                <a:srgbClr val="000000"/>
              </a:solidFill>
              <a:latin typeface="Arial" panose="020B0604020202020204" pitchFamily="34" charset="0"/>
              <a:cs typeface="Arial" panose="020B0604020202020204" pitchFamily="34" charset="0"/>
            </a:endParaRPr>
          </a:p>
          <a:p>
            <a:pPr algn="just"/>
            <a:r>
              <a:rPr lang="en-GB" sz="1400" dirty="0">
                <a:solidFill>
                  <a:srgbClr val="A5A5A5"/>
                </a:solidFill>
                <a:latin typeface="Arial" panose="020B0604020202020204" pitchFamily="34" charset="0"/>
                <a:cs typeface="Arial" panose="020B0604020202020204" pitchFamily="34" charset="0"/>
              </a:rPr>
              <a:t>Despite decreased KS risk, cancer remains a serious adverse event among KT recipients</a:t>
            </a:r>
          </a:p>
          <a:p>
            <a:pPr algn="just"/>
            <a:r>
              <a:rPr lang="en-GB" sz="1400" dirty="0">
                <a:solidFill>
                  <a:srgbClr val="A5A5A5"/>
                </a:solidFill>
                <a:latin typeface="Arial" panose="020B0604020202020204" pitchFamily="34" charset="0"/>
                <a:cs typeface="Arial" panose="020B0604020202020204" pitchFamily="34" charset="0"/>
              </a:rPr>
              <a:t>Study findings indicate the need to endure and strengthen cancer preventive actions in KT recipients</a:t>
            </a:r>
            <a:endParaRPr lang="en-CH"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8" descr="A pink house with a white chimney&#10;&#10;Description automatically generated">
            <a:hlinkClick r:id="rId5" action="ppaction://hlinksldjump"/>
            <a:extLst>
              <a:ext uri="{FF2B5EF4-FFF2-40B4-BE49-F238E27FC236}">
                <a16:creationId xmlns:a16="http://schemas.microsoft.com/office/drawing/2014/main" id="{8BFEF40E-B3FF-4D00-BF7E-3A016DD4AA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75048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Allogeneic immunity helps sustain effective BK-virus immune responses and prevents BK virus-associated nephropathy</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Dekeyser</a:t>
            </a:r>
            <a:r>
              <a:rPr lang="en-GB" dirty="0">
                <a:latin typeface="Arial" panose="020B0604020202020204" pitchFamily="34" charset="0"/>
                <a:cs typeface="Arial" panose="020B0604020202020204" pitchFamily="34" charset="0"/>
              </a:rPr>
              <a:t> M. et al., ESOT Congress 2023; OS12_7</a:t>
            </a:r>
          </a:p>
        </p:txBody>
      </p:sp>
      <p:sp>
        <p:nvSpPr>
          <p:cNvPr id="6" name="TextBox 5">
            <a:extLst>
              <a:ext uri="{FF2B5EF4-FFF2-40B4-BE49-F238E27FC236}">
                <a16:creationId xmlns:a16="http://schemas.microsoft.com/office/drawing/2014/main" id="{0E2653A7-9DC3-415C-922D-B023202C30FE}"/>
              </a:ext>
            </a:extLst>
          </p:cNvPr>
          <p:cNvSpPr txBox="1"/>
          <p:nvPr/>
        </p:nvSpPr>
        <p:spPr>
          <a:xfrm>
            <a:off x="717435" y="1124998"/>
            <a:ext cx="5206709" cy="23391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BKvAN</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emerged as a major complication in renal transplantation, affecting up to 10% of kidney transplant recipients and leading to graft loss in more than 50% of cases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To identify the mechanisms by which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T-cell response controls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infection</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F50F8D84-E971-4998-96A6-907F118AE751}"/>
              </a:ext>
            </a:extLst>
          </p:cNvPr>
          <p:cNvGrpSpPr/>
          <p:nvPr/>
        </p:nvGrpSpPr>
        <p:grpSpPr>
          <a:xfrm>
            <a:off x="1022934" y="4567209"/>
            <a:ext cx="4659680" cy="1569564"/>
            <a:chOff x="7252629" y="1148683"/>
            <a:chExt cx="4221935" cy="1569564"/>
          </a:xfrm>
        </p:grpSpPr>
        <p:grpSp>
          <p:nvGrpSpPr>
            <p:cNvPr id="7" name="Group 6">
              <a:extLst>
                <a:ext uri="{FF2B5EF4-FFF2-40B4-BE49-F238E27FC236}">
                  <a16:creationId xmlns:a16="http://schemas.microsoft.com/office/drawing/2014/main" id="{A8803A09-4B0D-45E2-8DAE-CF45D9147A98}"/>
                </a:ext>
              </a:extLst>
            </p:cNvPr>
            <p:cNvGrpSpPr/>
            <p:nvPr/>
          </p:nvGrpSpPr>
          <p:grpSpPr>
            <a:xfrm>
              <a:off x="7252629" y="1148683"/>
              <a:ext cx="4221935" cy="1569564"/>
              <a:chOff x="6860811" y="1286892"/>
              <a:chExt cx="4221935" cy="1569564"/>
            </a:xfrm>
          </p:grpSpPr>
          <p:sp>
            <p:nvSpPr>
              <p:cNvPr id="8" name="Flowchart: Alternate Process 7">
                <a:extLst>
                  <a:ext uri="{FF2B5EF4-FFF2-40B4-BE49-F238E27FC236}">
                    <a16:creationId xmlns:a16="http://schemas.microsoft.com/office/drawing/2014/main" id="{908AC77F-459C-447F-9EB8-36A634DE9882}"/>
                  </a:ext>
                </a:extLst>
              </p:cNvPr>
              <p:cNvSpPr/>
              <p:nvPr/>
            </p:nvSpPr>
            <p:spPr>
              <a:xfrm>
                <a:off x="7061494" y="1286892"/>
                <a:ext cx="3899435" cy="72355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Prospective characterization of </a:t>
                </a: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BKv</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 cells in a cohort of 100 kidney transplant recipients with different </a:t>
                </a: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BKv</a:t>
                </a: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reactivation levels </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D0D471F-CC69-456B-8069-73CB324C7152}"/>
                  </a:ext>
                </a:extLst>
              </p:cNvPr>
              <p:cNvGrpSpPr/>
              <p:nvPr/>
            </p:nvGrpSpPr>
            <p:grpSpPr>
              <a:xfrm>
                <a:off x="7463231" y="2017988"/>
                <a:ext cx="3194593" cy="442101"/>
                <a:chOff x="6286790" y="2018356"/>
                <a:chExt cx="5576657" cy="442101"/>
              </a:xfrm>
            </p:grpSpPr>
            <p:cxnSp>
              <p:nvCxnSpPr>
                <p:cNvPr id="20" name="Connector: Elbow 19">
                  <a:extLst>
                    <a:ext uri="{FF2B5EF4-FFF2-40B4-BE49-F238E27FC236}">
                      <a16:creationId xmlns:a16="http://schemas.microsoft.com/office/drawing/2014/main" id="{9D2F1CD9-08FC-4715-A77D-DCEF932269F3}"/>
                    </a:ext>
                  </a:extLst>
                </p:cNvPr>
                <p:cNvCxnSpPr>
                  <a:cxnSpLocks/>
                </p:cNvCxnSpPr>
                <p:nvPr/>
              </p:nvCxnSpPr>
              <p:spPr>
                <a:xfrm>
                  <a:off x="9035488" y="2239774"/>
                  <a:ext cx="2827959" cy="220683"/>
                </a:xfrm>
                <a:prstGeom prst="bentConnector3">
                  <a:avLst>
                    <a:gd name="adj1" fmla="val 100060"/>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3314AB3-D48C-4BA7-9903-BE7360079C86}"/>
                    </a:ext>
                  </a:extLst>
                </p:cNvPr>
                <p:cNvCxnSpPr>
                  <a:cxnSpLocks/>
                </p:cNvCxnSpPr>
                <p:nvPr/>
              </p:nvCxnSpPr>
              <p:spPr>
                <a:xfrm rot="10800000" flipV="1">
                  <a:off x="6286790" y="2239511"/>
                  <a:ext cx="2765117" cy="220683"/>
                </a:xfrm>
                <a:prstGeom prst="bentConnector3">
                  <a:avLst>
                    <a:gd name="adj1" fmla="val 10006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6926328-7D7F-4067-A72C-EB4E5BAF3879}"/>
                    </a:ext>
                  </a:extLst>
                </p:cNvPr>
                <p:cNvCxnSpPr>
                  <a:cxnSpLocks/>
                </p:cNvCxnSpPr>
                <p:nvPr/>
              </p:nvCxnSpPr>
              <p:spPr>
                <a:xfrm>
                  <a:off x="8989018" y="2018356"/>
                  <a:ext cx="0" cy="220683"/>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grpSp>
          <p:sp>
            <p:nvSpPr>
              <p:cNvPr id="10" name="Flowchart: Alternate Process 9">
                <a:extLst>
                  <a:ext uri="{FF2B5EF4-FFF2-40B4-BE49-F238E27FC236}">
                    <a16:creationId xmlns:a16="http://schemas.microsoft.com/office/drawing/2014/main" id="{E007B264-06BB-4E8A-8A0F-034EA4C0D658}"/>
                  </a:ext>
                </a:extLst>
              </p:cNvPr>
              <p:cNvSpPr/>
              <p:nvPr/>
            </p:nvSpPr>
            <p:spPr>
              <a:xfrm>
                <a:off x="6860811" y="2468254"/>
                <a:ext cx="1236804" cy="378677"/>
              </a:xfrm>
              <a:prstGeom prst="flowChartAlternateProcess">
                <a:avLst/>
              </a:prstGeom>
              <a:noFill/>
              <a:ln>
                <a:solidFill>
                  <a:srgbClr val="DA9AB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ea typeface="Calibri" panose="020F0502020204030204" pitchFamily="34" charset="0"/>
                    <a:cs typeface="Arial" panose="020B0604020202020204" pitchFamily="34" charset="0"/>
                  </a:rPr>
                  <a:t>Without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ea typeface="Calibri" panose="020F0502020204030204" pitchFamily="34" charset="0"/>
                    <a:cs typeface="Arial" panose="020B0604020202020204" pitchFamily="34" charset="0"/>
                  </a:rPr>
                  <a:t>BKv</a:t>
                </a: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11" name="Flowchart: Alternate Process 10">
                <a:extLst>
                  <a:ext uri="{FF2B5EF4-FFF2-40B4-BE49-F238E27FC236}">
                    <a16:creationId xmlns:a16="http://schemas.microsoft.com/office/drawing/2014/main" id="{DBB42973-C67C-40CA-BD94-0A3E3E720E69}"/>
                  </a:ext>
                </a:extLst>
              </p:cNvPr>
              <p:cNvSpPr/>
              <p:nvPr/>
            </p:nvSpPr>
            <p:spPr>
              <a:xfrm>
                <a:off x="8267318" y="2468254"/>
                <a:ext cx="829629" cy="378677"/>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Viruria</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E070A73A-FF97-4F7B-869A-E4F9C4C91CE3}"/>
                  </a:ext>
                </a:extLst>
              </p:cNvPr>
              <p:cNvCxnSpPr>
                <a:cxnSpLocks/>
              </p:cNvCxnSpPr>
              <p:nvPr/>
            </p:nvCxnSpPr>
            <p:spPr>
              <a:xfrm>
                <a:off x="8684741" y="2238671"/>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Alternate Process 13">
                <a:extLst>
                  <a:ext uri="{FF2B5EF4-FFF2-40B4-BE49-F238E27FC236}">
                    <a16:creationId xmlns:a16="http://schemas.microsoft.com/office/drawing/2014/main" id="{E55587DA-B605-42AC-B0D0-193FBA4C4CA3}"/>
                  </a:ext>
                </a:extLst>
              </p:cNvPr>
              <p:cNvSpPr/>
              <p:nvPr/>
            </p:nvSpPr>
            <p:spPr>
              <a:xfrm>
                <a:off x="9266650" y="2477778"/>
                <a:ext cx="816764" cy="378677"/>
              </a:xfrm>
              <a:prstGeom prst="flowChartAlternateProcess">
                <a:avLst/>
              </a:prstGeom>
              <a:solidFill>
                <a:srgbClr val="0097CE"/>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Viremia</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6" name="Flowchart: Alternate Process 15">
                <a:extLst>
                  <a:ext uri="{FF2B5EF4-FFF2-40B4-BE49-F238E27FC236}">
                    <a16:creationId xmlns:a16="http://schemas.microsoft.com/office/drawing/2014/main" id="{EE0DD900-1B2E-463A-A78B-CA95A5131BA4}"/>
                  </a:ext>
                </a:extLst>
              </p:cNvPr>
              <p:cNvSpPr/>
              <p:nvPr/>
            </p:nvSpPr>
            <p:spPr>
              <a:xfrm>
                <a:off x="10253117" y="2477778"/>
                <a:ext cx="829629" cy="378678"/>
              </a:xfrm>
              <a:prstGeom prst="flowChartAlternateProcess">
                <a:avLst/>
              </a:prstGeom>
              <a:solidFill>
                <a:srgbClr val="FF9E1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BKvAN</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cxnSp>
          <p:nvCxnSpPr>
            <p:cNvPr id="25" name="Straight Arrow Connector 24">
              <a:extLst>
                <a:ext uri="{FF2B5EF4-FFF2-40B4-BE49-F238E27FC236}">
                  <a16:creationId xmlns:a16="http://schemas.microsoft.com/office/drawing/2014/main" id="{026D116F-6BF0-44F6-A964-50F50058FF47}"/>
                </a:ext>
              </a:extLst>
            </p:cNvPr>
            <p:cNvCxnSpPr>
              <a:cxnSpLocks/>
            </p:cNvCxnSpPr>
            <p:nvPr/>
          </p:nvCxnSpPr>
          <p:spPr>
            <a:xfrm>
              <a:off x="10065538" y="2100462"/>
              <a:ext cx="0" cy="216000"/>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84945B0-F037-4E3D-8BD3-9697E481FFD9}"/>
              </a:ext>
            </a:extLst>
          </p:cNvPr>
          <p:cNvSpPr txBox="1"/>
          <p:nvPr/>
        </p:nvSpPr>
        <p:spPr>
          <a:xfrm>
            <a:off x="717435" y="4052753"/>
            <a:ext cx="13691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Methods</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B593BEE-557E-43F9-91AF-C5D656A005D2}"/>
              </a:ext>
            </a:extLst>
          </p:cNvPr>
          <p:cNvSpPr txBox="1"/>
          <p:nvPr/>
        </p:nvSpPr>
        <p:spPr>
          <a:xfrm>
            <a:off x="6267858" y="1123679"/>
            <a:ext cx="5278875" cy="458587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Patients with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BKvAN</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have a severe impairment of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CD8 T-cell functionality, such as proliferative, cytokine and cytotoxic capacities (p&lt;0.05)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Gradual loss of functional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 cells according to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reactivation levels (p&lt;0.0001)</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Inverse correlation between T-cell functionality and plasmatic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load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Overexpression of lymphocyte inhibitory receptors (PD1, CTLA4, TIGIT and TIM3) (p&lt;0.05)</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phenotype suggests an exhaustion of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 cells in patients with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BKvAN</a:t>
            </a:r>
            <a:endPar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a context of higher levels of donor-recipient class II HLA divergence, allogeneic CD4 T cells can provide heterospecific help to sustain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T-cell responses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Replacement of syngeneic CD4 T cells with allogeneic HLA-mismatched CD4 T cells restores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CD8 T-cell responses </a:t>
            </a:r>
            <a:r>
              <a:rPr kumimoji="0" lang="en-GB" sz="1600" b="0" i="1"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in vitro</a:t>
            </a:r>
            <a:endParaRPr kumimoji="0" lang="en-CH" sz="1600" b="0" i="1"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pic>
        <p:nvPicPr>
          <p:cNvPr id="24" name="Picture 23" descr="A pink house with a white chimney&#10;&#10;Description automatically generated">
            <a:hlinkClick r:id="rId4" action="ppaction://hlinksldjump"/>
            <a:extLst>
              <a:ext uri="{FF2B5EF4-FFF2-40B4-BE49-F238E27FC236}">
                <a16:creationId xmlns:a16="http://schemas.microsoft.com/office/drawing/2014/main" id="{FEE3B908-4210-43BF-B8B1-3D956CDD6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415796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Allogeneic immunity helps sustain effective BK-virus immune responses and prevents BK virus-associated nephropathy</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Dekeyser</a:t>
            </a:r>
            <a:r>
              <a:rPr lang="en-GB" dirty="0">
                <a:latin typeface="Arial" panose="020B0604020202020204" pitchFamily="34" charset="0"/>
                <a:cs typeface="Arial" panose="020B0604020202020204" pitchFamily="34" charset="0"/>
              </a:rPr>
              <a:t> M. et al., ESOT Congress 2023; OS12_7</a:t>
            </a:r>
          </a:p>
        </p:txBody>
      </p:sp>
      <p:pic>
        <p:nvPicPr>
          <p:cNvPr id="5" name="Picture 4">
            <a:extLst>
              <a:ext uri="{FF2B5EF4-FFF2-40B4-BE49-F238E27FC236}">
                <a16:creationId xmlns:a16="http://schemas.microsoft.com/office/drawing/2014/main" id="{AC7385BF-C82D-45AC-97EA-F6D9DF759192}"/>
              </a:ext>
            </a:extLst>
          </p:cNvPr>
          <p:cNvPicPr/>
          <p:nvPr/>
        </p:nvPicPr>
        <p:blipFill>
          <a:blip r:embed="rId4">
            <a:extLst>
              <a:ext uri="{28A0092B-C50C-407E-A947-70E740481C1C}">
                <a14:useLocalDpi xmlns:a14="http://schemas.microsoft.com/office/drawing/2010/main" val="0"/>
              </a:ext>
            </a:extLst>
          </a:blip>
          <a:srcRect t="6158"/>
          <a:stretch>
            <a:fillRect/>
          </a:stretch>
        </p:blipFill>
        <p:spPr bwMode="auto">
          <a:xfrm>
            <a:off x="717436" y="1686200"/>
            <a:ext cx="5940539" cy="2985434"/>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CD7FF21-DEBF-46D3-B780-217867D93506}"/>
              </a:ext>
            </a:extLst>
          </p:cNvPr>
          <p:cNvSpPr txBox="1"/>
          <p:nvPr/>
        </p:nvSpPr>
        <p:spPr>
          <a:xfrm>
            <a:off x="717436" y="1114001"/>
            <a:ext cx="2140064"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Results (cont.)</a:t>
            </a:r>
          </a:p>
        </p:txBody>
      </p:sp>
      <p:sp>
        <p:nvSpPr>
          <p:cNvPr id="8" name="TextBox 7">
            <a:extLst>
              <a:ext uri="{FF2B5EF4-FFF2-40B4-BE49-F238E27FC236}">
                <a16:creationId xmlns:a16="http://schemas.microsoft.com/office/drawing/2014/main" id="{8542CCF0-BEFC-4198-9EC5-462474C1FDE8}"/>
              </a:ext>
            </a:extLst>
          </p:cNvPr>
          <p:cNvSpPr txBox="1"/>
          <p:nvPr/>
        </p:nvSpPr>
        <p:spPr>
          <a:xfrm>
            <a:off x="6783701" y="1114001"/>
            <a:ext cx="4690863" cy="45550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Exhaustion of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CD8 T cells in patients with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BKvAN</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is observed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This lymphocyte exhaustion could lead to a defective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T-cell response, unable to provide a protective immune response against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reactivation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These results suggest that in kidney transplant recipient, allogeneic CD4 T cells may provide a heterospecific help to maintain an effective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CD8 T-cell response in kidney transplant recipients, improving the control of </a:t>
            </a:r>
            <a:r>
              <a:rPr kumimoji="0" lang="en-GB" sz="18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BKv</a:t>
            </a:r>
            <a:r>
              <a:rPr kumimoji="0" lang="en-GB"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replication in the kidney allograft</a:t>
            </a:r>
            <a:endParaRPr kumimoji="0" lang="en-CH" sz="18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pic>
        <p:nvPicPr>
          <p:cNvPr id="10" name="Picture 9" descr="A pink house with a white chimney&#10;&#10;Description automatically generated">
            <a:hlinkClick r:id="rId5" action="ppaction://hlinksldjump"/>
            <a:extLst>
              <a:ext uri="{FF2B5EF4-FFF2-40B4-BE49-F238E27FC236}">
                <a16:creationId xmlns:a16="http://schemas.microsoft.com/office/drawing/2014/main" id="{DBF0FB33-6885-42D2-9C93-A07F8DCFF0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Tree>
    <p:custDataLst>
      <p:tags r:id="rId1"/>
    </p:custDataLst>
    <p:extLst>
      <p:ext uri="{BB962C8B-B14F-4D97-AF65-F5344CB8AC3E}">
        <p14:creationId xmlns:p14="http://schemas.microsoft.com/office/powerpoint/2010/main" val="294477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ack screen with white text&#10;&#10;Description automatically generated">
            <a:extLst>
              <a:ext uri="{FF2B5EF4-FFF2-40B4-BE49-F238E27FC236}">
                <a16:creationId xmlns:a16="http://schemas.microsoft.com/office/drawing/2014/main" id="{3A524121-7EB9-4578-98FF-93D8CD4F6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62" y="1240180"/>
            <a:ext cx="10562808" cy="2903941"/>
          </a:xfrm>
          <a:prstGeom prst="rect">
            <a:avLst/>
          </a:prstGeom>
        </p:spPr>
      </p:pic>
      <p:sp>
        <p:nvSpPr>
          <p:cNvPr id="3" name="Title 2">
            <a:extLst>
              <a:ext uri="{FF2B5EF4-FFF2-40B4-BE49-F238E27FC236}">
                <a16:creationId xmlns:a16="http://schemas.microsoft.com/office/drawing/2014/main" id="{49ADFB06-5B33-41AA-85BD-CFB9012EAE6B}"/>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Information</a:t>
            </a:r>
          </a:p>
        </p:txBody>
      </p:sp>
    </p:spTree>
    <p:custDataLst>
      <p:tags r:id="rId1"/>
    </p:custDataLst>
    <p:extLst>
      <p:ext uri="{BB962C8B-B14F-4D97-AF65-F5344CB8AC3E}">
        <p14:creationId xmlns:p14="http://schemas.microsoft.com/office/powerpoint/2010/main" val="1764685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C636-B65C-4FA8-82B5-C614E07A1DC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8FAB737E-6557-4ECF-A055-BC5EC780D9F7}"/>
              </a:ext>
            </a:extLst>
          </p:cNvPr>
          <p:cNvGraphicFramePr>
            <a:graphicFrameLocks noGrp="1"/>
          </p:cNvGraphicFramePr>
          <p:nvPr>
            <p:extLst>
              <p:ext uri="{D42A27DB-BD31-4B8C-83A1-F6EECF244321}">
                <p14:modId xmlns:p14="http://schemas.microsoft.com/office/powerpoint/2010/main" val="3433827446"/>
              </p:ext>
            </p:extLst>
          </p:nvPr>
        </p:nvGraphicFramePr>
        <p:xfrm>
          <a:off x="717436" y="1024238"/>
          <a:ext cx="9809955" cy="4851400"/>
        </p:xfrm>
        <a:graphic>
          <a:graphicData uri="http://schemas.openxmlformats.org/drawingml/2006/table">
            <a:tbl>
              <a:tblPr firstRow="1" bandRow="1">
                <a:tableStyleId>{5C22544A-7EE6-4342-B048-85BDC9FD1C3A}</a:tableStyleId>
              </a:tblPr>
              <a:tblGrid>
                <a:gridCol w="113538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Kidney</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LDV4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Recipient FcγR3A polymorphism influences the prognosis of AMR and the response to IVIg in renal transplantation </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306094991"/>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OS1_2</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Solvent-accessible amino acid mismatches on donor HLA are associated with kidney graft outcomes; a step towards personalizing post-transplant care?</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53590135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OS8_8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u="sng" dirty="0">
                          <a:solidFill>
                            <a:srgbClr val="636569"/>
                          </a:solidFill>
                          <a:uFill>
                            <a:solidFill>
                              <a:schemeClr val="bg1"/>
                            </a:solidFill>
                          </a:u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The UK living kidney exchange programme – pushing boundaries to optimise transplant possibilities</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400890390"/>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OS9_8</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Spatial profiling of the kidney allograft unravels a central role of </a:t>
                      </a:r>
                      <a:r>
                        <a:rPr lang="en-GB" sz="1800" u="sng" dirty="0" err="1">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FcyRIII</a:t>
                      </a:r>
                      <a:r>
                        <a:rPr lang="en-GB" sz="1800" u="sng" strike="noStrike" baseline="30000" dirty="0">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t>
                      </a:r>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innate immune cells in rejection</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1658608768"/>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OS10_3</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u="sng"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Early results of attain (ITN090ST): Daratumumab &amp; </a:t>
                      </a:r>
                      <a:r>
                        <a:rPr lang="en-GB" u="sng" dirty="0" err="1">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belatacept</a:t>
                      </a:r>
                      <a:r>
                        <a:rPr lang="en-GB" u="sng"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for HLA desensitization in kidney transplant candidates with 100% </a:t>
                      </a:r>
                      <a:r>
                        <a:rPr lang="en-GB" u="sng" dirty="0" err="1">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cPRA</a:t>
                      </a:r>
                      <a:r>
                        <a:rPr lang="en-GB" u="sng" dirty="0">
                          <a:solidFill>
                            <a:srgbClr val="636569"/>
                          </a:solidFill>
                          <a:uFill>
                            <a:solidFill>
                              <a:schemeClr val="bg1"/>
                            </a:solidFill>
                          </a:u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4013124442"/>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OS10_5</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 phase I/</a:t>
                      </a:r>
                      <a:r>
                        <a:rPr lang="en-GB" sz="1800" u="sng" kern="1200" cap="none" baseline="0" dirty="0" err="1">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IIa</a:t>
                      </a:r>
                      <a:r>
                        <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trial of autologous regulatory T cell therapy together with donor bone marrow infusion in kidney transplantation</a:t>
                      </a:r>
                      <a:endPar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3423674480"/>
                  </a:ext>
                </a:extLst>
              </a:tr>
              <a:tr h="378491">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OS11_1</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DA9ABD"/>
                    </a:solidFill>
                  </a:tcPr>
                </a:tc>
                <a:tc>
                  <a:txBody>
                    <a:bodyPr/>
                    <a:lstStyle/>
                    <a:p>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Assessment of donor-derived cell-free DNA (dd-</a:t>
                      </a:r>
                      <a:r>
                        <a:rPr lang="en-GB" sz="1800" u="sng" dirty="0" err="1">
                          <a:solidFill>
                            <a:srgbClr val="636569"/>
                          </a:solidFill>
                          <a:uFill>
                            <a:solidFill>
                              <a:schemeClr val="bg1"/>
                            </a:solidFill>
                          </a:u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cfDNA</a:t>
                      </a:r>
                      <a:r>
                        <a:rPr lang="en-GB" sz="1800" u="sng" dirty="0">
                          <a:solidFill>
                            <a:srgbClr val="636569"/>
                          </a:solidFill>
                          <a:uFill>
                            <a:solidFill>
                              <a:schemeClr val="bg1"/>
                            </a:solidFill>
                          </a:u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 in kidney transplant recipients with indication biopsy</a:t>
                      </a:r>
                      <a:endParaRPr lang="en-GB" u="sng" dirty="0">
                        <a:solidFill>
                          <a:srgbClr val="636569"/>
                        </a:solidFill>
                        <a:uFill>
                          <a:solidFill>
                            <a:schemeClr val="bg1"/>
                          </a:solidFill>
                        </a:uFill>
                        <a:latin typeface="Arial" panose="020B0604020202020204" pitchFamily="34" charset="0"/>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330921993"/>
                  </a:ext>
                </a:extLst>
              </a:tr>
            </a:tbl>
          </a:graphicData>
        </a:graphic>
      </p:graphicFrame>
    </p:spTree>
    <p:custDataLst>
      <p:tags r:id="rId1"/>
    </p:custDataLst>
    <p:extLst>
      <p:ext uri="{BB962C8B-B14F-4D97-AF65-F5344CB8AC3E}">
        <p14:creationId xmlns:p14="http://schemas.microsoft.com/office/powerpoint/2010/main" val="75384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2C636-B65C-4FA8-82B5-C614E07A1DC6}"/>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Content</a:t>
            </a:r>
          </a:p>
        </p:txBody>
      </p:sp>
      <p:graphicFrame>
        <p:nvGraphicFramePr>
          <p:cNvPr id="5" name="Table 4">
            <a:extLst>
              <a:ext uri="{FF2B5EF4-FFF2-40B4-BE49-F238E27FC236}">
                <a16:creationId xmlns:a16="http://schemas.microsoft.com/office/drawing/2014/main" id="{8FAB737E-6557-4ECF-A055-BC5EC780D9F7}"/>
              </a:ext>
            </a:extLst>
          </p:cNvPr>
          <p:cNvGraphicFramePr>
            <a:graphicFrameLocks noGrp="1"/>
          </p:cNvGraphicFramePr>
          <p:nvPr>
            <p:extLst>
              <p:ext uri="{D42A27DB-BD31-4B8C-83A1-F6EECF244321}">
                <p14:modId xmlns:p14="http://schemas.microsoft.com/office/powerpoint/2010/main" val="205238396"/>
              </p:ext>
            </p:extLst>
          </p:nvPr>
        </p:nvGraphicFramePr>
        <p:xfrm>
          <a:off x="717436" y="1235994"/>
          <a:ext cx="10293865" cy="2021840"/>
        </p:xfrm>
        <a:graphic>
          <a:graphicData uri="http://schemas.openxmlformats.org/drawingml/2006/table">
            <a:tbl>
              <a:tblPr firstRow="1" bandRow="1">
                <a:tableStyleId>{5C22544A-7EE6-4342-B048-85BDC9FD1C3A}</a:tableStyleId>
              </a:tblPr>
              <a:tblGrid>
                <a:gridCol w="1619290">
                  <a:extLst>
                    <a:ext uri="{9D8B030D-6E8A-4147-A177-3AD203B41FA5}">
                      <a16:colId xmlns:a16="http://schemas.microsoft.com/office/drawing/2014/main" val="3986580769"/>
                    </a:ext>
                  </a:extLst>
                </a:gridCol>
                <a:gridCol w="8674575">
                  <a:extLst>
                    <a:ext uri="{9D8B030D-6E8A-4147-A177-3AD203B41FA5}">
                      <a16:colId xmlns:a16="http://schemas.microsoft.com/office/drawing/2014/main" val="381621612"/>
                    </a:ext>
                  </a:extLst>
                </a:gridCol>
              </a:tblGrid>
              <a:tr h="370840">
                <a:tc gridSpan="2">
                  <a:txBody>
                    <a:bodyPr/>
                    <a:lstStyle/>
                    <a:p>
                      <a:r>
                        <a:rPr lang="en-GB" dirty="0">
                          <a:latin typeface="Arial" panose="020B0604020202020204" pitchFamily="34" charset="0"/>
                          <a:cs typeface="Arial" panose="020B0604020202020204" pitchFamily="34" charset="0"/>
                        </a:rPr>
                        <a:t>Kidney</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hMerge="1">
                  <a:txBody>
                    <a:bodyPr/>
                    <a:lstStyle/>
                    <a:p>
                      <a:endParaRPr lang="en-GB" dirty="0"/>
                    </a:p>
                  </a:txBody>
                  <a:tcP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extLst>
                  <a:ext uri="{0D108BD9-81ED-4DB2-BD59-A6C34878D82A}">
                    <a16:rowId xmlns:a16="http://schemas.microsoft.com/office/drawing/2014/main" val="2872109482"/>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OS11_4</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DSA-negative microvascular inflammation in kidney transplant biopsies: Gene expression comparison with native and transplant kidney controls </a:t>
                      </a:r>
                      <a:endPar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62281838"/>
                  </a:ext>
                </a:extLst>
              </a:tr>
              <a:tr h="370840">
                <a:tc>
                  <a:txBody>
                    <a:bodyPr/>
                    <a:lstStyle/>
                    <a:p>
                      <a:pPr algn="ctr"/>
                      <a:r>
                        <a:rPr lang="en-GB" sz="1800" b="1" kern="1200" dirty="0">
                          <a:solidFill>
                            <a:schemeClr val="bg1"/>
                          </a:solidFill>
                          <a:latin typeface="Arial" panose="020B0604020202020204" pitchFamily="34" charset="0"/>
                          <a:ea typeface="+mn-ea"/>
                          <a:cs typeface="Arial" panose="020B0604020202020204" pitchFamily="34" charset="0"/>
                        </a:rPr>
                        <a:t>OS12_5</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DA9ABD"/>
                    </a:solidFill>
                  </a:tcPr>
                </a:tc>
                <a:tc>
                  <a:txBody>
                    <a:bodyPr/>
                    <a:lstStyle/>
                    <a:p>
                      <a:r>
                        <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Cancer incidence among Italian kidney transplant recipients over a 25-year period</a:t>
                      </a:r>
                      <a:endPar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val="2699755702"/>
                  </a:ext>
                </a:extLst>
              </a:tr>
              <a:tr h="370840">
                <a:tc>
                  <a:txBody>
                    <a:bodyPr/>
                    <a:lstStyle/>
                    <a:p>
                      <a:pPr algn="ctr"/>
                      <a:r>
                        <a:rPr lang="en-GB" sz="1800" b="1" dirty="0">
                          <a:solidFill>
                            <a:schemeClr val="bg1"/>
                          </a:solidFill>
                          <a:latin typeface="Arial" panose="020B0604020202020204" pitchFamily="34" charset="0"/>
                          <a:cs typeface="Arial" panose="020B0604020202020204" pitchFamily="34" charset="0"/>
                        </a:rPr>
                        <a:t>OS12_7</a:t>
                      </a:r>
                      <a:endParaRPr lang="en-GB" b="1" dirty="0">
                        <a:solidFill>
                          <a:schemeClr val="bg1"/>
                        </a:solidFill>
                        <a:latin typeface="Arial" panose="020B0604020202020204" pitchFamily="34" charset="0"/>
                        <a:cs typeface="Arial" panose="020B0604020202020204" pitchFamily="34" charset="0"/>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rgbClr val="DA9ABD"/>
                    </a:solidFill>
                  </a:tcPr>
                </a:tc>
                <a:tc>
                  <a:txBody>
                    <a:bodyPr/>
                    <a:lstStyle/>
                    <a:p>
                      <a:r>
                        <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Allogeneic immunity helps sustain effective BK-virus immune responses and prevents BK virus-associated nephropathy</a:t>
                      </a:r>
                      <a:endParaRPr lang="en-GB" sz="1800" u="sng" kern="1200" cap="none" baseline="0" dirty="0">
                        <a:solidFill>
                          <a:srgbClr val="636569"/>
                        </a:solidFill>
                        <a:uFill>
                          <a:solidFill>
                            <a:schemeClr val="bg1"/>
                          </a:solidFill>
                        </a:uFill>
                        <a:latin typeface="Arial" panose="020B0604020202020204" pitchFamily="34" charset="0"/>
                        <a:ea typeface="+mn-ea"/>
                        <a:cs typeface="Arial" panose="020B0604020202020204" pitchFamily="34" charset="0"/>
                      </a:endParaRP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386932591"/>
                  </a:ext>
                </a:extLst>
              </a:tr>
            </a:tbl>
          </a:graphicData>
        </a:graphic>
      </p:graphicFrame>
    </p:spTree>
    <p:custDataLst>
      <p:tags r:id="rId1"/>
    </p:custDataLst>
    <p:extLst>
      <p:ext uri="{BB962C8B-B14F-4D97-AF65-F5344CB8AC3E}">
        <p14:creationId xmlns:p14="http://schemas.microsoft.com/office/powerpoint/2010/main" val="259135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Recipient FcγR3A polymorphism influences the prognosis of AMR and the response to IVIg in renal transplantation </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t>Koenig A.. et al., ESOT Congress 2023; LDV4</a:t>
            </a:r>
          </a:p>
        </p:txBody>
      </p:sp>
      <p:sp>
        <p:nvSpPr>
          <p:cNvPr id="5" name="TextBox 4">
            <a:extLst>
              <a:ext uri="{FF2B5EF4-FFF2-40B4-BE49-F238E27FC236}">
                <a16:creationId xmlns:a16="http://schemas.microsoft.com/office/drawing/2014/main" id="{AD7D47E5-B750-45AF-B289-BB051C09447C}"/>
              </a:ext>
            </a:extLst>
          </p:cNvPr>
          <p:cNvSpPr txBox="1"/>
          <p:nvPr/>
        </p:nvSpPr>
        <p:spPr>
          <a:xfrm>
            <a:off x="717436" y="1108759"/>
            <a:ext cx="5202101" cy="5201424"/>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Background</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AMR is the first cause of kidney graft failure</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The binding of anti-DSA to the surface of graft endothelial cells induces the recruitment of innate immune effectors via their </a:t>
            </a:r>
            <a:r>
              <a:rPr lang="en-GB" sz="1600" dirty="0" err="1">
                <a:solidFill>
                  <a:srgbClr val="A5A5A5"/>
                </a:solidFill>
                <a:latin typeface="Arial" panose="020B0604020202020204" pitchFamily="34" charset="0"/>
                <a:cs typeface="Arial" panose="020B0604020202020204" pitchFamily="34" charset="0"/>
              </a:rPr>
              <a:t>Fcγ</a:t>
            </a:r>
            <a:r>
              <a:rPr lang="en-GB" sz="1600" dirty="0">
                <a:solidFill>
                  <a:srgbClr val="A5A5A5"/>
                </a:solidFill>
                <a:latin typeface="Arial" panose="020B0604020202020204" pitchFamily="34" charset="0"/>
                <a:cs typeface="Arial" panose="020B0604020202020204" pitchFamily="34" charset="0"/>
              </a:rPr>
              <a:t> receptors for which many SNPs modulating their affinity for IgG Fc have been described (Figure A)</a:t>
            </a:r>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1600" b="1" dirty="0">
              <a:solidFill>
                <a:srgbClr val="A5A5A5"/>
              </a:solidFill>
              <a:latin typeface="Arial" panose="020B0604020202020204" pitchFamily="34" charset="0"/>
              <a:cs typeface="Arial" panose="020B0604020202020204" pitchFamily="34" charset="0"/>
            </a:endParaRPr>
          </a:p>
          <a:p>
            <a:pPr algn="just"/>
            <a:endParaRPr lang="en-GB" sz="2400" b="1" dirty="0">
              <a:solidFill>
                <a:srgbClr val="A5A5A5"/>
              </a:solidFill>
              <a:latin typeface="Arial" panose="020B0604020202020204" pitchFamily="34" charset="0"/>
              <a:cs typeface="Arial" panose="020B0604020202020204" pitchFamily="34" charset="0"/>
            </a:endParaRPr>
          </a:p>
          <a:p>
            <a:pPr algn="just"/>
            <a:r>
              <a:rPr lang="en-GB" sz="1600" b="1" dirty="0">
                <a:solidFill>
                  <a:srgbClr val="A5A5A5"/>
                </a:solidFill>
                <a:latin typeface="Arial" panose="020B0604020202020204" pitchFamily="34" charset="0"/>
                <a:cs typeface="Arial" panose="020B0604020202020204" pitchFamily="34" charset="0"/>
              </a:rPr>
              <a:t>Aim</a:t>
            </a:r>
            <a:r>
              <a:rPr lang="en-GB" sz="1600" dirty="0">
                <a:solidFill>
                  <a:srgbClr val="A5A5A5"/>
                </a:solidFill>
                <a:latin typeface="Arial" panose="020B0604020202020204" pitchFamily="34" charset="0"/>
                <a:cs typeface="Arial" panose="020B0604020202020204" pitchFamily="34" charset="0"/>
              </a:rPr>
              <a:t>: To determine which polymorphism(s) in recipient </a:t>
            </a:r>
            <a:r>
              <a:rPr lang="en-GB" sz="1600" dirty="0" err="1">
                <a:solidFill>
                  <a:srgbClr val="A5A5A5"/>
                </a:solidFill>
                <a:latin typeface="Arial" panose="020B0604020202020204" pitchFamily="34" charset="0"/>
                <a:cs typeface="Arial" panose="020B0604020202020204" pitchFamily="34" charset="0"/>
              </a:rPr>
              <a:t>FcγRs</a:t>
            </a:r>
            <a:r>
              <a:rPr lang="en-GB" sz="1600" dirty="0">
                <a:solidFill>
                  <a:srgbClr val="A5A5A5"/>
                </a:solidFill>
                <a:latin typeface="Arial" panose="020B0604020202020204" pitchFamily="34" charset="0"/>
                <a:cs typeface="Arial" panose="020B0604020202020204" pitchFamily="34" charset="0"/>
              </a:rPr>
              <a:t> are associated with poor prognosis at the diagnosis of AMR and the possible therapeutic consequences</a:t>
            </a:r>
          </a:p>
        </p:txBody>
      </p:sp>
      <p:sp>
        <p:nvSpPr>
          <p:cNvPr id="6" name="TextBox 5">
            <a:extLst>
              <a:ext uri="{FF2B5EF4-FFF2-40B4-BE49-F238E27FC236}">
                <a16:creationId xmlns:a16="http://schemas.microsoft.com/office/drawing/2014/main" id="{492D6272-9694-46B8-90B7-B2F49FEBC18A}"/>
              </a:ext>
            </a:extLst>
          </p:cNvPr>
          <p:cNvSpPr txBox="1"/>
          <p:nvPr/>
        </p:nvSpPr>
        <p:spPr>
          <a:xfrm>
            <a:off x="6272465" y="1108759"/>
            <a:ext cx="5202099" cy="400110"/>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pic>
        <p:nvPicPr>
          <p:cNvPr id="9" name="Picture 8" descr="A picture containing symbol, font, graphics, logo&#10;&#10;Description automatically generated">
            <a:extLst>
              <a:ext uri="{FF2B5EF4-FFF2-40B4-BE49-F238E27FC236}">
                <a16:creationId xmlns:a16="http://schemas.microsoft.com/office/drawing/2014/main" id="{CCD85397-A12A-4597-8906-D3EFB2F5EB85}"/>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582074" y="1558106"/>
            <a:ext cx="868398" cy="887182"/>
          </a:xfrm>
          <a:prstGeom prst="rect">
            <a:avLst/>
          </a:prstGeom>
        </p:spPr>
      </p:pic>
      <p:cxnSp>
        <p:nvCxnSpPr>
          <p:cNvPr id="11" name="Straight Arrow Connector 10">
            <a:extLst>
              <a:ext uri="{FF2B5EF4-FFF2-40B4-BE49-F238E27FC236}">
                <a16:creationId xmlns:a16="http://schemas.microsoft.com/office/drawing/2014/main" id="{1EDEBACC-FE78-4E47-A9FC-BECD321BAEB2}"/>
              </a:ext>
            </a:extLst>
          </p:cNvPr>
          <p:cNvCxnSpPr>
            <a:cxnSpLocks/>
          </p:cNvCxnSpPr>
          <p:nvPr/>
        </p:nvCxnSpPr>
        <p:spPr>
          <a:xfrm>
            <a:off x="9436342" y="2368024"/>
            <a:ext cx="0" cy="24347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E2034E-236C-4ADB-AD6E-08A44358577A}"/>
              </a:ext>
            </a:extLst>
          </p:cNvPr>
          <p:cNvCxnSpPr>
            <a:cxnSpLocks/>
          </p:cNvCxnSpPr>
          <p:nvPr/>
        </p:nvCxnSpPr>
        <p:spPr>
          <a:xfrm>
            <a:off x="9436342" y="3336944"/>
            <a:ext cx="0" cy="243477"/>
          </a:xfrm>
          <a:prstGeom prst="straightConnector1">
            <a:avLst/>
          </a:prstGeom>
          <a:ln w="28575">
            <a:solidFill>
              <a:srgbClr val="A5A5A5"/>
            </a:solidFill>
            <a:tailEnd type="triangle"/>
          </a:ln>
        </p:spPr>
        <p:style>
          <a:lnRef idx="1">
            <a:schemeClr val="accent1"/>
          </a:lnRef>
          <a:fillRef idx="0">
            <a:schemeClr val="accent1"/>
          </a:fillRef>
          <a:effectRef idx="0">
            <a:schemeClr val="accent1"/>
          </a:effectRef>
          <a:fontRef idx="minor">
            <a:schemeClr val="tx1"/>
          </a:fontRef>
        </p:style>
      </p:cxnSp>
      <p:sp>
        <p:nvSpPr>
          <p:cNvPr id="17" name="Flowchart: Alternate Process 16">
            <a:extLst>
              <a:ext uri="{FF2B5EF4-FFF2-40B4-BE49-F238E27FC236}">
                <a16:creationId xmlns:a16="http://schemas.microsoft.com/office/drawing/2014/main" id="{71855051-C825-47C9-AE3E-8A934405F200}"/>
              </a:ext>
            </a:extLst>
          </p:cNvPr>
          <p:cNvSpPr/>
          <p:nvPr/>
        </p:nvSpPr>
        <p:spPr>
          <a:xfrm>
            <a:off x="7450472" y="1663262"/>
            <a:ext cx="3986019" cy="63827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Kidney transplant recipients graft biopsy between 2004 and 2017, n=1682</a:t>
            </a:r>
          </a:p>
        </p:txBody>
      </p:sp>
      <p:sp>
        <p:nvSpPr>
          <p:cNvPr id="18" name="Flowchart: Alternate Process 17">
            <a:extLst>
              <a:ext uri="{FF2B5EF4-FFF2-40B4-BE49-F238E27FC236}">
                <a16:creationId xmlns:a16="http://schemas.microsoft.com/office/drawing/2014/main" id="{28C48213-3B9E-45E8-89FD-88D7DDD31E26}"/>
              </a:ext>
            </a:extLst>
          </p:cNvPr>
          <p:cNvSpPr/>
          <p:nvPr/>
        </p:nvSpPr>
        <p:spPr>
          <a:xfrm>
            <a:off x="7670594" y="3646617"/>
            <a:ext cx="3562442" cy="638273"/>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Global and single-cell transcriptomic analyses of AMR biopsies</a:t>
            </a:r>
          </a:p>
        </p:txBody>
      </p:sp>
      <p:pic>
        <p:nvPicPr>
          <p:cNvPr id="12" name="Picture 11" descr="A pink house with a white chimney&#10;&#10;Description automatically generated">
            <a:hlinkClick r:id="rId5" action="ppaction://hlinksldjump"/>
            <a:extLst>
              <a:ext uri="{FF2B5EF4-FFF2-40B4-BE49-F238E27FC236}">
                <a16:creationId xmlns:a16="http://schemas.microsoft.com/office/drawing/2014/main" id="{A5945812-2566-414B-80C6-8953A8824F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15" name="Flowchart: Alternate Process 14">
            <a:extLst>
              <a:ext uri="{FF2B5EF4-FFF2-40B4-BE49-F238E27FC236}">
                <a16:creationId xmlns:a16="http://schemas.microsoft.com/office/drawing/2014/main" id="{42037370-9618-4470-9880-9D4B4C7363F5}"/>
              </a:ext>
            </a:extLst>
          </p:cNvPr>
          <p:cNvSpPr/>
          <p:nvPr/>
        </p:nvSpPr>
        <p:spPr>
          <a:xfrm>
            <a:off x="7443332" y="2650001"/>
            <a:ext cx="3986019" cy="638273"/>
          </a:xfrm>
          <a:prstGeom prst="flowChartAlternateProcess">
            <a:avLst/>
          </a:prstGeom>
          <a:noFill/>
          <a:ln>
            <a:solidFill>
              <a:srgbClr val="DA9AB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rgbClr val="A5A5A5"/>
                </a:solidFill>
                <a:latin typeface="Arial" panose="020B0604020202020204" pitchFamily="34" charset="0"/>
                <a:cs typeface="Arial" panose="020B0604020202020204" pitchFamily="34" charset="0"/>
              </a:rPr>
              <a:t>Diagnosis of AMR and </a:t>
            </a:r>
            <a:r>
              <a:rPr lang="en-GB" sz="1400" dirty="0" err="1">
                <a:solidFill>
                  <a:srgbClr val="A5A5A5"/>
                </a:solidFill>
                <a:latin typeface="Arial" panose="020B0604020202020204" pitchFamily="34" charset="0"/>
                <a:cs typeface="Arial" panose="020B0604020202020204" pitchFamily="34" charset="0"/>
              </a:rPr>
              <a:t>FcγR</a:t>
            </a:r>
            <a:r>
              <a:rPr lang="en-GB" sz="1400" dirty="0">
                <a:solidFill>
                  <a:srgbClr val="A5A5A5"/>
                </a:solidFill>
                <a:latin typeface="Arial" panose="020B0604020202020204" pitchFamily="34" charset="0"/>
                <a:cs typeface="Arial" panose="020B0604020202020204" pitchFamily="34" charset="0"/>
              </a:rPr>
              <a:t> polymorphisms identification</a:t>
            </a:r>
          </a:p>
        </p:txBody>
      </p:sp>
      <p:sp>
        <p:nvSpPr>
          <p:cNvPr id="16" name="TextBox 15">
            <a:extLst>
              <a:ext uri="{FF2B5EF4-FFF2-40B4-BE49-F238E27FC236}">
                <a16:creationId xmlns:a16="http://schemas.microsoft.com/office/drawing/2014/main" id="{0C6654DE-8018-4E0F-B419-C8B439FFD6F8}"/>
              </a:ext>
            </a:extLst>
          </p:cNvPr>
          <p:cNvSpPr txBox="1"/>
          <p:nvPr/>
        </p:nvSpPr>
        <p:spPr>
          <a:xfrm>
            <a:off x="6272465" y="4579045"/>
            <a:ext cx="5202099" cy="1877437"/>
          </a:xfrm>
          <a:prstGeom prst="rect">
            <a:avLst/>
          </a:prstGeom>
          <a:noFill/>
        </p:spPr>
        <p:txBody>
          <a:bodyPr wrap="square">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135 (8%) of the 1682 kidney transplant recipients were diagnosed with AMR</a:t>
            </a:r>
          </a:p>
          <a:p>
            <a:pPr marL="285750" indent="-285750" algn="just">
              <a:buFont typeface="Arial" panose="020B0604020202020204" pitchFamily="34" charset="0"/>
              <a:buChar char="•"/>
            </a:pPr>
            <a:endParaRPr lang="en-GB" sz="1600" dirty="0">
              <a:solidFill>
                <a:srgbClr val="A5A5A5"/>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Only </a:t>
            </a:r>
            <a:r>
              <a:rPr lang="en-GB" sz="1600" dirty="0" err="1">
                <a:solidFill>
                  <a:srgbClr val="A5A5A5"/>
                </a:solidFill>
                <a:latin typeface="Arial" panose="020B0604020202020204" pitchFamily="34" charset="0"/>
                <a:cs typeface="Arial" panose="020B0604020202020204" pitchFamily="34" charset="0"/>
              </a:rPr>
              <a:t>Fcγ</a:t>
            </a:r>
            <a:r>
              <a:rPr lang="en-GB" sz="1600" dirty="0">
                <a:solidFill>
                  <a:srgbClr val="A5A5A5"/>
                </a:solidFill>
                <a:latin typeface="Arial" panose="020B0604020202020204" pitchFamily="34" charset="0"/>
                <a:cs typeface="Arial" panose="020B0604020202020204" pitchFamily="34" charset="0"/>
              </a:rPr>
              <a:t> </a:t>
            </a:r>
            <a:r>
              <a:rPr lang="en-GB" sz="1600" dirty="0" err="1">
                <a:solidFill>
                  <a:srgbClr val="A5A5A5"/>
                </a:solidFill>
                <a:latin typeface="Arial" panose="020B0604020202020204" pitchFamily="34" charset="0"/>
                <a:cs typeface="Arial" panose="020B0604020202020204" pitchFamily="34" charset="0"/>
              </a:rPr>
              <a:t>RIIIa</a:t>
            </a:r>
            <a:r>
              <a:rPr lang="en-GB" sz="1600" dirty="0">
                <a:solidFill>
                  <a:srgbClr val="A5A5A5"/>
                </a:solidFill>
                <a:latin typeface="Arial" panose="020B0604020202020204" pitchFamily="34" charset="0"/>
                <a:cs typeface="Arial" panose="020B0604020202020204" pitchFamily="34" charset="0"/>
              </a:rPr>
              <a:t>*559A&gt;C (rs396991; p=0.005) is associated with graft survival (Figure B)</a:t>
            </a:r>
          </a:p>
          <a:p>
            <a:pPr algn="just"/>
            <a:endParaRPr lang="en-GB" sz="1600" dirty="0">
              <a:solidFill>
                <a:srgbClr val="A5A5A5"/>
              </a:solidFill>
              <a:latin typeface="Arial" panose="020B0604020202020204" pitchFamily="34" charset="0"/>
              <a:cs typeface="Arial" panose="020B0604020202020204" pitchFamily="34" charset="0"/>
            </a:endParaRPr>
          </a:p>
        </p:txBody>
      </p:sp>
      <p:grpSp>
        <p:nvGrpSpPr>
          <p:cNvPr id="289" name="Group 288">
            <a:extLst>
              <a:ext uri="{FF2B5EF4-FFF2-40B4-BE49-F238E27FC236}">
                <a16:creationId xmlns:a16="http://schemas.microsoft.com/office/drawing/2014/main" id="{28FA91F0-A87F-4757-B568-EE80B9DEF70A}"/>
              </a:ext>
            </a:extLst>
          </p:cNvPr>
          <p:cNvGrpSpPr/>
          <p:nvPr/>
        </p:nvGrpSpPr>
        <p:grpSpPr>
          <a:xfrm>
            <a:off x="2073226" y="2876368"/>
            <a:ext cx="4177579" cy="2405431"/>
            <a:chOff x="894509" y="2215120"/>
            <a:chExt cx="4817832" cy="2808480"/>
          </a:xfrm>
        </p:grpSpPr>
        <p:pic>
          <p:nvPicPr>
            <p:cNvPr id="290" name="Image 312">
              <a:extLst>
                <a:ext uri="{FF2B5EF4-FFF2-40B4-BE49-F238E27FC236}">
                  <a16:creationId xmlns:a16="http://schemas.microsoft.com/office/drawing/2014/main" id="{CA80F4E4-865D-4958-95C0-D42D759CE07D}"/>
                </a:ext>
              </a:extLst>
            </p:cNvPr>
            <p:cNvPicPr>
              <a:picLocks noChangeAspect="1"/>
            </p:cNvPicPr>
            <p:nvPr/>
          </p:nvPicPr>
          <p:blipFill rotWithShape="1">
            <a:blip r:embed="rId7">
              <a:alphaModFix amt="71000"/>
            </a:blip>
            <a:srcRect l="46856" t="47450" r="2341" b="14039"/>
            <a:stretch/>
          </p:blipFill>
          <p:spPr>
            <a:xfrm>
              <a:off x="1012826" y="2215120"/>
              <a:ext cx="4699515" cy="2808480"/>
            </a:xfrm>
            <a:prstGeom prst="rect">
              <a:avLst/>
            </a:prstGeom>
          </p:spPr>
        </p:pic>
        <p:grpSp>
          <p:nvGrpSpPr>
            <p:cNvPr id="291" name="Group 290">
              <a:extLst>
                <a:ext uri="{FF2B5EF4-FFF2-40B4-BE49-F238E27FC236}">
                  <a16:creationId xmlns:a16="http://schemas.microsoft.com/office/drawing/2014/main" id="{1F9A39A6-F556-4227-8203-74CCCF61A5DF}"/>
                </a:ext>
              </a:extLst>
            </p:cNvPr>
            <p:cNvGrpSpPr/>
            <p:nvPr/>
          </p:nvGrpSpPr>
          <p:grpSpPr>
            <a:xfrm>
              <a:off x="894509" y="2614516"/>
              <a:ext cx="4630062" cy="2286582"/>
              <a:chOff x="894509" y="2614516"/>
              <a:chExt cx="4630062" cy="2286582"/>
            </a:xfrm>
          </p:grpSpPr>
          <p:grpSp>
            <p:nvGrpSpPr>
              <p:cNvPr id="292" name="Grouper 313">
                <a:extLst>
                  <a:ext uri="{FF2B5EF4-FFF2-40B4-BE49-F238E27FC236}">
                    <a16:creationId xmlns:a16="http://schemas.microsoft.com/office/drawing/2014/main" id="{80019F05-F024-44EB-B90B-782F85565C96}"/>
                  </a:ext>
                </a:extLst>
              </p:cNvPr>
              <p:cNvGrpSpPr/>
              <p:nvPr/>
            </p:nvGrpSpPr>
            <p:grpSpPr>
              <a:xfrm rot="1089121">
                <a:off x="2348959" y="2721704"/>
                <a:ext cx="1191272" cy="1274666"/>
                <a:chOff x="5719745" y="3586965"/>
                <a:chExt cx="1185713" cy="1268717"/>
              </a:xfrm>
            </p:grpSpPr>
            <p:grpSp>
              <p:nvGrpSpPr>
                <p:cNvPr id="556" name="Group 166">
                  <a:extLst>
                    <a:ext uri="{FF2B5EF4-FFF2-40B4-BE49-F238E27FC236}">
                      <a16:creationId xmlns:a16="http://schemas.microsoft.com/office/drawing/2014/main" id="{4FB4C5A1-46FA-4855-B936-62E81FEC3195}"/>
                    </a:ext>
                  </a:extLst>
                </p:cNvPr>
                <p:cNvGrpSpPr>
                  <a:grpSpLocks noChangeAspect="1"/>
                </p:cNvGrpSpPr>
                <p:nvPr/>
              </p:nvGrpSpPr>
              <p:grpSpPr bwMode="auto">
                <a:xfrm>
                  <a:off x="6171047" y="3791964"/>
                  <a:ext cx="575999" cy="627261"/>
                  <a:chOff x="3550" y="2922"/>
                  <a:chExt cx="809" cy="881"/>
                </a:xfrm>
              </p:grpSpPr>
              <p:sp>
                <p:nvSpPr>
                  <p:cNvPr id="581" name="Freeform 155">
                    <a:extLst>
                      <a:ext uri="{FF2B5EF4-FFF2-40B4-BE49-F238E27FC236}">
                        <a16:creationId xmlns:a16="http://schemas.microsoft.com/office/drawing/2014/main" id="{EB7597B2-66DD-4EB2-936F-DD7531B01A92}"/>
                      </a:ext>
                    </a:extLst>
                  </p:cNvPr>
                  <p:cNvSpPr>
                    <a:spLocks/>
                  </p:cNvSpPr>
                  <p:nvPr/>
                </p:nvSpPr>
                <p:spPr bwMode="auto">
                  <a:xfrm>
                    <a:off x="3550" y="2922"/>
                    <a:ext cx="809" cy="881"/>
                  </a:xfrm>
                  <a:custGeom>
                    <a:avLst/>
                    <a:gdLst>
                      <a:gd name="T0" fmla="*/ 1363 w 447"/>
                      <a:gd name="T1" fmla="*/ 1068 h 456"/>
                      <a:gd name="T2" fmla="*/ 1379 w 447"/>
                      <a:gd name="T3" fmla="*/ 753 h 456"/>
                      <a:gd name="T4" fmla="*/ 1290 w 447"/>
                      <a:gd name="T5" fmla="*/ 489 h 456"/>
                      <a:gd name="T6" fmla="*/ 1258 w 447"/>
                      <a:gd name="T7" fmla="*/ 421 h 456"/>
                      <a:gd name="T8" fmla="*/ 1245 w 447"/>
                      <a:gd name="T9" fmla="*/ 243 h 456"/>
                      <a:gd name="T10" fmla="*/ 1214 w 447"/>
                      <a:gd name="T11" fmla="*/ 176 h 456"/>
                      <a:gd name="T12" fmla="*/ 1149 w 447"/>
                      <a:gd name="T13" fmla="*/ 240 h 456"/>
                      <a:gd name="T14" fmla="*/ 1189 w 447"/>
                      <a:gd name="T15" fmla="*/ 137 h 456"/>
                      <a:gd name="T16" fmla="*/ 1104 w 447"/>
                      <a:gd name="T17" fmla="*/ 216 h 456"/>
                      <a:gd name="T18" fmla="*/ 986 w 447"/>
                      <a:gd name="T19" fmla="*/ 89 h 456"/>
                      <a:gd name="T20" fmla="*/ 943 w 447"/>
                      <a:gd name="T21" fmla="*/ 128 h 456"/>
                      <a:gd name="T22" fmla="*/ 626 w 447"/>
                      <a:gd name="T23" fmla="*/ 131 h 456"/>
                      <a:gd name="T24" fmla="*/ 527 w 447"/>
                      <a:gd name="T25" fmla="*/ 68 h 456"/>
                      <a:gd name="T26" fmla="*/ 518 w 447"/>
                      <a:gd name="T27" fmla="*/ 164 h 456"/>
                      <a:gd name="T28" fmla="*/ 337 w 447"/>
                      <a:gd name="T29" fmla="*/ 145 h 456"/>
                      <a:gd name="T30" fmla="*/ 320 w 447"/>
                      <a:gd name="T31" fmla="*/ 180 h 456"/>
                      <a:gd name="T32" fmla="*/ 255 w 447"/>
                      <a:gd name="T33" fmla="*/ 340 h 456"/>
                      <a:gd name="T34" fmla="*/ 163 w 447"/>
                      <a:gd name="T35" fmla="*/ 417 h 456"/>
                      <a:gd name="T36" fmla="*/ 114 w 447"/>
                      <a:gd name="T37" fmla="*/ 516 h 456"/>
                      <a:gd name="T38" fmla="*/ 72 w 447"/>
                      <a:gd name="T39" fmla="*/ 593 h 456"/>
                      <a:gd name="T40" fmla="*/ 121 w 447"/>
                      <a:gd name="T41" fmla="*/ 1045 h 456"/>
                      <a:gd name="T42" fmla="*/ 181 w 447"/>
                      <a:gd name="T43" fmla="*/ 1389 h 456"/>
                      <a:gd name="T44" fmla="*/ 203 w 447"/>
                      <a:gd name="T45" fmla="*/ 1378 h 456"/>
                      <a:gd name="T46" fmla="*/ 284 w 447"/>
                      <a:gd name="T47" fmla="*/ 1453 h 456"/>
                      <a:gd name="T48" fmla="*/ 262 w 447"/>
                      <a:gd name="T49" fmla="*/ 1627 h 456"/>
                      <a:gd name="T50" fmla="*/ 353 w 447"/>
                      <a:gd name="T51" fmla="*/ 1538 h 456"/>
                      <a:gd name="T52" fmla="*/ 595 w 447"/>
                      <a:gd name="T53" fmla="*/ 1675 h 456"/>
                      <a:gd name="T54" fmla="*/ 1071 w 447"/>
                      <a:gd name="T55" fmla="*/ 1381 h 456"/>
                      <a:gd name="T56" fmla="*/ 1128 w 447"/>
                      <a:gd name="T57" fmla="*/ 1378 h 456"/>
                      <a:gd name="T58" fmla="*/ 1209 w 447"/>
                      <a:gd name="T59" fmla="*/ 1370 h 456"/>
                      <a:gd name="T60" fmla="*/ 1392 w 447"/>
                      <a:gd name="T61" fmla="*/ 1437 h 456"/>
                      <a:gd name="T62" fmla="*/ 1274 w 447"/>
                      <a:gd name="T63" fmla="*/ 1322 h 456"/>
                      <a:gd name="T64" fmla="*/ 1156 w 447"/>
                      <a:gd name="T65" fmla="*/ 1190 h 456"/>
                      <a:gd name="T66" fmla="*/ 1327 w 447"/>
                      <a:gd name="T67" fmla="*/ 1285 h 456"/>
                      <a:gd name="T68" fmla="*/ 1339 w 447"/>
                      <a:gd name="T69" fmla="*/ 1134 h 456"/>
                      <a:gd name="T70" fmla="*/ 1455 w 447"/>
                      <a:gd name="T71" fmla="*/ 1238 h 4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7" h="456">
                        <a:moveTo>
                          <a:pt x="438" y="310"/>
                        </a:moveTo>
                        <a:cubicBezTo>
                          <a:pt x="431" y="302"/>
                          <a:pt x="426" y="294"/>
                          <a:pt x="416" y="286"/>
                        </a:cubicBezTo>
                        <a:cubicBezTo>
                          <a:pt x="410" y="282"/>
                          <a:pt x="414" y="273"/>
                          <a:pt x="420" y="267"/>
                        </a:cubicBezTo>
                        <a:cubicBezTo>
                          <a:pt x="437" y="243"/>
                          <a:pt x="421" y="220"/>
                          <a:pt x="421" y="202"/>
                        </a:cubicBezTo>
                        <a:cubicBezTo>
                          <a:pt x="421" y="191"/>
                          <a:pt x="405" y="162"/>
                          <a:pt x="392" y="140"/>
                        </a:cubicBezTo>
                        <a:cubicBezTo>
                          <a:pt x="389" y="134"/>
                          <a:pt x="392" y="132"/>
                          <a:pt x="394" y="131"/>
                        </a:cubicBezTo>
                        <a:cubicBezTo>
                          <a:pt x="398" y="129"/>
                          <a:pt x="401" y="127"/>
                          <a:pt x="402" y="124"/>
                        </a:cubicBezTo>
                        <a:cubicBezTo>
                          <a:pt x="409" y="111"/>
                          <a:pt x="394" y="111"/>
                          <a:pt x="384" y="113"/>
                        </a:cubicBezTo>
                        <a:cubicBezTo>
                          <a:pt x="382" y="113"/>
                          <a:pt x="375" y="114"/>
                          <a:pt x="374" y="109"/>
                        </a:cubicBezTo>
                        <a:cubicBezTo>
                          <a:pt x="372" y="96"/>
                          <a:pt x="378" y="77"/>
                          <a:pt x="380" y="65"/>
                        </a:cubicBezTo>
                        <a:cubicBezTo>
                          <a:pt x="382" y="51"/>
                          <a:pt x="381" y="38"/>
                          <a:pt x="374" y="33"/>
                        </a:cubicBezTo>
                        <a:cubicBezTo>
                          <a:pt x="370" y="31"/>
                          <a:pt x="369" y="36"/>
                          <a:pt x="371" y="47"/>
                        </a:cubicBezTo>
                        <a:cubicBezTo>
                          <a:pt x="373" y="57"/>
                          <a:pt x="364" y="74"/>
                          <a:pt x="358" y="68"/>
                        </a:cubicBezTo>
                        <a:cubicBezTo>
                          <a:pt x="356" y="67"/>
                          <a:pt x="354" y="65"/>
                          <a:pt x="351" y="64"/>
                        </a:cubicBezTo>
                        <a:cubicBezTo>
                          <a:pt x="350" y="62"/>
                          <a:pt x="350" y="61"/>
                          <a:pt x="351" y="59"/>
                        </a:cubicBezTo>
                        <a:cubicBezTo>
                          <a:pt x="352" y="51"/>
                          <a:pt x="362" y="45"/>
                          <a:pt x="363" y="37"/>
                        </a:cubicBezTo>
                        <a:cubicBezTo>
                          <a:pt x="366" y="23"/>
                          <a:pt x="357" y="26"/>
                          <a:pt x="352" y="34"/>
                        </a:cubicBezTo>
                        <a:cubicBezTo>
                          <a:pt x="347" y="42"/>
                          <a:pt x="347" y="54"/>
                          <a:pt x="337" y="58"/>
                        </a:cubicBezTo>
                        <a:cubicBezTo>
                          <a:pt x="327" y="62"/>
                          <a:pt x="319" y="51"/>
                          <a:pt x="311" y="47"/>
                        </a:cubicBezTo>
                        <a:cubicBezTo>
                          <a:pt x="294" y="40"/>
                          <a:pt x="299" y="33"/>
                          <a:pt x="301" y="24"/>
                        </a:cubicBezTo>
                        <a:cubicBezTo>
                          <a:pt x="304" y="14"/>
                          <a:pt x="315" y="5"/>
                          <a:pt x="306" y="3"/>
                        </a:cubicBezTo>
                        <a:cubicBezTo>
                          <a:pt x="298" y="0"/>
                          <a:pt x="292" y="28"/>
                          <a:pt x="288" y="34"/>
                        </a:cubicBezTo>
                        <a:cubicBezTo>
                          <a:pt x="284" y="40"/>
                          <a:pt x="273" y="35"/>
                          <a:pt x="250" y="29"/>
                        </a:cubicBezTo>
                        <a:cubicBezTo>
                          <a:pt x="227" y="24"/>
                          <a:pt x="204" y="31"/>
                          <a:pt x="191" y="35"/>
                        </a:cubicBezTo>
                        <a:cubicBezTo>
                          <a:pt x="177" y="38"/>
                          <a:pt x="179" y="35"/>
                          <a:pt x="174" y="33"/>
                        </a:cubicBezTo>
                        <a:cubicBezTo>
                          <a:pt x="168" y="30"/>
                          <a:pt x="164" y="19"/>
                          <a:pt x="161" y="18"/>
                        </a:cubicBezTo>
                        <a:cubicBezTo>
                          <a:pt x="157" y="17"/>
                          <a:pt x="153" y="23"/>
                          <a:pt x="156" y="28"/>
                        </a:cubicBezTo>
                        <a:cubicBezTo>
                          <a:pt x="160" y="33"/>
                          <a:pt x="168" y="39"/>
                          <a:pt x="158" y="44"/>
                        </a:cubicBezTo>
                        <a:cubicBezTo>
                          <a:pt x="148" y="50"/>
                          <a:pt x="138" y="54"/>
                          <a:pt x="128" y="54"/>
                        </a:cubicBezTo>
                        <a:cubicBezTo>
                          <a:pt x="118" y="54"/>
                          <a:pt x="108" y="41"/>
                          <a:pt x="103" y="39"/>
                        </a:cubicBezTo>
                        <a:cubicBezTo>
                          <a:pt x="97" y="37"/>
                          <a:pt x="96" y="31"/>
                          <a:pt x="93" y="33"/>
                        </a:cubicBezTo>
                        <a:cubicBezTo>
                          <a:pt x="89" y="34"/>
                          <a:pt x="90" y="44"/>
                          <a:pt x="98" y="48"/>
                        </a:cubicBezTo>
                        <a:cubicBezTo>
                          <a:pt x="107" y="51"/>
                          <a:pt x="118" y="55"/>
                          <a:pt x="106" y="70"/>
                        </a:cubicBezTo>
                        <a:cubicBezTo>
                          <a:pt x="102" y="75"/>
                          <a:pt x="96" y="90"/>
                          <a:pt x="78" y="91"/>
                        </a:cubicBezTo>
                        <a:cubicBezTo>
                          <a:pt x="60" y="92"/>
                          <a:pt x="28" y="65"/>
                          <a:pt x="39" y="92"/>
                        </a:cubicBezTo>
                        <a:cubicBezTo>
                          <a:pt x="42" y="100"/>
                          <a:pt x="55" y="100"/>
                          <a:pt x="50" y="112"/>
                        </a:cubicBezTo>
                        <a:cubicBezTo>
                          <a:pt x="46" y="121"/>
                          <a:pt x="35" y="119"/>
                          <a:pt x="28" y="117"/>
                        </a:cubicBezTo>
                        <a:cubicBezTo>
                          <a:pt x="26" y="129"/>
                          <a:pt x="42" y="126"/>
                          <a:pt x="35" y="138"/>
                        </a:cubicBezTo>
                        <a:cubicBezTo>
                          <a:pt x="28" y="149"/>
                          <a:pt x="6" y="135"/>
                          <a:pt x="3" y="149"/>
                        </a:cubicBezTo>
                        <a:cubicBezTo>
                          <a:pt x="0" y="160"/>
                          <a:pt x="16" y="154"/>
                          <a:pt x="22" y="159"/>
                        </a:cubicBezTo>
                        <a:cubicBezTo>
                          <a:pt x="29" y="164"/>
                          <a:pt x="36" y="169"/>
                          <a:pt x="32" y="180"/>
                        </a:cubicBezTo>
                        <a:cubicBezTo>
                          <a:pt x="21" y="221"/>
                          <a:pt x="28" y="245"/>
                          <a:pt x="37" y="280"/>
                        </a:cubicBezTo>
                        <a:cubicBezTo>
                          <a:pt x="47" y="319"/>
                          <a:pt x="59" y="340"/>
                          <a:pt x="61" y="349"/>
                        </a:cubicBezTo>
                        <a:cubicBezTo>
                          <a:pt x="64" y="358"/>
                          <a:pt x="58" y="363"/>
                          <a:pt x="55" y="372"/>
                        </a:cubicBezTo>
                        <a:cubicBezTo>
                          <a:pt x="51" y="381"/>
                          <a:pt x="50" y="389"/>
                          <a:pt x="57" y="393"/>
                        </a:cubicBezTo>
                        <a:cubicBezTo>
                          <a:pt x="64" y="397"/>
                          <a:pt x="62" y="377"/>
                          <a:pt x="62" y="369"/>
                        </a:cubicBezTo>
                        <a:cubicBezTo>
                          <a:pt x="62" y="360"/>
                          <a:pt x="69" y="363"/>
                          <a:pt x="74" y="372"/>
                        </a:cubicBezTo>
                        <a:cubicBezTo>
                          <a:pt x="79" y="381"/>
                          <a:pt x="82" y="386"/>
                          <a:pt x="87" y="389"/>
                        </a:cubicBezTo>
                        <a:cubicBezTo>
                          <a:pt x="91" y="392"/>
                          <a:pt x="87" y="403"/>
                          <a:pt x="87" y="411"/>
                        </a:cubicBezTo>
                        <a:cubicBezTo>
                          <a:pt x="87" y="418"/>
                          <a:pt x="76" y="431"/>
                          <a:pt x="80" y="436"/>
                        </a:cubicBezTo>
                        <a:cubicBezTo>
                          <a:pt x="83" y="442"/>
                          <a:pt x="87" y="435"/>
                          <a:pt x="91" y="425"/>
                        </a:cubicBezTo>
                        <a:cubicBezTo>
                          <a:pt x="96" y="414"/>
                          <a:pt x="102" y="402"/>
                          <a:pt x="108" y="412"/>
                        </a:cubicBezTo>
                        <a:cubicBezTo>
                          <a:pt x="113" y="422"/>
                          <a:pt x="119" y="422"/>
                          <a:pt x="140" y="425"/>
                        </a:cubicBezTo>
                        <a:cubicBezTo>
                          <a:pt x="162" y="427"/>
                          <a:pt x="169" y="443"/>
                          <a:pt x="182" y="449"/>
                        </a:cubicBezTo>
                        <a:cubicBezTo>
                          <a:pt x="195" y="456"/>
                          <a:pt x="214" y="451"/>
                          <a:pt x="232" y="443"/>
                        </a:cubicBezTo>
                        <a:cubicBezTo>
                          <a:pt x="262" y="428"/>
                          <a:pt x="316" y="347"/>
                          <a:pt x="327" y="370"/>
                        </a:cubicBezTo>
                        <a:cubicBezTo>
                          <a:pt x="332" y="378"/>
                          <a:pt x="343" y="406"/>
                          <a:pt x="350" y="408"/>
                        </a:cubicBezTo>
                        <a:cubicBezTo>
                          <a:pt x="375" y="416"/>
                          <a:pt x="352" y="381"/>
                          <a:pt x="344" y="369"/>
                        </a:cubicBezTo>
                        <a:cubicBezTo>
                          <a:pt x="336" y="357"/>
                          <a:pt x="335" y="354"/>
                          <a:pt x="339" y="349"/>
                        </a:cubicBezTo>
                        <a:cubicBezTo>
                          <a:pt x="349" y="337"/>
                          <a:pt x="365" y="358"/>
                          <a:pt x="369" y="367"/>
                        </a:cubicBezTo>
                        <a:cubicBezTo>
                          <a:pt x="374" y="376"/>
                          <a:pt x="387" y="376"/>
                          <a:pt x="399" y="379"/>
                        </a:cubicBezTo>
                        <a:cubicBezTo>
                          <a:pt x="412" y="381"/>
                          <a:pt x="424" y="391"/>
                          <a:pt x="425" y="385"/>
                        </a:cubicBezTo>
                        <a:cubicBezTo>
                          <a:pt x="426" y="379"/>
                          <a:pt x="417" y="373"/>
                          <a:pt x="400" y="368"/>
                        </a:cubicBezTo>
                        <a:cubicBezTo>
                          <a:pt x="384" y="362"/>
                          <a:pt x="392" y="363"/>
                          <a:pt x="389" y="354"/>
                        </a:cubicBezTo>
                        <a:cubicBezTo>
                          <a:pt x="386" y="345"/>
                          <a:pt x="380" y="349"/>
                          <a:pt x="372" y="347"/>
                        </a:cubicBezTo>
                        <a:cubicBezTo>
                          <a:pt x="364" y="345"/>
                          <a:pt x="346" y="327"/>
                          <a:pt x="353" y="319"/>
                        </a:cubicBezTo>
                        <a:cubicBezTo>
                          <a:pt x="355" y="317"/>
                          <a:pt x="365" y="317"/>
                          <a:pt x="377" y="329"/>
                        </a:cubicBezTo>
                        <a:cubicBezTo>
                          <a:pt x="386" y="335"/>
                          <a:pt x="392" y="348"/>
                          <a:pt x="405" y="344"/>
                        </a:cubicBezTo>
                        <a:cubicBezTo>
                          <a:pt x="407" y="334"/>
                          <a:pt x="374" y="312"/>
                          <a:pt x="383" y="302"/>
                        </a:cubicBezTo>
                        <a:cubicBezTo>
                          <a:pt x="393" y="292"/>
                          <a:pt x="396" y="300"/>
                          <a:pt x="409" y="304"/>
                        </a:cubicBezTo>
                        <a:cubicBezTo>
                          <a:pt x="421" y="308"/>
                          <a:pt x="424" y="313"/>
                          <a:pt x="433" y="322"/>
                        </a:cubicBezTo>
                        <a:cubicBezTo>
                          <a:pt x="441" y="331"/>
                          <a:pt x="442" y="339"/>
                          <a:pt x="444" y="332"/>
                        </a:cubicBezTo>
                        <a:cubicBezTo>
                          <a:pt x="447" y="324"/>
                          <a:pt x="445" y="318"/>
                          <a:pt x="438" y="310"/>
                        </a:cubicBezTo>
                        <a:close/>
                      </a:path>
                    </a:pathLst>
                  </a:custGeom>
                  <a:solidFill>
                    <a:srgbClr val="CCE1C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2" name="Freeform 156">
                    <a:extLst>
                      <a:ext uri="{FF2B5EF4-FFF2-40B4-BE49-F238E27FC236}">
                        <a16:creationId xmlns:a16="http://schemas.microsoft.com/office/drawing/2014/main" id="{6BDC4596-9C8B-4105-83F5-58650338F366}"/>
                      </a:ext>
                    </a:extLst>
                  </p:cNvPr>
                  <p:cNvSpPr>
                    <a:spLocks/>
                  </p:cNvSpPr>
                  <p:nvPr/>
                </p:nvSpPr>
                <p:spPr bwMode="auto">
                  <a:xfrm>
                    <a:off x="3664" y="3169"/>
                    <a:ext cx="469" cy="495"/>
                  </a:xfrm>
                  <a:custGeom>
                    <a:avLst/>
                    <a:gdLst>
                      <a:gd name="T0" fmla="*/ 223 w 259"/>
                      <a:gd name="T1" fmla="*/ 0 h 256"/>
                      <a:gd name="T2" fmla="*/ 20 w 259"/>
                      <a:gd name="T3" fmla="*/ 408 h 256"/>
                      <a:gd name="T4" fmla="*/ 85 w 259"/>
                      <a:gd name="T5" fmla="*/ 661 h 256"/>
                      <a:gd name="T6" fmla="*/ 266 w 259"/>
                      <a:gd name="T7" fmla="*/ 822 h 256"/>
                      <a:gd name="T8" fmla="*/ 531 w 259"/>
                      <a:gd name="T9" fmla="*/ 897 h 256"/>
                      <a:gd name="T10" fmla="*/ 744 w 259"/>
                      <a:gd name="T11" fmla="*/ 572 h 256"/>
                      <a:gd name="T12" fmla="*/ 780 w 259"/>
                      <a:gd name="T13" fmla="*/ 377 h 256"/>
                      <a:gd name="T14" fmla="*/ 570 w 259"/>
                      <a:gd name="T15" fmla="*/ 317 h 256"/>
                      <a:gd name="T16" fmla="*/ 482 w 259"/>
                      <a:gd name="T17" fmla="*/ 253 h 256"/>
                      <a:gd name="T18" fmla="*/ 429 w 259"/>
                      <a:gd name="T19" fmla="*/ 124 h 256"/>
                      <a:gd name="T20" fmla="*/ 223 w 259"/>
                      <a:gd name="T21" fmla="*/ 0 h 2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56">
                        <a:moveTo>
                          <a:pt x="68" y="0"/>
                        </a:moveTo>
                        <a:cubicBezTo>
                          <a:pt x="15" y="7"/>
                          <a:pt x="0" y="63"/>
                          <a:pt x="6" y="109"/>
                        </a:cubicBezTo>
                        <a:cubicBezTo>
                          <a:pt x="9" y="131"/>
                          <a:pt x="15" y="157"/>
                          <a:pt x="26" y="177"/>
                        </a:cubicBezTo>
                        <a:cubicBezTo>
                          <a:pt x="38" y="198"/>
                          <a:pt x="61" y="208"/>
                          <a:pt x="81" y="220"/>
                        </a:cubicBezTo>
                        <a:cubicBezTo>
                          <a:pt x="106" y="237"/>
                          <a:pt x="131" y="256"/>
                          <a:pt x="162" y="240"/>
                        </a:cubicBezTo>
                        <a:cubicBezTo>
                          <a:pt x="196" y="223"/>
                          <a:pt x="208" y="182"/>
                          <a:pt x="227" y="153"/>
                        </a:cubicBezTo>
                        <a:cubicBezTo>
                          <a:pt x="239" y="135"/>
                          <a:pt x="259" y="120"/>
                          <a:pt x="238" y="101"/>
                        </a:cubicBezTo>
                        <a:cubicBezTo>
                          <a:pt x="223" y="87"/>
                          <a:pt x="193" y="92"/>
                          <a:pt x="174" y="85"/>
                        </a:cubicBezTo>
                        <a:cubicBezTo>
                          <a:pt x="165" y="82"/>
                          <a:pt x="151" y="79"/>
                          <a:pt x="147" y="68"/>
                        </a:cubicBezTo>
                        <a:cubicBezTo>
                          <a:pt x="139" y="52"/>
                          <a:pt x="149" y="48"/>
                          <a:pt x="131" y="33"/>
                        </a:cubicBezTo>
                        <a:cubicBezTo>
                          <a:pt x="113" y="16"/>
                          <a:pt x="93" y="3"/>
                          <a:pt x="68" y="0"/>
                        </a:cubicBezTo>
                        <a:close/>
                      </a:path>
                    </a:pathLst>
                  </a:custGeom>
                  <a:solidFill>
                    <a:srgbClr val="E0D0D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3" name="Freeform 157">
                    <a:extLst>
                      <a:ext uri="{FF2B5EF4-FFF2-40B4-BE49-F238E27FC236}">
                        <a16:creationId xmlns:a16="http://schemas.microsoft.com/office/drawing/2014/main" id="{1E059C5A-2D9A-4E20-B5AA-3A9EA3A6C6C8}"/>
                      </a:ext>
                    </a:extLst>
                  </p:cNvPr>
                  <p:cNvSpPr>
                    <a:spLocks/>
                  </p:cNvSpPr>
                  <p:nvPr/>
                </p:nvSpPr>
                <p:spPr bwMode="auto">
                  <a:xfrm>
                    <a:off x="3581" y="3061"/>
                    <a:ext cx="231" cy="415"/>
                  </a:xfrm>
                  <a:custGeom>
                    <a:avLst/>
                    <a:gdLst>
                      <a:gd name="T0" fmla="*/ 417 w 128"/>
                      <a:gd name="T1" fmla="*/ 0 h 215"/>
                      <a:gd name="T2" fmla="*/ 114 w 128"/>
                      <a:gd name="T3" fmla="*/ 801 h 215"/>
                      <a:gd name="T4" fmla="*/ 417 w 128"/>
                      <a:gd name="T5" fmla="*/ 0 h 215"/>
                      <a:gd name="T6" fmla="*/ 0 60000 65536"/>
                      <a:gd name="T7" fmla="*/ 0 60000 65536"/>
                      <a:gd name="T8" fmla="*/ 0 60000 65536"/>
                    </a:gdLst>
                    <a:ahLst/>
                    <a:cxnLst>
                      <a:cxn ang="T6">
                        <a:pos x="T0" y="T1"/>
                      </a:cxn>
                      <a:cxn ang="T7">
                        <a:pos x="T2" y="T3"/>
                      </a:cxn>
                      <a:cxn ang="T8">
                        <a:pos x="T4" y="T5"/>
                      </a:cxn>
                    </a:cxnLst>
                    <a:rect l="0" t="0" r="r" b="b"/>
                    <a:pathLst>
                      <a:path w="128" h="215">
                        <a:moveTo>
                          <a:pt x="128" y="0"/>
                        </a:moveTo>
                        <a:cubicBezTo>
                          <a:pt x="71" y="19"/>
                          <a:pt x="0" y="101"/>
                          <a:pt x="35" y="215"/>
                        </a:cubicBezTo>
                        <a:cubicBezTo>
                          <a:pt x="27" y="188"/>
                          <a:pt x="29" y="63"/>
                          <a:pt x="128"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4" name="Freeform 158">
                    <a:extLst>
                      <a:ext uri="{FF2B5EF4-FFF2-40B4-BE49-F238E27FC236}">
                        <a16:creationId xmlns:a16="http://schemas.microsoft.com/office/drawing/2014/main" id="{CB72EDF8-DABB-4023-9B85-62548D6FAFBF}"/>
                      </a:ext>
                    </a:extLst>
                  </p:cNvPr>
                  <p:cNvSpPr>
                    <a:spLocks/>
                  </p:cNvSpPr>
                  <p:nvPr/>
                </p:nvSpPr>
                <p:spPr bwMode="auto">
                  <a:xfrm>
                    <a:off x="3758" y="3200"/>
                    <a:ext cx="546" cy="580"/>
                  </a:xfrm>
                  <a:custGeom>
                    <a:avLst/>
                    <a:gdLst>
                      <a:gd name="T0" fmla="*/ 0 w 302"/>
                      <a:gd name="T1" fmla="*/ 972 h 300"/>
                      <a:gd name="T2" fmla="*/ 199 w 302"/>
                      <a:gd name="T3" fmla="*/ 1081 h 300"/>
                      <a:gd name="T4" fmla="*/ 369 w 302"/>
                      <a:gd name="T5" fmla="*/ 1042 h 300"/>
                      <a:gd name="T6" fmla="*/ 533 w 302"/>
                      <a:gd name="T7" fmla="*/ 897 h 300"/>
                      <a:gd name="T8" fmla="*/ 656 w 302"/>
                      <a:gd name="T9" fmla="*/ 758 h 300"/>
                      <a:gd name="T10" fmla="*/ 712 w 302"/>
                      <a:gd name="T11" fmla="*/ 733 h 300"/>
                      <a:gd name="T12" fmla="*/ 739 w 302"/>
                      <a:gd name="T13" fmla="*/ 657 h 300"/>
                      <a:gd name="T14" fmla="*/ 853 w 302"/>
                      <a:gd name="T15" fmla="*/ 601 h 300"/>
                      <a:gd name="T16" fmla="*/ 886 w 302"/>
                      <a:gd name="T17" fmla="*/ 534 h 300"/>
                      <a:gd name="T18" fmla="*/ 947 w 302"/>
                      <a:gd name="T19" fmla="*/ 476 h 300"/>
                      <a:gd name="T20" fmla="*/ 964 w 302"/>
                      <a:gd name="T21" fmla="*/ 224 h 300"/>
                      <a:gd name="T22" fmla="*/ 859 w 302"/>
                      <a:gd name="T23" fmla="*/ 0 h 300"/>
                      <a:gd name="T24" fmla="*/ 850 w 302"/>
                      <a:gd name="T25" fmla="*/ 445 h 300"/>
                      <a:gd name="T26" fmla="*/ 680 w 302"/>
                      <a:gd name="T27" fmla="*/ 568 h 300"/>
                      <a:gd name="T28" fmla="*/ 546 w 302"/>
                      <a:gd name="T29" fmla="*/ 756 h 300"/>
                      <a:gd name="T30" fmla="*/ 400 w 302"/>
                      <a:gd name="T31" fmla="*/ 913 h 300"/>
                      <a:gd name="T32" fmla="*/ 280 w 302"/>
                      <a:gd name="T33" fmla="*/ 1017 h 300"/>
                      <a:gd name="T34" fmla="*/ 141 w 302"/>
                      <a:gd name="T35" fmla="*/ 1001 h 300"/>
                      <a:gd name="T36" fmla="*/ 7 w 302"/>
                      <a:gd name="T37" fmla="*/ 957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2" h="300">
                        <a:moveTo>
                          <a:pt x="0" y="260"/>
                        </a:moveTo>
                        <a:cubicBezTo>
                          <a:pt x="18" y="272"/>
                          <a:pt x="42" y="278"/>
                          <a:pt x="61" y="289"/>
                        </a:cubicBezTo>
                        <a:cubicBezTo>
                          <a:pt x="81" y="300"/>
                          <a:pt x="95" y="291"/>
                          <a:pt x="113" y="279"/>
                        </a:cubicBezTo>
                        <a:cubicBezTo>
                          <a:pt x="131" y="267"/>
                          <a:pt x="146" y="252"/>
                          <a:pt x="163" y="240"/>
                        </a:cubicBezTo>
                        <a:cubicBezTo>
                          <a:pt x="179" y="229"/>
                          <a:pt x="187" y="214"/>
                          <a:pt x="201" y="203"/>
                        </a:cubicBezTo>
                        <a:cubicBezTo>
                          <a:pt x="205" y="200"/>
                          <a:pt x="214" y="199"/>
                          <a:pt x="218" y="196"/>
                        </a:cubicBezTo>
                        <a:cubicBezTo>
                          <a:pt x="223" y="190"/>
                          <a:pt x="220" y="182"/>
                          <a:pt x="226" y="176"/>
                        </a:cubicBezTo>
                        <a:cubicBezTo>
                          <a:pt x="238" y="163"/>
                          <a:pt x="251" y="178"/>
                          <a:pt x="261" y="161"/>
                        </a:cubicBezTo>
                        <a:cubicBezTo>
                          <a:pt x="266" y="153"/>
                          <a:pt x="264" y="150"/>
                          <a:pt x="271" y="143"/>
                        </a:cubicBezTo>
                        <a:cubicBezTo>
                          <a:pt x="277" y="138"/>
                          <a:pt x="285" y="135"/>
                          <a:pt x="290" y="127"/>
                        </a:cubicBezTo>
                        <a:cubicBezTo>
                          <a:pt x="302" y="110"/>
                          <a:pt x="298" y="80"/>
                          <a:pt x="295" y="60"/>
                        </a:cubicBezTo>
                        <a:cubicBezTo>
                          <a:pt x="292" y="38"/>
                          <a:pt x="283" y="13"/>
                          <a:pt x="263" y="0"/>
                        </a:cubicBezTo>
                        <a:cubicBezTo>
                          <a:pt x="279" y="37"/>
                          <a:pt x="294" y="85"/>
                          <a:pt x="260" y="119"/>
                        </a:cubicBezTo>
                        <a:cubicBezTo>
                          <a:pt x="246" y="133"/>
                          <a:pt x="223" y="139"/>
                          <a:pt x="208" y="152"/>
                        </a:cubicBezTo>
                        <a:cubicBezTo>
                          <a:pt x="191" y="166"/>
                          <a:pt x="179" y="184"/>
                          <a:pt x="167" y="202"/>
                        </a:cubicBezTo>
                        <a:cubicBezTo>
                          <a:pt x="155" y="221"/>
                          <a:pt x="141" y="232"/>
                          <a:pt x="122" y="244"/>
                        </a:cubicBezTo>
                        <a:cubicBezTo>
                          <a:pt x="111" y="252"/>
                          <a:pt x="98" y="267"/>
                          <a:pt x="86" y="272"/>
                        </a:cubicBezTo>
                        <a:cubicBezTo>
                          <a:pt x="73" y="277"/>
                          <a:pt x="55" y="270"/>
                          <a:pt x="43" y="268"/>
                        </a:cubicBezTo>
                        <a:cubicBezTo>
                          <a:pt x="30" y="266"/>
                          <a:pt x="12" y="264"/>
                          <a:pt x="2" y="256"/>
                        </a:cubicBezTo>
                      </a:path>
                    </a:pathLst>
                  </a:custGeom>
                  <a:solidFill>
                    <a:srgbClr val="B0D4A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5" name="Freeform 159">
                    <a:extLst>
                      <a:ext uri="{FF2B5EF4-FFF2-40B4-BE49-F238E27FC236}">
                        <a16:creationId xmlns:a16="http://schemas.microsoft.com/office/drawing/2014/main" id="{66A527B5-7066-43C0-96C2-195D19C65C7E}"/>
                      </a:ext>
                    </a:extLst>
                  </p:cNvPr>
                  <p:cNvSpPr>
                    <a:spLocks/>
                  </p:cNvSpPr>
                  <p:nvPr/>
                </p:nvSpPr>
                <p:spPr bwMode="auto">
                  <a:xfrm>
                    <a:off x="3697" y="3397"/>
                    <a:ext cx="370" cy="242"/>
                  </a:xfrm>
                  <a:custGeom>
                    <a:avLst/>
                    <a:gdLst>
                      <a:gd name="T0" fmla="*/ 0 w 205"/>
                      <a:gd name="T1" fmla="*/ 0 h 125"/>
                      <a:gd name="T2" fmla="*/ 101 w 205"/>
                      <a:gd name="T3" fmla="*/ 263 h 125"/>
                      <a:gd name="T4" fmla="*/ 339 w 205"/>
                      <a:gd name="T5" fmla="*/ 428 h 125"/>
                      <a:gd name="T6" fmla="*/ 525 w 205"/>
                      <a:gd name="T7" fmla="*/ 356 h 125"/>
                      <a:gd name="T8" fmla="*/ 668 w 205"/>
                      <a:gd name="T9" fmla="*/ 101 h 125"/>
                      <a:gd name="T10" fmla="*/ 433 w 205"/>
                      <a:gd name="T11" fmla="*/ 356 h 125"/>
                      <a:gd name="T12" fmla="*/ 209 w 205"/>
                      <a:gd name="T13" fmla="*/ 288 h 125"/>
                      <a:gd name="T14" fmla="*/ 0 w 205"/>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 h="125">
                        <a:moveTo>
                          <a:pt x="0" y="0"/>
                        </a:moveTo>
                        <a:cubicBezTo>
                          <a:pt x="9" y="40"/>
                          <a:pt x="7" y="49"/>
                          <a:pt x="31" y="70"/>
                        </a:cubicBezTo>
                        <a:cubicBezTo>
                          <a:pt x="55" y="90"/>
                          <a:pt x="83" y="103"/>
                          <a:pt x="104" y="114"/>
                        </a:cubicBezTo>
                        <a:cubicBezTo>
                          <a:pt x="125" y="125"/>
                          <a:pt x="147" y="112"/>
                          <a:pt x="161" y="95"/>
                        </a:cubicBezTo>
                        <a:cubicBezTo>
                          <a:pt x="175" y="78"/>
                          <a:pt x="186" y="47"/>
                          <a:pt x="205" y="27"/>
                        </a:cubicBezTo>
                        <a:cubicBezTo>
                          <a:pt x="189" y="43"/>
                          <a:pt x="166" y="86"/>
                          <a:pt x="133" y="95"/>
                        </a:cubicBezTo>
                        <a:cubicBezTo>
                          <a:pt x="99" y="105"/>
                          <a:pt x="88" y="92"/>
                          <a:pt x="64" y="77"/>
                        </a:cubicBezTo>
                        <a:cubicBezTo>
                          <a:pt x="32" y="56"/>
                          <a:pt x="9" y="37"/>
                          <a:pt x="0" y="0"/>
                        </a:cubicBezTo>
                      </a:path>
                    </a:pathLst>
                  </a:custGeom>
                  <a:solidFill>
                    <a:srgbClr val="C69A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6" name="Freeform 160">
                    <a:extLst>
                      <a:ext uri="{FF2B5EF4-FFF2-40B4-BE49-F238E27FC236}">
                        <a16:creationId xmlns:a16="http://schemas.microsoft.com/office/drawing/2014/main" id="{5CDEE68D-8205-4907-8275-FDE4A5507270}"/>
                      </a:ext>
                    </a:extLst>
                  </p:cNvPr>
                  <p:cNvSpPr>
                    <a:spLocks/>
                  </p:cNvSpPr>
                  <p:nvPr/>
                </p:nvSpPr>
                <p:spPr bwMode="auto">
                  <a:xfrm>
                    <a:off x="3887" y="3243"/>
                    <a:ext cx="170" cy="129"/>
                  </a:xfrm>
                  <a:custGeom>
                    <a:avLst/>
                    <a:gdLst>
                      <a:gd name="T0" fmla="*/ 0 w 94"/>
                      <a:gd name="T1" fmla="*/ 0 h 67"/>
                      <a:gd name="T2" fmla="*/ 33 w 94"/>
                      <a:gd name="T3" fmla="*/ 75 h 67"/>
                      <a:gd name="T4" fmla="*/ 128 w 94"/>
                      <a:gd name="T5" fmla="*/ 200 h 67"/>
                      <a:gd name="T6" fmla="*/ 307 w 94"/>
                      <a:gd name="T7" fmla="*/ 229 h 67"/>
                      <a:gd name="T8" fmla="*/ 81 w 94"/>
                      <a:gd name="T9" fmla="*/ 216 h 67"/>
                      <a:gd name="T10" fmla="*/ 0 w 9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 h="67">
                        <a:moveTo>
                          <a:pt x="0" y="0"/>
                        </a:moveTo>
                        <a:cubicBezTo>
                          <a:pt x="4" y="6"/>
                          <a:pt x="8" y="14"/>
                          <a:pt x="10" y="20"/>
                        </a:cubicBezTo>
                        <a:cubicBezTo>
                          <a:pt x="15" y="34"/>
                          <a:pt x="17" y="47"/>
                          <a:pt x="39" y="54"/>
                        </a:cubicBezTo>
                        <a:cubicBezTo>
                          <a:pt x="67" y="63"/>
                          <a:pt x="94" y="62"/>
                          <a:pt x="94" y="62"/>
                        </a:cubicBezTo>
                        <a:cubicBezTo>
                          <a:pt x="70" y="65"/>
                          <a:pt x="41" y="67"/>
                          <a:pt x="25" y="58"/>
                        </a:cubicBezTo>
                        <a:cubicBezTo>
                          <a:pt x="10" y="48"/>
                          <a:pt x="3" y="13"/>
                          <a:pt x="0"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87" name="Freeform 161">
                    <a:extLst>
                      <a:ext uri="{FF2B5EF4-FFF2-40B4-BE49-F238E27FC236}">
                        <a16:creationId xmlns:a16="http://schemas.microsoft.com/office/drawing/2014/main" id="{7DE79CB8-9E4B-4A27-BE36-A145E8B47E3C}"/>
                      </a:ext>
                    </a:extLst>
                  </p:cNvPr>
                  <p:cNvSpPr>
                    <a:spLocks/>
                  </p:cNvSpPr>
                  <p:nvPr/>
                </p:nvSpPr>
                <p:spPr bwMode="auto">
                  <a:xfrm>
                    <a:off x="3550" y="2922"/>
                    <a:ext cx="807" cy="881"/>
                  </a:xfrm>
                  <a:custGeom>
                    <a:avLst/>
                    <a:gdLst>
                      <a:gd name="T0" fmla="*/ 1362 w 446"/>
                      <a:gd name="T1" fmla="*/ 1070 h 456"/>
                      <a:gd name="T2" fmla="*/ 1379 w 446"/>
                      <a:gd name="T3" fmla="*/ 753 h 456"/>
                      <a:gd name="T4" fmla="*/ 1290 w 446"/>
                      <a:gd name="T5" fmla="*/ 489 h 456"/>
                      <a:gd name="T6" fmla="*/ 1258 w 446"/>
                      <a:gd name="T7" fmla="*/ 421 h 456"/>
                      <a:gd name="T8" fmla="*/ 1245 w 446"/>
                      <a:gd name="T9" fmla="*/ 243 h 456"/>
                      <a:gd name="T10" fmla="*/ 1214 w 446"/>
                      <a:gd name="T11" fmla="*/ 176 h 456"/>
                      <a:gd name="T12" fmla="*/ 1145 w 446"/>
                      <a:gd name="T13" fmla="*/ 240 h 456"/>
                      <a:gd name="T14" fmla="*/ 1189 w 446"/>
                      <a:gd name="T15" fmla="*/ 137 h 456"/>
                      <a:gd name="T16" fmla="*/ 1104 w 446"/>
                      <a:gd name="T17" fmla="*/ 216 h 456"/>
                      <a:gd name="T18" fmla="*/ 986 w 446"/>
                      <a:gd name="T19" fmla="*/ 89 h 456"/>
                      <a:gd name="T20" fmla="*/ 943 w 446"/>
                      <a:gd name="T21" fmla="*/ 128 h 456"/>
                      <a:gd name="T22" fmla="*/ 622 w 446"/>
                      <a:gd name="T23" fmla="*/ 131 h 456"/>
                      <a:gd name="T24" fmla="*/ 525 w 446"/>
                      <a:gd name="T25" fmla="*/ 68 h 456"/>
                      <a:gd name="T26" fmla="*/ 517 w 446"/>
                      <a:gd name="T27" fmla="*/ 168 h 456"/>
                      <a:gd name="T28" fmla="*/ 335 w 446"/>
                      <a:gd name="T29" fmla="*/ 145 h 456"/>
                      <a:gd name="T30" fmla="*/ 320 w 446"/>
                      <a:gd name="T31" fmla="*/ 180 h 456"/>
                      <a:gd name="T32" fmla="*/ 252 w 446"/>
                      <a:gd name="T33" fmla="*/ 340 h 456"/>
                      <a:gd name="T34" fmla="*/ 163 w 446"/>
                      <a:gd name="T35" fmla="*/ 417 h 456"/>
                      <a:gd name="T36" fmla="*/ 114 w 446"/>
                      <a:gd name="T37" fmla="*/ 516 h 456"/>
                      <a:gd name="T38" fmla="*/ 72 w 446"/>
                      <a:gd name="T39" fmla="*/ 593 h 456"/>
                      <a:gd name="T40" fmla="*/ 121 w 446"/>
                      <a:gd name="T41" fmla="*/ 1045 h 456"/>
                      <a:gd name="T42" fmla="*/ 177 w 446"/>
                      <a:gd name="T43" fmla="*/ 1389 h 456"/>
                      <a:gd name="T44" fmla="*/ 203 w 446"/>
                      <a:gd name="T45" fmla="*/ 1378 h 456"/>
                      <a:gd name="T46" fmla="*/ 282 w 446"/>
                      <a:gd name="T47" fmla="*/ 1453 h 456"/>
                      <a:gd name="T48" fmla="*/ 259 w 446"/>
                      <a:gd name="T49" fmla="*/ 1631 h 456"/>
                      <a:gd name="T50" fmla="*/ 351 w 446"/>
                      <a:gd name="T51" fmla="*/ 1538 h 456"/>
                      <a:gd name="T52" fmla="*/ 595 w 446"/>
                      <a:gd name="T53" fmla="*/ 1679 h 456"/>
                      <a:gd name="T54" fmla="*/ 1071 w 446"/>
                      <a:gd name="T55" fmla="*/ 1381 h 456"/>
                      <a:gd name="T56" fmla="*/ 1124 w 446"/>
                      <a:gd name="T57" fmla="*/ 1378 h 456"/>
                      <a:gd name="T58" fmla="*/ 1209 w 446"/>
                      <a:gd name="T59" fmla="*/ 1370 h 456"/>
                      <a:gd name="T60" fmla="*/ 1391 w 446"/>
                      <a:gd name="T61" fmla="*/ 1437 h 456"/>
                      <a:gd name="T62" fmla="*/ 1274 w 446"/>
                      <a:gd name="T63" fmla="*/ 1322 h 456"/>
                      <a:gd name="T64" fmla="*/ 1156 w 446"/>
                      <a:gd name="T65" fmla="*/ 1190 h 456"/>
                      <a:gd name="T66" fmla="*/ 1323 w 446"/>
                      <a:gd name="T67" fmla="*/ 1285 h 456"/>
                      <a:gd name="T68" fmla="*/ 1335 w 446"/>
                      <a:gd name="T69" fmla="*/ 1134 h 456"/>
                      <a:gd name="T70" fmla="*/ 1453 w 446"/>
                      <a:gd name="T71" fmla="*/ 1238 h 4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6" h="456">
                        <a:moveTo>
                          <a:pt x="438" y="310"/>
                        </a:moveTo>
                        <a:cubicBezTo>
                          <a:pt x="431" y="302"/>
                          <a:pt x="426" y="294"/>
                          <a:pt x="416" y="287"/>
                        </a:cubicBezTo>
                        <a:cubicBezTo>
                          <a:pt x="409" y="282"/>
                          <a:pt x="414" y="273"/>
                          <a:pt x="420" y="267"/>
                        </a:cubicBezTo>
                        <a:cubicBezTo>
                          <a:pt x="437" y="243"/>
                          <a:pt x="421" y="220"/>
                          <a:pt x="421" y="202"/>
                        </a:cubicBezTo>
                        <a:cubicBezTo>
                          <a:pt x="421" y="191"/>
                          <a:pt x="405" y="162"/>
                          <a:pt x="391" y="140"/>
                        </a:cubicBezTo>
                        <a:cubicBezTo>
                          <a:pt x="389" y="134"/>
                          <a:pt x="392" y="132"/>
                          <a:pt x="394" y="131"/>
                        </a:cubicBezTo>
                        <a:cubicBezTo>
                          <a:pt x="397" y="129"/>
                          <a:pt x="400" y="127"/>
                          <a:pt x="402" y="124"/>
                        </a:cubicBezTo>
                        <a:cubicBezTo>
                          <a:pt x="409" y="111"/>
                          <a:pt x="394" y="111"/>
                          <a:pt x="384" y="113"/>
                        </a:cubicBezTo>
                        <a:cubicBezTo>
                          <a:pt x="382" y="113"/>
                          <a:pt x="375" y="114"/>
                          <a:pt x="374" y="109"/>
                        </a:cubicBezTo>
                        <a:cubicBezTo>
                          <a:pt x="372" y="96"/>
                          <a:pt x="378" y="77"/>
                          <a:pt x="380" y="65"/>
                        </a:cubicBezTo>
                        <a:cubicBezTo>
                          <a:pt x="382" y="51"/>
                          <a:pt x="381" y="38"/>
                          <a:pt x="374" y="33"/>
                        </a:cubicBezTo>
                        <a:cubicBezTo>
                          <a:pt x="370" y="31"/>
                          <a:pt x="369" y="36"/>
                          <a:pt x="371" y="47"/>
                        </a:cubicBezTo>
                        <a:cubicBezTo>
                          <a:pt x="373" y="57"/>
                          <a:pt x="364" y="74"/>
                          <a:pt x="358" y="68"/>
                        </a:cubicBezTo>
                        <a:cubicBezTo>
                          <a:pt x="356" y="67"/>
                          <a:pt x="354" y="65"/>
                          <a:pt x="350" y="64"/>
                        </a:cubicBezTo>
                        <a:cubicBezTo>
                          <a:pt x="350" y="62"/>
                          <a:pt x="350" y="61"/>
                          <a:pt x="350" y="59"/>
                        </a:cubicBezTo>
                        <a:cubicBezTo>
                          <a:pt x="352" y="51"/>
                          <a:pt x="361" y="45"/>
                          <a:pt x="363" y="37"/>
                        </a:cubicBezTo>
                        <a:cubicBezTo>
                          <a:pt x="365" y="24"/>
                          <a:pt x="357" y="26"/>
                          <a:pt x="351" y="35"/>
                        </a:cubicBezTo>
                        <a:cubicBezTo>
                          <a:pt x="346" y="42"/>
                          <a:pt x="347" y="54"/>
                          <a:pt x="337" y="58"/>
                        </a:cubicBezTo>
                        <a:cubicBezTo>
                          <a:pt x="327" y="62"/>
                          <a:pt x="319" y="51"/>
                          <a:pt x="311" y="47"/>
                        </a:cubicBezTo>
                        <a:cubicBezTo>
                          <a:pt x="294" y="40"/>
                          <a:pt x="299" y="33"/>
                          <a:pt x="301" y="24"/>
                        </a:cubicBezTo>
                        <a:cubicBezTo>
                          <a:pt x="303" y="14"/>
                          <a:pt x="314" y="6"/>
                          <a:pt x="306" y="3"/>
                        </a:cubicBezTo>
                        <a:cubicBezTo>
                          <a:pt x="298" y="0"/>
                          <a:pt x="292" y="28"/>
                          <a:pt x="288" y="34"/>
                        </a:cubicBezTo>
                        <a:cubicBezTo>
                          <a:pt x="283" y="40"/>
                          <a:pt x="273" y="35"/>
                          <a:pt x="250" y="29"/>
                        </a:cubicBezTo>
                        <a:cubicBezTo>
                          <a:pt x="227" y="24"/>
                          <a:pt x="204" y="31"/>
                          <a:pt x="190" y="35"/>
                        </a:cubicBezTo>
                        <a:cubicBezTo>
                          <a:pt x="177" y="38"/>
                          <a:pt x="179" y="36"/>
                          <a:pt x="174" y="33"/>
                        </a:cubicBezTo>
                        <a:cubicBezTo>
                          <a:pt x="168" y="30"/>
                          <a:pt x="164" y="19"/>
                          <a:pt x="160" y="18"/>
                        </a:cubicBezTo>
                        <a:cubicBezTo>
                          <a:pt x="157" y="17"/>
                          <a:pt x="153" y="23"/>
                          <a:pt x="156" y="28"/>
                        </a:cubicBezTo>
                        <a:cubicBezTo>
                          <a:pt x="160" y="33"/>
                          <a:pt x="167" y="39"/>
                          <a:pt x="158" y="45"/>
                        </a:cubicBezTo>
                        <a:cubicBezTo>
                          <a:pt x="148" y="50"/>
                          <a:pt x="137" y="54"/>
                          <a:pt x="128" y="54"/>
                        </a:cubicBezTo>
                        <a:cubicBezTo>
                          <a:pt x="118" y="54"/>
                          <a:pt x="108" y="41"/>
                          <a:pt x="102" y="39"/>
                        </a:cubicBezTo>
                        <a:cubicBezTo>
                          <a:pt x="97" y="37"/>
                          <a:pt x="96" y="31"/>
                          <a:pt x="93" y="33"/>
                        </a:cubicBezTo>
                        <a:cubicBezTo>
                          <a:pt x="89" y="34"/>
                          <a:pt x="90" y="45"/>
                          <a:pt x="98" y="48"/>
                        </a:cubicBezTo>
                        <a:cubicBezTo>
                          <a:pt x="107" y="52"/>
                          <a:pt x="118" y="55"/>
                          <a:pt x="106" y="70"/>
                        </a:cubicBezTo>
                        <a:cubicBezTo>
                          <a:pt x="102" y="75"/>
                          <a:pt x="95" y="90"/>
                          <a:pt x="77" y="91"/>
                        </a:cubicBezTo>
                        <a:cubicBezTo>
                          <a:pt x="60" y="92"/>
                          <a:pt x="28" y="66"/>
                          <a:pt x="39" y="92"/>
                        </a:cubicBezTo>
                        <a:cubicBezTo>
                          <a:pt x="42" y="100"/>
                          <a:pt x="55" y="100"/>
                          <a:pt x="50" y="112"/>
                        </a:cubicBezTo>
                        <a:cubicBezTo>
                          <a:pt x="46" y="121"/>
                          <a:pt x="35" y="119"/>
                          <a:pt x="27" y="117"/>
                        </a:cubicBezTo>
                        <a:cubicBezTo>
                          <a:pt x="26" y="129"/>
                          <a:pt x="42" y="126"/>
                          <a:pt x="35" y="138"/>
                        </a:cubicBezTo>
                        <a:cubicBezTo>
                          <a:pt x="28" y="149"/>
                          <a:pt x="6" y="135"/>
                          <a:pt x="2" y="149"/>
                        </a:cubicBezTo>
                        <a:cubicBezTo>
                          <a:pt x="0" y="160"/>
                          <a:pt x="15" y="154"/>
                          <a:pt x="22" y="159"/>
                        </a:cubicBezTo>
                        <a:cubicBezTo>
                          <a:pt x="28" y="164"/>
                          <a:pt x="36" y="169"/>
                          <a:pt x="32" y="180"/>
                        </a:cubicBezTo>
                        <a:cubicBezTo>
                          <a:pt x="21" y="221"/>
                          <a:pt x="28" y="245"/>
                          <a:pt x="37" y="280"/>
                        </a:cubicBezTo>
                        <a:cubicBezTo>
                          <a:pt x="47" y="319"/>
                          <a:pt x="59" y="340"/>
                          <a:pt x="61" y="349"/>
                        </a:cubicBezTo>
                        <a:cubicBezTo>
                          <a:pt x="63" y="358"/>
                          <a:pt x="58" y="363"/>
                          <a:pt x="54" y="372"/>
                        </a:cubicBezTo>
                        <a:cubicBezTo>
                          <a:pt x="51" y="381"/>
                          <a:pt x="49" y="389"/>
                          <a:pt x="56" y="393"/>
                        </a:cubicBezTo>
                        <a:cubicBezTo>
                          <a:pt x="63" y="397"/>
                          <a:pt x="62" y="377"/>
                          <a:pt x="62" y="369"/>
                        </a:cubicBezTo>
                        <a:cubicBezTo>
                          <a:pt x="62" y="361"/>
                          <a:pt x="69" y="363"/>
                          <a:pt x="74" y="372"/>
                        </a:cubicBezTo>
                        <a:cubicBezTo>
                          <a:pt x="79" y="381"/>
                          <a:pt x="82" y="386"/>
                          <a:pt x="86" y="389"/>
                        </a:cubicBezTo>
                        <a:cubicBezTo>
                          <a:pt x="91" y="393"/>
                          <a:pt x="86" y="403"/>
                          <a:pt x="86" y="411"/>
                        </a:cubicBezTo>
                        <a:cubicBezTo>
                          <a:pt x="86" y="418"/>
                          <a:pt x="76" y="431"/>
                          <a:pt x="79" y="437"/>
                        </a:cubicBezTo>
                        <a:cubicBezTo>
                          <a:pt x="83" y="442"/>
                          <a:pt x="86" y="435"/>
                          <a:pt x="91" y="425"/>
                        </a:cubicBezTo>
                        <a:cubicBezTo>
                          <a:pt x="96" y="414"/>
                          <a:pt x="102" y="402"/>
                          <a:pt x="107" y="412"/>
                        </a:cubicBezTo>
                        <a:cubicBezTo>
                          <a:pt x="113" y="422"/>
                          <a:pt x="118" y="422"/>
                          <a:pt x="140" y="425"/>
                        </a:cubicBezTo>
                        <a:cubicBezTo>
                          <a:pt x="162" y="427"/>
                          <a:pt x="168" y="443"/>
                          <a:pt x="182" y="450"/>
                        </a:cubicBezTo>
                        <a:cubicBezTo>
                          <a:pt x="195" y="456"/>
                          <a:pt x="214" y="451"/>
                          <a:pt x="231" y="443"/>
                        </a:cubicBezTo>
                        <a:cubicBezTo>
                          <a:pt x="262" y="428"/>
                          <a:pt x="316" y="347"/>
                          <a:pt x="327" y="370"/>
                        </a:cubicBezTo>
                        <a:cubicBezTo>
                          <a:pt x="332" y="378"/>
                          <a:pt x="343" y="406"/>
                          <a:pt x="350" y="408"/>
                        </a:cubicBezTo>
                        <a:cubicBezTo>
                          <a:pt x="375" y="416"/>
                          <a:pt x="352" y="382"/>
                          <a:pt x="343" y="369"/>
                        </a:cubicBezTo>
                        <a:cubicBezTo>
                          <a:pt x="335" y="357"/>
                          <a:pt x="335" y="354"/>
                          <a:pt x="339" y="349"/>
                        </a:cubicBezTo>
                        <a:cubicBezTo>
                          <a:pt x="349" y="338"/>
                          <a:pt x="364" y="358"/>
                          <a:pt x="369" y="367"/>
                        </a:cubicBezTo>
                        <a:cubicBezTo>
                          <a:pt x="373" y="376"/>
                          <a:pt x="387" y="376"/>
                          <a:pt x="399" y="379"/>
                        </a:cubicBezTo>
                        <a:cubicBezTo>
                          <a:pt x="412" y="381"/>
                          <a:pt x="424" y="391"/>
                          <a:pt x="425" y="385"/>
                        </a:cubicBezTo>
                        <a:cubicBezTo>
                          <a:pt x="426" y="379"/>
                          <a:pt x="417" y="373"/>
                          <a:pt x="400" y="368"/>
                        </a:cubicBezTo>
                        <a:cubicBezTo>
                          <a:pt x="384" y="362"/>
                          <a:pt x="392" y="363"/>
                          <a:pt x="389" y="354"/>
                        </a:cubicBezTo>
                        <a:cubicBezTo>
                          <a:pt x="386" y="346"/>
                          <a:pt x="380" y="349"/>
                          <a:pt x="372" y="347"/>
                        </a:cubicBezTo>
                        <a:cubicBezTo>
                          <a:pt x="364" y="345"/>
                          <a:pt x="346" y="327"/>
                          <a:pt x="353" y="319"/>
                        </a:cubicBezTo>
                        <a:cubicBezTo>
                          <a:pt x="355" y="317"/>
                          <a:pt x="364" y="317"/>
                          <a:pt x="376" y="329"/>
                        </a:cubicBezTo>
                        <a:cubicBezTo>
                          <a:pt x="386" y="335"/>
                          <a:pt x="392" y="348"/>
                          <a:pt x="404" y="344"/>
                        </a:cubicBezTo>
                        <a:cubicBezTo>
                          <a:pt x="407" y="334"/>
                          <a:pt x="374" y="312"/>
                          <a:pt x="383" y="302"/>
                        </a:cubicBezTo>
                        <a:cubicBezTo>
                          <a:pt x="392" y="292"/>
                          <a:pt x="396" y="300"/>
                          <a:pt x="408" y="304"/>
                        </a:cubicBezTo>
                        <a:cubicBezTo>
                          <a:pt x="421" y="308"/>
                          <a:pt x="424" y="313"/>
                          <a:pt x="433" y="322"/>
                        </a:cubicBezTo>
                        <a:cubicBezTo>
                          <a:pt x="441" y="331"/>
                          <a:pt x="442" y="339"/>
                          <a:pt x="444" y="332"/>
                        </a:cubicBezTo>
                        <a:cubicBezTo>
                          <a:pt x="446" y="324"/>
                          <a:pt x="445" y="318"/>
                          <a:pt x="438" y="310"/>
                        </a:cubicBezTo>
                        <a:close/>
                      </a:path>
                    </a:pathLst>
                  </a:custGeom>
                  <a:noFill/>
                  <a:ln w="6350"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r-FR">
                      <a:latin typeface="Arial" panose="020B0604020202020204" pitchFamily="34" charset="0"/>
                      <a:cs typeface="Arial" panose="020B0604020202020204" pitchFamily="34" charset="0"/>
                    </a:endParaRPr>
                  </a:p>
                </p:txBody>
              </p:sp>
              <p:sp>
                <p:nvSpPr>
                  <p:cNvPr id="588" name="Freeform 162">
                    <a:extLst>
                      <a:ext uri="{FF2B5EF4-FFF2-40B4-BE49-F238E27FC236}">
                        <a16:creationId xmlns:a16="http://schemas.microsoft.com/office/drawing/2014/main" id="{CEAE8137-E10F-4734-90C1-8933975D47F4}"/>
                      </a:ext>
                    </a:extLst>
                  </p:cNvPr>
                  <p:cNvSpPr>
                    <a:spLocks/>
                  </p:cNvSpPr>
                  <p:nvPr/>
                </p:nvSpPr>
                <p:spPr bwMode="auto">
                  <a:xfrm>
                    <a:off x="3664" y="3167"/>
                    <a:ext cx="467" cy="493"/>
                  </a:xfrm>
                  <a:custGeom>
                    <a:avLst/>
                    <a:gdLst>
                      <a:gd name="T0" fmla="*/ 223 w 258"/>
                      <a:gd name="T1" fmla="*/ 0 h 255"/>
                      <a:gd name="T2" fmla="*/ 20 w 258"/>
                      <a:gd name="T3" fmla="*/ 408 h 255"/>
                      <a:gd name="T4" fmla="*/ 85 w 258"/>
                      <a:gd name="T5" fmla="*/ 657 h 255"/>
                      <a:gd name="T6" fmla="*/ 262 w 258"/>
                      <a:gd name="T7" fmla="*/ 822 h 255"/>
                      <a:gd name="T8" fmla="*/ 530 w 258"/>
                      <a:gd name="T9" fmla="*/ 897 h 255"/>
                      <a:gd name="T10" fmla="*/ 744 w 258"/>
                      <a:gd name="T11" fmla="*/ 572 h 255"/>
                      <a:gd name="T12" fmla="*/ 777 w 258"/>
                      <a:gd name="T13" fmla="*/ 377 h 255"/>
                      <a:gd name="T14" fmla="*/ 567 w 258"/>
                      <a:gd name="T15" fmla="*/ 317 h 255"/>
                      <a:gd name="T16" fmla="*/ 478 w 258"/>
                      <a:gd name="T17" fmla="*/ 253 h 255"/>
                      <a:gd name="T18" fmla="*/ 429 w 258"/>
                      <a:gd name="T19" fmla="*/ 124 h 255"/>
                      <a:gd name="T20" fmla="*/ 223 w 258"/>
                      <a:gd name="T21" fmla="*/ 0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255">
                        <a:moveTo>
                          <a:pt x="68" y="0"/>
                        </a:moveTo>
                        <a:cubicBezTo>
                          <a:pt x="15" y="6"/>
                          <a:pt x="0" y="63"/>
                          <a:pt x="6" y="109"/>
                        </a:cubicBezTo>
                        <a:cubicBezTo>
                          <a:pt x="9" y="131"/>
                          <a:pt x="15" y="157"/>
                          <a:pt x="26" y="176"/>
                        </a:cubicBezTo>
                        <a:cubicBezTo>
                          <a:pt x="37" y="198"/>
                          <a:pt x="60" y="208"/>
                          <a:pt x="80" y="220"/>
                        </a:cubicBezTo>
                        <a:cubicBezTo>
                          <a:pt x="106" y="236"/>
                          <a:pt x="130" y="255"/>
                          <a:pt x="162" y="240"/>
                        </a:cubicBezTo>
                        <a:cubicBezTo>
                          <a:pt x="195" y="223"/>
                          <a:pt x="208" y="182"/>
                          <a:pt x="227" y="153"/>
                        </a:cubicBezTo>
                        <a:cubicBezTo>
                          <a:pt x="238" y="135"/>
                          <a:pt x="258" y="120"/>
                          <a:pt x="237" y="101"/>
                        </a:cubicBezTo>
                        <a:cubicBezTo>
                          <a:pt x="222" y="87"/>
                          <a:pt x="193" y="91"/>
                          <a:pt x="173" y="85"/>
                        </a:cubicBezTo>
                        <a:cubicBezTo>
                          <a:pt x="164" y="82"/>
                          <a:pt x="151" y="78"/>
                          <a:pt x="146" y="68"/>
                        </a:cubicBezTo>
                        <a:cubicBezTo>
                          <a:pt x="139" y="52"/>
                          <a:pt x="148" y="48"/>
                          <a:pt x="131" y="33"/>
                        </a:cubicBezTo>
                        <a:cubicBezTo>
                          <a:pt x="112" y="16"/>
                          <a:pt x="93" y="3"/>
                          <a:pt x="68" y="0"/>
                        </a:cubicBezTo>
                        <a:close/>
                      </a:path>
                    </a:pathLst>
                  </a:custGeom>
                  <a:noFill/>
                  <a:ln w="3175"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r-FR">
                      <a:latin typeface="Arial" panose="020B0604020202020204" pitchFamily="34" charset="0"/>
                      <a:cs typeface="Arial" panose="020B0604020202020204" pitchFamily="34" charset="0"/>
                    </a:endParaRPr>
                  </a:p>
                </p:txBody>
              </p:sp>
              <p:sp>
                <p:nvSpPr>
                  <p:cNvPr id="589" name="Freeform 163">
                    <a:extLst>
                      <a:ext uri="{FF2B5EF4-FFF2-40B4-BE49-F238E27FC236}">
                        <a16:creationId xmlns:a16="http://schemas.microsoft.com/office/drawing/2014/main" id="{571D73D7-2EAB-459C-B4E1-DF3E97FF3CA4}"/>
                      </a:ext>
                    </a:extLst>
                  </p:cNvPr>
                  <p:cNvSpPr>
                    <a:spLocks/>
                  </p:cNvSpPr>
                  <p:nvPr/>
                </p:nvSpPr>
                <p:spPr bwMode="auto">
                  <a:xfrm>
                    <a:off x="3695" y="3160"/>
                    <a:ext cx="81" cy="87"/>
                  </a:xfrm>
                  <a:custGeom>
                    <a:avLst/>
                    <a:gdLst>
                      <a:gd name="T0" fmla="*/ 29 w 45"/>
                      <a:gd name="T1" fmla="*/ 141 h 45"/>
                      <a:gd name="T2" fmla="*/ 23 w 45"/>
                      <a:gd name="T3" fmla="*/ 33 h 45"/>
                      <a:gd name="T4" fmla="*/ 117 w 45"/>
                      <a:gd name="T5" fmla="*/ 27 h 45"/>
                      <a:gd name="T6" fmla="*/ 122 w 45"/>
                      <a:gd name="T7" fmla="*/ 135 h 45"/>
                      <a:gd name="T8" fmla="*/ 29 w 45"/>
                      <a:gd name="T9" fmla="*/ 14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5">
                        <a:moveTo>
                          <a:pt x="9" y="38"/>
                        </a:moveTo>
                        <a:cubicBezTo>
                          <a:pt x="1" y="31"/>
                          <a:pt x="0" y="18"/>
                          <a:pt x="7" y="9"/>
                        </a:cubicBezTo>
                        <a:cubicBezTo>
                          <a:pt x="15" y="1"/>
                          <a:pt x="28" y="0"/>
                          <a:pt x="36" y="7"/>
                        </a:cubicBezTo>
                        <a:cubicBezTo>
                          <a:pt x="44" y="15"/>
                          <a:pt x="45" y="28"/>
                          <a:pt x="38" y="36"/>
                        </a:cubicBezTo>
                        <a:cubicBezTo>
                          <a:pt x="30" y="45"/>
                          <a:pt x="17" y="45"/>
                          <a:pt x="9" y="3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90" name="Freeform 164">
                    <a:extLst>
                      <a:ext uri="{FF2B5EF4-FFF2-40B4-BE49-F238E27FC236}">
                        <a16:creationId xmlns:a16="http://schemas.microsoft.com/office/drawing/2014/main" id="{AFD11078-036C-4FBA-A10C-A02927103512}"/>
                      </a:ext>
                    </a:extLst>
                  </p:cNvPr>
                  <p:cNvSpPr>
                    <a:spLocks/>
                  </p:cNvSpPr>
                  <p:nvPr/>
                </p:nvSpPr>
                <p:spPr bwMode="auto">
                  <a:xfrm>
                    <a:off x="3778" y="3148"/>
                    <a:ext cx="45" cy="47"/>
                  </a:xfrm>
                  <a:custGeom>
                    <a:avLst/>
                    <a:gdLst>
                      <a:gd name="T0" fmla="*/ 16 w 25"/>
                      <a:gd name="T1" fmla="*/ 76 h 24"/>
                      <a:gd name="T2" fmla="*/ 13 w 25"/>
                      <a:gd name="T3" fmla="*/ 20 h 24"/>
                      <a:gd name="T4" fmla="*/ 61 w 25"/>
                      <a:gd name="T5" fmla="*/ 16 h 24"/>
                      <a:gd name="T6" fmla="*/ 65 w 25"/>
                      <a:gd name="T7" fmla="*/ 72 h 24"/>
                      <a:gd name="T8" fmla="*/ 16 w 25"/>
                      <a:gd name="T9" fmla="*/ 7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0"/>
                        </a:moveTo>
                        <a:cubicBezTo>
                          <a:pt x="0" y="16"/>
                          <a:pt x="0" y="9"/>
                          <a:pt x="4" y="5"/>
                        </a:cubicBezTo>
                        <a:cubicBezTo>
                          <a:pt x="8" y="0"/>
                          <a:pt x="15" y="0"/>
                          <a:pt x="19" y="4"/>
                        </a:cubicBezTo>
                        <a:cubicBezTo>
                          <a:pt x="24" y="8"/>
                          <a:pt x="25" y="15"/>
                          <a:pt x="20" y="19"/>
                        </a:cubicBezTo>
                        <a:cubicBezTo>
                          <a:pt x="16" y="24"/>
                          <a:pt x="9" y="24"/>
                          <a:pt x="5" y="2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91" name="Freeform 165">
                    <a:extLst>
                      <a:ext uri="{FF2B5EF4-FFF2-40B4-BE49-F238E27FC236}">
                        <a16:creationId xmlns:a16="http://schemas.microsoft.com/office/drawing/2014/main" id="{ABFA1872-142E-4839-9106-202E1F506E78}"/>
                      </a:ext>
                    </a:extLst>
                  </p:cNvPr>
                  <p:cNvSpPr>
                    <a:spLocks/>
                  </p:cNvSpPr>
                  <p:nvPr/>
                </p:nvSpPr>
                <p:spPr bwMode="auto">
                  <a:xfrm>
                    <a:off x="3670" y="3237"/>
                    <a:ext cx="34" cy="37"/>
                  </a:xfrm>
                  <a:custGeom>
                    <a:avLst/>
                    <a:gdLst>
                      <a:gd name="T0" fmla="*/ 13 w 19"/>
                      <a:gd name="T1" fmla="*/ 60 h 19"/>
                      <a:gd name="T2" fmla="*/ 9 w 19"/>
                      <a:gd name="T3" fmla="*/ 16 h 19"/>
                      <a:gd name="T4" fmla="*/ 48 w 19"/>
                      <a:gd name="T5" fmla="*/ 12 h 19"/>
                      <a:gd name="T6" fmla="*/ 52 w 19"/>
                      <a:gd name="T7" fmla="*/ 56 h 19"/>
                      <a:gd name="T8" fmla="*/ 13 w 19"/>
                      <a:gd name="T9" fmla="*/ 6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3"/>
                          <a:pt x="0" y="8"/>
                          <a:pt x="3" y="4"/>
                        </a:cubicBezTo>
                        <a:cubicBezTo>
                          <a:pt x="6" y="1"/>
                          <a:pt x="12" y="0"/>
                          <a:pt x="15" y="3"/>
                        </a:cubicBezTo>
                        <a:cubicBezTo>
                          <a:pt x="19" y="7"/>
                          <a:pt x="19" y="12"/>
                          <a:pt x="16" y="15"/>
                        </a:cubicBezTo>
                        <a:cubicBezTo>
                          <a:pt x="13" y="19"/>
                          <a:pt x="7" y="19"/>
                          <a:pt x="4" y="16"/>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grpSp>
            <p:grpSp>
              <p:nvGrpSpPr>
                <p:cNvPr id="557" name="Grouper 315">
                  <a:extLst>
                    <a:ext uri="{FF2B5EF4-FFF2-40B4-BE49-F238E27FC236}">
                      <a16:creationId xmlns:a16="http://schemas.microsoft.com/office/drawing/2014/main" id="{428388CD-0904-408C-A9FE-2CB75F180BB0}"/>
                    </a:ext>
                  </a:extLst>
                </p:cNvPr>
                <p:cNvGrpSpPr>
                  <a:grpSpLocks noChangeAspect="1"/>
                </p:cNvGrpSpPr>
                <p:nvPr/>
              </p:nvGrpSpPr>
              <p:grpSpPr>
                <a:xfrm rot="11895655">
                  <a:off x="6257876" y="4531384"/>
                  <a:ext cx="265895" cy="324298"/>
                  <a:chOff x="5326459" y="2006234"/>
                  <a:chExt cx="468934" cy="571931"/>
                </a:xfrm>
              </p:grpSpPr>
              <p:sp>
                <p:nvSpPr>
                  <p:cNvPr id="565" name="Freeform 226">
                    <a:extLst>
                      <a:ext uri="{FF2B5EF4-FFF2-40B4-BE49-F238E27FC236}">
                        <a16:creationId xmlns:a16="http://schemas.microsoft.com/office/drawing/2014/main" id="{D37FF0EC-E3BB-432A-BE0B-18B6B4CD98B6}"/>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66" name="Freeform 227">
                    <a:extLst>
                      <a:ext uri="{FF2B5EF4-FFF2-40B4-BE49-F238E27FC236}">
                        <a16:creationId xmlns:a16="http://schemas.microsoft.com/office/drawing/2014/main" id="{0C82A300-6BB7-46F1-8FC2-ABFADD5B586B}"/>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67" name="Freeform 228">
                    <a:extLst>
                      <a:ext uri="{FF2B5EF4-FFF2-40B4-BE49-F238E27FC236}">
                        <a16:creationId xmlns:a16="http://schemas.microsoft.com/office/drawing/2014/main" id="{B0B6B76D-C475-49A9-9E9D-A6D492098160}"/>
                      </a:ext>
                    </a:extLst>
                  </p:cNvPr>
                  <p:cNvSpPr>
                    <a:spLocks/>
                  </p:cNvSpPr>
                  <p:nvPr/>
                </p:nvSpPr>
                <p:spPr bwMode="auto">
                  <a:xfrm>
                    <a:off x="5326459" y="2031679"/>
                    <a:ext cx="56951" cy="67856"/>
                  </a:xfrm>
                  <a:custGeom>
                    <a:avLst/>
                    <a:gdLst>
                      <a:gd name="T0" fmla="*/ 47 w 47"/>
                      <a:gd name="T1" fmla="*/ 46 h 56"/>
                      <a:gd name="T2" fmla="*/ 17 w 47"/>
                      <a:gd name="T3" fmla="*/ 0 h 56"/>
                      <a:gd name="T4" fmla="*/ 0 w 47"/>
                      <a:gd name="T5" fmla="*/ 14 h 56"/>
                      <a:gd name="T6" fmla="*/ 30 w 47"/>
                      <a:gd name="T7" fmla="*/ 56 h 56"/>
                      <a:gd name="T8" fmla="*/ 47 w 47"/>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6">
                        <a:moveTo>
                          <a:pt x="47" y="46"/>
                        </a:moveTo>
                        <a:lnTo>
                          <a:pt x="17" y="0"/>
                        </a:lnTo>
                        <a:lnTo>
                          <a:pt x="0" y="14"/>
                        </a:lnTo>
                        <a:lnTo>
                          <a:pt x="30" y="56"/>
                        </a:lnTo>
                        <a:lnTo>
                          <a:pt x="47"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68" name="Freeform 229">
                    <a:extLst>
                      <a:ext uri="{FF2B5EF4-FFF2-40B4-BE49-F238E27FC236}">
                        <a16:creationId xmlns:a16="http://schemas.microsoft.com/office/drawing/2014/main" id="{06EE2C73-194B-4BB1-B6F6-B7B478D32BF9}"/>
                      </a:ext>
                    </a:extLst>
                  </p:cNvPr>
                  <p:cNvSpPr>
                    <a:spLocks/>
                  </p:cNvSpPr>
                  <p:nvPr/>
                </p:nvSpPr>
                <p:spPr bwMode="auto">
                  <a:xfrm>
                    <a:off x="5365234" y="2006234"/>
                    <a:ext cx="54527" cy="67856"/>
                  </a:xfrm>
                  <a:custGeom>
                    <a:avLst/>
                    <a:gdLst>
                      <a:gd name="T0" fmla="*/ 15 w 45"/>
                      <a:gd name="T1" fmla="*/ 0 h 56"/>
                      <a:gd name="T2" fmla="*/ 0 w 45"/>
                      <a:gd name="T3" fmla="*/ 13 h 56"/>
                      <a:gd name="T4" fmla="*/ 28 w 45"/>
                      <a:gd name="T5" fmla="*/ 56 h 56"/>
                      <a:gd name="T6" fmla="*/ 45 w 45"/>
                      <a:gd name="T7" fmla="*/ 43 h 56"/>
                      <a:gd name="T8" fmla="*/ 15 w 4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15" y="0"/>
                        </a:moveTo>
                        <a:lnTo>
                          <a:pt x="0" y="13"/>
                        </a:lnTo>
                        <a:lnTo>
                          <a:pt x="28" y="56"/>
                        </a:lnTo>
                        <a:lnTo>
                          <a:pt x="45" y="43"/>
                        </a:lnTo>
                        <a:lnTo>
                          <a:pt x="15" y="0"/>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69" name="Freeform 230">
                    <a:extLst>
                      <a:ext uri="{FF2B5EF4-FFF2-40B4-BE49-F238E27FC236}">
                        <a16:creationId xmlns:a16="http://schemas.microsoft.com/office/drawing/2014/main" id="{6F93B9F9-2849-4891-B914-35B429D81AEE}"/>
                      </a:ext>
                    </a:extLst>
                  </p:cNvPr>
                  <p:cNvSpPr>
                    <a:spLocks/>
                  </p:cNvSpPr>
                  <p:nvPr/>
                </p:nvSpPr>
                <p:spPr bwMode="auto">
                  <a:xfrm>
                    <a:off x="5401583" y="2060760"/>
                    <a:ext cx="136924" cy="501651"/>
                  </a:xfrm>
                  <a:custGeom>
                    <a:avLst/>
                    <a:gdLst>
                      <a:gd name="T0" fmla="*/ 113 w 45"/>
                      <a:gd name="T1" fmla="*/ 163 h 155"/>
                      <a:gd name="T2" fmla="*/ 113 w 45"/>
                      <a:gd name="T3" fmla="*/ 163 h 155"/>
                      <a:gd name="T4" fmla="*/ 113 w 45"/>
                      <a:gd name="T5" fmla="*/ 166 h 155"/>
                      <a:gd name="T6" fmla="*/ 110 w 45"/>
                      <a:gd name="T7" fmla="*/ 414 h 155"/>
                      <a:gd name="T8" fmla="*/ 110 w 45"/>
                      <a:gd name="T9" fmla="*/ 414 h 155"/>
                      <a:gd name="T10" fmla="*/ 108 w 45"/>
                      <a:gd name="T11" fmla="*/ 166 h 155"/>
                      <a:gd name="T12" fmla="*/ 0 w 45"/>
                      <a:gd name="T13" fmla="*/ 0 h 155"/>
                      <a:gd name="T14" fmla="*/ 0 w 45"/>
                      <a:gd name="T15" fmla="*/ 0 h 155"/>
                      <a:gd name="T16" fmla="*/ 113 w 45"/>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5">
                        <a:moveTo>
                          <a:pt x="45" y="61"/>
                        </a:moveTo>
                        <a:cubicBezTo>
                          <a:pt x="45" y="61"/>
                          <a:pt x="45" y="61"/>
                          <a:pt x="45" y="61"/>
                        </a:cubicBezTo>
                        <a:cubicBezTo>
                          <a:pt x="45" y="62"/>
                          <a:pt x="45" y="62"/>
                          <a:pt x="45" y="62"/>
                        </a:cubicBezTo>
                        <a:cubicBezTo>
                          <a:pt x="44" y="155"/>
                          <a:pt x="44" y="155"/>
                          <a:pt x="44" y="155"/>
                        </a:cubicBezTo>
                        <a:cubicBezTo>
                          <a:pt x="44" y="155"/>
                          <a:pt x="44" y="155"/>
                          <a:pt x="44" y="155"/>
                        </a:cubicBezTo>
                        <a:cubicBezTo>
                          <a:pt x="44" y="155"/>
                          <a:pt x="43" y="63"/>
                          <a:pt x="43" y="62"/>
                        </a:cubicBezTo>
                        <a:cubicBezTo>
                          <a:pt x="43" y="62"/>
                          <a:pt x="0" y="0"/>
                          <a:pt x="0" y="0"/>
                        </a:cubicBezTo>
                        <a:cubicBezTo>
                          <a:pt x="0" y="0"/>
                          <a:pt x="0" y="0"/>
                          <a:pt x="0" y="0"/>
                        </a:cubicBezTo>
                        <a:lnTo>
                          <a:pt x="45"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0" name="Freeform 231">
                    <a:extLst>
                      <a:ext uri="{FF2B5EF4-FFF2-40B4-BE49-F238E27FC236}">
                        <a16:creationId xmlns:a16="http://schemas.microsoft.com/office/drawing/2014/main" id="{682E4868-8167-4CFB-945D-B365FD72D410}"/>
                      </a:ext>
                    </a:extLst>
                  </p:cNvPr>
                  <p:cNvSpPr>
                    <a:spLocks/>
                  </p:cNvSpPr>
                  <p:nvPr/>
                </p:nvSpPr>
                <p:spPr bwMode="auto">
                  <a:xfrm>
                    <a:off x="5334941" y="2041373"/>
                    <a:ext cx="139347" cy="213263"/>
                  </a:xfrm>
                  <a:custGeom>
                    <a:avLst/>
                    <a:gdLst>
                      <a:gd name="T0" fmla="*/ 8 w 46"/>
                      <a:gd name="T1" fmla="*/ 8 h 66"/>
                      <a:gd name="T2" fmla="*/ 115 w 46"/>
                      <a:gd name="T3" fmla="*/ 176 h 66"/>
                      <a:gd name="T4" fmla="*/ 115 w 46"/>
                      <a:gd name="T5" fmla="*/ 176 h 66"/>
                      <a:gd name="T6" fmla="*/ 0 w 46"/>
                      <a:gd name="T7" fmla="*/ 5 h 66"/>
                      <a:gd name="T8" fmla="*/ 10 w 4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3" y="3"/>
                        </a:moveTo>
                        <a:cubicBezTo>
                          <a:pt x="3" y="3"/>
                          <a:pt x="46" y="66"/>
                          <a:pt x="46" y="66"/>
                        </a:cubicBezTo>
                        <a:cubicBezTo>
                          <a:pt x="46" y="66"/>
                          <a:pt x="46" y="66"/>
                          <a:pt x="46" y="66"/>
                        </a:cubicBezTo>
                        <a:cubicBezTo>
                          <a:pt x="0" y="2"/>
                          <a:pt x="0" y="2"/>
                          <a:pt x="0" y="2"/>
                        </a:cubicBezTo>
                        <a:cubicBezTo>
                          <a:pt x="4" y="0"/>
                          <a:pt x="4" y="0"/>
                          <a:pt x="4"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1" name="Freeform 232">
                    <a:extLst>
                      <a:ext uri="{FF2B5EF4-FFF2-40B4-BE49-F238E27FC236}">
                        <a16:creationId xmlns:a16="http://schemas.microsoft.com/office/drawing/2014/main" id="{3164B773-31B0-4B43-9A6C-3C28C553D148}"/>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2" name="Freeform 233">
                    <a:extLst>
                      <a:ext uri="{FF2B5EF4-FFF2-40B4-BE49-F238E27FC236}">
                        <a16:creationId xmlns:a16="http://schemas.microsoft.com/office/drawing/2014/main" id="{153C1A1B-4A8F-473D-A210-01279903AD79}"/>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3" name="Freeform 234">
                    <a:extLst>
                      <a:ext uri="{FF2B5EF4-FFF2-40B4-BE49-F238E27FC236}">
                        <a16:creationId xmlns:a16="http://schemas.microsoft.com/office/drawing/2014/main" id="{2E64DF11-3BE1-410D-B7C3-5B54896B95B8}"/>
                      </a:ext>
                    </a:extLst>
                  </p:cNvPr>
                  <p:cNvSpPr>
                    <a:spLocks/>
                  </p:cNvSpPr>
                  <p:nvPr/>
                </p:nvSpPr>
                <p:spPr bwMode="auto">
                  <a:xfrm>
                    <a:off x="5740866" y="2031679"/>
                    <a:ext cx="54527" cy="67856"/>
                  </a:xfrm>
                  <a:custGeom>
                    <a:avLst/>
                    <a:gdLst>
                      <a:gd name="T0" fmla="*/ 0 w 45"/>
                      <a:gd name="T1" fmla="*/ 46 h 56"/>
                      <a:gd name="T2" fmla="*/ 18 w 45"/>
                      <a:gd name="T3" fmla="*/ 56 h 56"/>
                      <a:gd name="T4" fmla="*/ 45 w 45"/>
                      <a:gd name="T5" fmla="*/ 14 h 56"/>
                      <a:gd name="T6" fmla="*/ 30 w 45"/>
                      <a:gd name="T7" fmla="*/ 0 h 56"/>
                      <a:gd name="T8" fmla="*/ 0 w 45"/>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6"/>
                        </a:moveTo>
                        <a:lnTo>
                          <a:pt x="18" y="56"/>
                        </a:lnTo>
                        <a:lnTo>
                          <a:pt x="45" y="14"/>
                        </a:lnTo>
                        <a:lnTo>
                          <a:pt x="30" y="0"/>
                        </a:lnTo>
                        <a:lnTo>
                          <a:pt x="0"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4" name="Freeform 235">
                    <a:extLst>
                      <a:ext uri="{FF2B5EF4-FFF2-40B4-BE49-F238E27FC236}">
                        <a16:creationId xmlns:a16="http://schemas.microsoft.com/office/drawing/2014/main" id="{9F3D8BD8-A4D1-4DEA-9167-0C4B381AF8C5}"/>
                      </a:ext>
                    </a:extLst>
                  </p:cNvPr>
                  <p:cNvSpPr>
                    <a:spLocks/>
                  </p:cNvSpPr>
                  <p:nvPr/>
                </p:nvSpPr>
                <p:spPr bwMode="auto">
                  <a:xfrm>
                    <a:off x="5704514" y="2006234"/>
                    <a:ext cx="54527" cy="67856"/>
                  </a:xfrm>
                  <a:custGeom>
                    <a:avLst/>
                    <a:gdLst>
                      <a:gd name="T0" fmla="*/ 0 w 45"/>
                      <a:gd name="T1" fmla="*/ 43 h 56"/>
                      <a:gd name="T2" fmla="*/ 15 w 45"/>
                      <a:gd name="T3" fmla="*/ 56 h 56"/>
                      <a:gd name="T4" fmla="*/ 45 w 45"/>
                      <a:gd name="T5" fmla="*/ 13 h 56"/>
                      <a:gd name="T6" fmla="*/ 30 w 45"/>
                      <a:gd name="T7" fmla="*/ 0 h 56"/>
                      <a:gd name="T8" fmla="*/ 0 w 45"/>
                      <a:gd name="T9" fmla="*/ 4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3"/>
                        </a:moveTo>
                        <a:lnTo>
                          <a:pt x="15" y="56"/>
                        </a:lnTo>
                        <a:lnTo>
                          <a:pt x="45" y="13"/>
                        </a:lnTo>
                        <a:lnTo>
                          <a:pt x="30" y="0"/>
                        </a:lnTo>
                        <a:lnTo>
                          <a:pt x="0" y="43"/>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5" name="Freeform 236">
                    <a:extLst>
                      <a:ext uri="{FF2B5EF4-FFF2-40B4-BE49-F238E27FC236}">
                        <a16:creationId xmlns:a16="http://schemas.microsoft.com/office/drawing/2014/main" id="{B391F778-FCF4-4FF6-A184-E55E4A5770B6}"/>
                      </a:ext>
                    </a:extLst>
                  </p:cNvPr>
                  <p:cNvSpPr>
                    <a:spLocks/>
                  </p:cNvSpPr>
                  <p:nvPr/>
                </p:nvSpPr>
                <p:spPr bwMode="auto">
                  <a:xfrm>
                    <a:off x="5574861" y="2058338"/>
                    <a:ext cx="139347" cy="500440"/>
                  </a:xfrm>
                  <a:custGeom>
                    <a:avLst/>
                    <a:gdLst>
                      <a:gd name="T0" fmla="*/ 0 w 46"/>
                      <a:gd name="T1" fmla="*/ 163 h 155"/>
                      <a:gd name="T2" fmla="*/ 0 w 46"/>
                      <a:gd name="T3" fmla="*/ 163 h 155"/>
                      <a:gd name="T4" fmla="*/ 0 w 46"/>
                      <a:gd name="T5" fmla="*/ 165 h 155"/>
                      <a:gd name="T6" fmla="*/ 3 w 46"/>
                      <a:gd name="T7" fmla="*/ 413 h 155"/>
                      <a:gd name="T8" fmla="*/ 3 w 46"/>
                      <a:gd name="T9" fmla="*/ 413 h 155"/>
                      <a:gd name="T10" fmla="*/ 5 w 46"/>
                      <a:gd name="T11" fmla="*/ 165 h 155"/>
                      <a:gd name="T12" fmla="*/ 115 w 46"/>
                      <a:gd name="T13" fmla="*/ 0 h 155"/>
                      <a:gd name="T14" fmla="*/ 115 w 46"/>
                      <a:gd name="T15" fmla="*/ 0 h 155"/>
                      <a:gd name="T16" fmla="*/ 0 w 46"/>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55">
                        <a:moveTo>
                          <a:pt x="0" y="61"/>
                        </a:moveTo>
                        <a:cubicBezTo>
                          <a:pt x="0" y="61"/>
                          <a:pt x="0" y="61"/>
                          <a:pt x="0" y="61"/>
                        </a:cubicBezTo>
                        <a:cubicBezTo>
                          <a:pt x="0" y="62"/>
                          <a:pt x="0" y="62"/>
                          <a:pt x="0" y="62"/>
                        </a:cubicBezTo>
                        <a:cubicBezTo>
                          <a:pt x="1" y="155"/>
                          <a:pt x="1" y="155"/>
                          <a:pt x="1" y="155"/>
                        </a:cubicBezTo>
                        <a:cubicBezTo>
                          <a:pt x="1" y="155"/>
                          <a:pt x="1" y="155"/>
                          <a:pt x="1" y="155"/>
                        </a:cubicBezTo>
                        <a:cubicBezTo>
                          <a:pt x="1" y="155"/>
                          <a:pt x="2" y="63"/>
                          <a:pt x="2" y="62"/>
                        </a:cubicBezTo>
                        <a:cubicBezTo>
                          <a:pt x="3" y="62"/>
                          <a:pt x="46" y="0"/>
                          <a:pt x="46" y="0"/>
                        </a:cubicBezTo>
                        <a:cubicBezTo>
                          <a:pt x="46" y="0"/>
                          <a:pt x="46" y="0"/>
                          <a:pt x="46" y="0"/>
                        </a:cubicBezTo>
                        <a:lnTo>
                          <a:pt x="0"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6" name="Freeform 237">
                    <a:extLst>
                      <a:ext uri="{FF2B5EF4-FFF2-40B4-BE49-F238E27FC236}">
                        <a16:creationId xmlns:a16="http://schemas.microsoft.com/office/drawing/2014/main" id="{8E5B6D60-C538-43B4-82A6-E0EA228551C4}"/>
                      </a:ext>
                    </a:extLst>
                  </p:cNvPr>
                  <p:cNvSpPr>
                    <a:spLocks/>
                  </p:cNvSpPr>
                  <p:nvPr/>
                </p:nvSpPr>
                <p:spPr bwMode="auto">
                  <a:xfrm>
                    <a:off x="5617271" y="2074090"/>
                    <a:ext cx="141771" cy="209627"/>
                  </a:xfrm>
                  <a:custGeom>
                    <a:avLst/>
                    <a:gdLst>
                      <a:gd name="T0" fmla="*/ 7 w 47"/>
                      <a:gd name="T1" fmla="*/ 165 h 65"/>
                      <a:gd name="T2" fmla="*/ 117 w 47"/>
                      <a:gd name="T3" fmla="*/ 0 h 65"/>
                      <a:gd name="T4" fmla="*/ 117 w 47"/>
                      <a:gd name="T5" fmla="*/ 0 h 65"/>
                      <a:gd name="T6" fmla="*/ 0 w 47"/>
                      <a:gd name="T7" fmla="*/ 168 h 65"/>
                      <a:gd name="T8" fmla="*/ 10 w 47"/>
                      <a:gd name="T9" fmla="*/ 173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5">
                        <a:moveTo>
                          <a:pt x="3" y="62"/>
                        </a:moveTo>
                        <a:cubicBezTo>
                          <a:pt x="3" y="62"/>
                          <a:pt x="47" y="0"/>
                          <a:pt x="47" y="0"/>
                        </a:cubicBezTo>
                        <a:cubicBezTo>
                          <a:pt x="47" y="0"/>
                          <a:pt x="47" y="0"/>
                          <a:pt x="47" y="0"/>
                        </a:cubicBezTo>
                        <a:cubicBezTo>
                          <a:pt x="0" y="63"/>
                          <a:pt x="0" y="63"/>
                          <a:pt x="0" y="63"/>
                        </a:cubicBezTo>
                        <a:cubicBezTo>
                          <a:pt x="4" y="65"/>
                          <a:pt x="4" y="65"/>
                          <a:pt x="4" y="6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77" name="Freeform 238">
                    <a:extLst>
                      <a:ext uri="{FF2B5EF4-FFF2-40B4-BE49-F238E27FC236}">
                        <a16:creationId xmlns:a16="http://schemas.microsoft.com/office/drawing/2014/main" id="{50B2442E-A9A1-449A-AA6E-AEA378C493CA}"/>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78" name="Freeform 239">
                    <a:extLst>
                      <a:ext uri="{FF2B5EF4-FFF2-40B4-BE49-F238E27FC236}">
                        <a16:creationId xmlns:a16="http://schemas.microsoft.com/office/drawing/2014/main" id="{D70BB112-222A-4463-AB51-29AC80BFF9EE}"/>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79" name="Freeform 240">
                    <a:extLst>
                      <a:ext uri="{FF2B5EF4-FFF2-40B4-BE49-F238E27FC236}">
                        <a16:creationId xmlns:a16="http://schemas.microsoft.com/office/drawing/2014/main" id="{727C6E66-E74F-47ED-BB86-F5F0318B21A1}"/>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80" name="Freeform 241">
                    <a:extLst>
                      <a:ext uri="{FF2B5EF4-FFF2-40B4-BE49-F238E27FC236}">
                        <a16:creationId xmlns:a16="http://schemas.microsoft.com/office/drawing/2014/main" id="{8CB8725B-CC30-4D69-AB0C-9DB308F245D4}"/>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558" name="Grouper 316">
                  <a:extLst>
                    <a:ext uri="{FF2B5EF4-FFF2-40B4-BE49-F238E27FC236}">
                      <a16:creationId xmlns:a16="http://schemas.microsoft.com/office/drawing/2014/main" id="{68F61162-5C6E-470F-8923-490BA843FCC8}"/>
                    </a:ext>
                  </a:extLst>
                </p:cNvPr>
                <p:cNvGrpSpPr>
                  <a:grpSpLocks noChangeAspect="1"/>
                </p:cNvGrpSpPr>
                <p:nvPr/>
              </p:nvGrpSpPr>
              <p:grpSpPr>
                <a:xfrm rot="12487618">
                  <a:off x="6286257" y="4348636"/>
                  <a:ext cx="163654" cy="215997"/>
                  <a:chOff x="3394804" y="3026871"/>
                  <a:chExt cx="346457" cy="457265"/>
                </a:xfrm>
              </p:grpSpPr>
              <p:sp>
                <p:nvSpPr>
                  <p:cNvPr id="560" name="Ellipse 318">
                    <a:extLst>
                      <a:ext uri="{FF2B5EF4-FFF2-40B4-BE49-F238E27FC236}">
                        <a16:creationId xmlns:a16="http://schemas.microsoft.com/office/drawing/2014/main" id="{729B6DDB-0CAD-49EE-92AE-571CCE40E202}"/>
                      </a:ext>
                    </a:extLst>
                  </p:cNvPr>
                  <p:cNvSpPr/>
                  <p:nvPr/>
                </p:nvSpPr>
                <p:spPr>
                  <a:xfrm>
                    <a:off x="3394804" y="3028551"/>
                    <a:ext cx="183886" cy="146543"/>
                  </a:xfrm>
                  <a:prstGeom prst="ellipse">
                    <a:avLst/>
                  </a:prstGeom>
                  <a:solidFill>
                    <a:srgbClr val="B3A2C7"/>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561" name="Grouper 319">
                    <a:extLst>
                      <a:ext uri="{FF2B5EF4-FFF2-40B4-BE49-F238E27FC236}">
                        <a16:creationId xmlns:a16="http://schemas.microsoft.com/office/drawing/2014/main" id="{FDE0FA5F-BEB7-4B14-9934-27C10762C75E}"/>
                      </a:ext>
                    </a:extLst>
                  </p:cNvPr>
                  <p:cNvGrpSpPr/>
                  <p:nvPr/>
                </p:nvGrpSpPr>
                <p:grpSpPr>
                  <a:xfrm rot="19341334">
                    <a:off x="3516920" y="3173413"/>
                    <a:ext cx="221950" cy="310723"/>
                    <a:chOff x="3427369" y="3173413"/>
                    <a:chExt cx="221950" cy="310723"/>
                  </a:xfrm>
                </p:grpSpPr>
                <p:cxnSp>
                  <p:nvCxnSpPr>
                    <p:cNvPr id="563" name="Connecteur en angle 321">
                      <a:extLst>
                        <a:ext uri="{FF2B5EF4-FFF2-40B4-BE49-F238E27FC236}">
                          <a16:creationId xmlns:a16="http://schemas.microsoft.com/office/drawing/2014/main" id="{B6D4311A-545C-4FBA-A4E0-0E8B0B50FFC7}"/>
                        </a:ext>
                      </a:extLst>
                    </p:cNvPr>
                    <p:cNvCxnSpPr/>
                    <p:nvPr/>
                  </p:nvCxnSpPr>
                  <p:spPr>
                    <a:xfrm rot="5400000">
                      <a:off x="3515674" y="3236430"/>
                      <a:ext cx="196661" cy="70628"/>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4" name="Connecteur en angle 322">
                      <a:extLst>
                        <a:ext uri="{FF2B5EF4-FFF2-40B4-BE49-F238E27FC236}">
                          <a16:creationId xmlns:a16="http://schemas.microsoft.com/office/drawing/2014/main" id="{235F2A0E-EEBB-4C9C-9DE2-D4A1D26133D8}"/>
                        </a:ext>
                      </a:extLst>
                    </p:cNvPr>
                    <p:cNvCxnSpPr/>
                    <p:nvPr/>
                  </p:nvCxnSpPr>
                  <p:spPr>
                    <a:xfrm rot="10800000" flipV="1">
                      <a:off x="3427369" y="3376136"/>
                      <a:ext cx="162571" cy="108000"/>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62" name="Ellipse 320">
                    <a:extLst>
                      <a:ext uri="{FF2B5EF4-FFF2-40B4-BE49-F238E27FC236}">
                        <a16:creationId xmlns:a16="http://schemas.microsoft.com/office/drawing/2014/main" id="{B0D70434-1225-4101-ABF2-BEC7E7A2C513}"/>
                      </a:ext>
                    </a:extLst>
                  </p:cNvPr>
                  <p:cNvSpPr/>
                  <p:nvPr/>
                </p:nvSpPr>
                <p:spPr>
                  <a:xfrm>
                    <a:off x="3557375" y="3026871"/>
                    <a:ext cx="183886" cy="146543"/>
                  </a:xfrm>
                  <a:prstGeom prst="ellipse">
                    <a:avLst/>
                  </a:prstGeom>
                  <a:solidFill>
                    <a:schemeClr val="accent4">
                      <a:lumMod val="60000"/>
                      <a:lumOff val="40000"/>
                    </a:schemeClr>
                  </a:solidFill>
                  <a:ln>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559" name="ZoneTexte 317">
                  <a:extLst>
                    <a:ext uri="{FF2B5EF4-FFF2-40B4-BE49-F238E27FC236}">
                      <a16:creationId xmlns:a16="http://schemas.microsoft.com/office/drawing/2014/main" id="{F918C65E-55CF-4DD5-9517-E3C2AD7D3261}"/>
                    </a:ext>
                  </a:extLst>
                </p:cNvPr>
                <p:cNvSpPr txBox="1"/>
                <p:nvPr/>
              </p:nvSpPr>
              <p:spPr>
                <a:xfrm rot="20510879">
                  <a:off x="5719745" y="3586965"/>
                  <a:ext cx="1185713" cy="321903"/>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Monocytes</a:t>
                  </a:r>
                </a:p>
              </p:txBody>
            </p:sp>
          </p:grpSp>
          <p:grpSp>
            <p:nvGrpSpPr>
              <p:cNvPr id="293" name="Group 107">
                <a:extLst>
                  <a:ext uri="{FF2B5EF4-FFF2-40B4-BE49-F238E27FC236}">
                    <a16:creationId xmlns:a16="http://schemas.microsoft.com/office/drawing/2014/main" id="{517D6E8E-6BB2-4795-AE82-1B314E3EA103}"/>
                  </a:ext>
                </a:extLst>
              </p:cNvPr>
              <p:cNvGrpSpPr>
                <a:grpSpLocks/>
              </p:cNvGrpSpPr>
              <p:nvPr/>
            </p:nvGrpSpPr>
            <p:grpSpPr bwMode="auto">
              <a:xfrm rot="715235">
                <a:off x="1447187" y="2870879"/>
                <a:ext cx="578699" cy="578700"/>
                <a:chOff x="4017" y="792"/>
                <a:chExt cx="683" cy="773"/>
              </a:xfrm>
            </p:grpSpPr>
            <p:sp>
              <p:nvSpPr>
                <p:cNvPr id="513" name="Freeform 64">
                  <a:extLst>
                    <a:ext uri="{FF2B5EF4-FFF2-40B4-BE49-F238E27FC236}">
                      <a16:creationId xmlns:a16="http://schemas.microsoft.com/office/drawing/2014/main" id="{58002B79-10FE-4932-A3DC-9AE66F5D1E62}"/>
                    </a:ext>
                  </a:extLst>
                </p:cNvPr>
                <p:cNvSpPr>
                  <a:spLocks/>
                </p:cNvSpPr>
                <p:nvPr/>
              </p:nvSpPr>
              <p:spPr bwMode="auto">
                <a:xfrm>
                  <a:off x="4017" y="792"/>
                  <a:ext cx="683" cy="773"/>
                </a:xfrm>
                <a:custGeom>
                  <a:avLst/>
                  <a:gdLst>
                    <a:gd name="T0" fmla="*/ 50 w 273"/>
                    <a:gd name="T1" fmla="*/ 1114 h 290"/>
                    <a:gd name="T2" fmla="*/ 838 w 273"/>
                    <a:gd name="T3" fmla="*/ 2052 h 290"/>
                    <a:gd name="T4" fmla="*/ 1589 w 273"/>
                    <a:gd name="T5" fmla="*/ 1605 h 290"/>
                    <a:gd name="T6" fmla="*/ 1696 w 273"/>
                    <a:gd name="T7" fmla="*/ 952 h 290"/>
                    <a:gd name="T8" fmla="*/ 1113 w 273"/>
                    <a:gd name="T9" fmla="*/ 128 h 290"/>
                    <a:gd name="T10" fmla="*/ 50 w 273"/>
                    <a:gd name="T11" fmla="*/ 111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90">
                      <a:moveTo>
                        <a:pt x="8" y="157"/>
                      </a:moveTo>
                      <a:cubicBezTo>
                        <a:pt x="9" y="226"/>
                        <a:pt x="73" y="290"/>
                        <a:pt x="134" y="289"/>
                      </a:cubicBezTo>
                      <a:cubicBezTo>
                        <a:pt x="195" y="287"/>
                        <a:pt x="241" y="254"/>
                        <a:pt x="254" y="226"/>
                      </a:cubicBezTo>
                      <a:cubicBezTo>
                        <a:pt x="268" y="198"/>
                        <a:pt x="273" y="157"/>
                        <a:pt x="271" y="134"/>
                      </a:cubicBezTo>
                      <a:cubicBezTo>
                        <a:pt x="264" y="72"/>
                        <a:pt x="236" y="36"/>
                        <a:pt x="178" y="18"/>
                      </a:cubicBezTo>
                      <a:cubicBezTo>
                        <a:pt x="121" y="0"/>
                        <a:pt x="0" y="7"/>
                        <a:pt x="8" y="157"/>
                      </a:cubicBezTo>
                      <a:close/>
                    </a:path>
                  </a:pathLst>
                </a:custGeom>
                <a:solidFill>
                  <a:srgbClr val="B0D0E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4" name="Freeform 65">
                  <a:extLst>
                    <a:ext uri="{FF2B5EF4-FFF2-40B4-BE49-F238E27FC236}">
                      <a16:creationId xmlns:a16="http://schemas.microsoft.com/office/drawing/2014/main" id="{F7B0D47D-FA1F-47B8-8F22-951B3A713989}"/>
                    </a:ext>
                  </a:extLst>
                </p:cNvPr>
                <p:cNvSpPr>
                  <a:spLocks/>
                </p:cNvSpPr>
                <p:nvPr/>
              </p:nvSpPr>
              <p:spPr bwMode="auto">
                <a:xfrm>
                  <a:off x="4337" y="949"/>
                  <a:ext cx="285" cy="531"/>
                </a:xfrm>
                <a:custGeom>
                  <a:avLst/>
                  <a:gdLst>
                    <a:gd name="T0" fmla="*/ 370 w 114"/>
                    <a:gd name="T1" fmla="*/ 0 h 199"/>
                    <a:gd name="T2" fmla="*/ 513 w 114"/>
                    <a:gd name="T3" fmla="*/ 350 h 199"/>
                    <a:gd name="T4" fmla="*/ 600 w 114"/>
                    <a:gd name="T5" fmla="*/ 654 h 199"/>
                    <a:gd name="T6" fmla="*/ 645 w 114"/>
                    <a:gd name="T7" fmla="*/ 1118 h 199"/>
                    <a:gd name="T8" fmla="*/ 200 w 114"/>
                    <a:gd name="T9" fmla="*/ 1396 h 199"/>
                    <a:gd name="T10" fmla="*/ 0 w 114"/>
                    <a:gd name="T11" fmla="*/ 1195 h 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99">
                      <a:moveTo>
                        <a:pt x="59" y="0"/>
                      </a:moveTo>
                      <a:cubicBezTo>
                        <a:pt x="70" y="16"/>
                        <a:pt x="79" y="30"/>
                        <a:pt x="82" y="49"/>
                      </a:cubicBezTo>
                      <a:cubicBezTo>
                        <a:pt x="85" y="66"/>
                        <a:pt x="89" y="77"/>
                        <a:pt x="96" y="92"/>
                      </a:cubicBezTo>
                      <a:cubicBezTo>
                        <a:pt x="106" y="113"/>
                        <a:pt x="114" y="134"/>
                        <a:pt x="103" y="157"/>
                      </a:cubicBezTo>
                      <a:cubicBezTo>
                        <a:pt x="94" y="175"/>
                        <a:pt x="51" y="194"/>
                        <a:pt x="32" y="196"/>
                      </a:cubicBezTo>
                      <a:cubicBezTo>
                        <a:pt x="10" y="199"/>
                        <a:pt x="20" y="178"/>
                        <a:pt x="0" y="168"/>
                      </a:cubicBezTo>
                    </a:path>
                  </a:pathLst>
                </a:custGeom>
                <a:solidFill>
                  <a:srgbClr val="6BB1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5" name="Freeform 66">
                  <a:extLst>
                    <a:ext uri="{FF2B5EF4-FFF2-40B4-BE49-F238E27FC236}">
                      <a16:creationId xmlns:a16="http://schemas.microsoft.com/office/drawing/2014/main" id="{DFEA5874-629E-4D32-A0F0-79D1C30300FE}"/>
                    </a:ext>
                  </a:extLst>
                </p:cNvPr>
                <p:cNvSpPr>
                  <a:spLocks/>
                </p:cNvSpPr>
                <p:nvPr/>
              </p:nvSpPr>
              <p:spPr bwMode="auto">
                <a:xfrm>
                  <a:off x="4032" y="811"/>
                  <a:ext cx="525" cy="704"/>
                </a:xfrm>
                <a:custGeom>
                  <a:avLst/>
                  <a:gdLst>
                    <a:gd name="T0" fmla="*/ 125 w 210"/>
                    <a:gd name="T1" fmla="*/ 1096 h 264"/>
                    <a:gd name="T2" fmla="*/ 1125 w 210"/>
                    <a:gd name="T3" fmla="*/ 157 h 264"/>
                    <a:gd name="T4" fmla="*/ 1313 w 210"/>
                    <a:gd name="T5" fmla="*/ 264 h 264"/>
                    <a:gd name="T6" fmla="*/ 1058 w 210"/>
                    <a:gd name="T7" fmla="*/ 120 h 264"/>
                    <a:gd name="T8" fmla="*/ 50 w 210"/>
                    <a:gd name="T9" fmla="*/ 1059 h 264"/>
                    <a:gd name="T10" fmla="*/ 513 w 210"/>
                    <a:gd name="T11" fmla="*/ 1877 h 264"/>
                    <a:gd name="T12" fmla="*/ 125 w 210"/>
                    <a:gd name="T13" fmla="*/ 109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 h="264">
                      <a:moveTo>
                        <a:pt x="20" y="154"/>
                      </a:moveTo>
                      <a:cubicBezTo>
                        <a:pt x="12" y="11"/>
                        <a:pt x="125" y="5"/>
                        <a:pt x="180" y="22"/>
                      </a:cubicBezTo>
                      <a:cubicBezTo>
                        <a:pt x="189" y="25"/>
                        <a:pt x="203" y="33"/>
                        <a:pt x="210" y="37"/>
                      </a:cubicBezTo>
                      <a:cubicBezTo>
                        <a:pt x="199" y="29"/>
                        <a:pt x="185" y="22"/>
                        <a:pt x="169" y="17"/>
                      </a:cubicBezTo>
                      <a:cubicBezTo>
                        <a:pt x="114" y="0"/>
                        <a:pt x="0" y="7"/>
                        <a:pt x="8" y="149"/>
                      </a:cubicBezTo>
                      <a:cubicBezTo>
                        <a:pt x="8" y="198"/>
                        <a:pt x="41" y="244"/>
                        <a:pt x="82" y="264"/>
                      </a:cubicBezTo>
                      <a:cubicBezTo>
                        <a:pt x="49" y="241"/>
                        <a:pt x="21" y="195"/>
                        <a:pt x="20" y="154"/>
                      </a:cubicBezTo>
                      <a:close/>
                    </a:path>
                  </a:pathLst>
                </a:custGeom>
                <a:solidFill>
                  <a:srgbClr val="E1ECF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6" name="Freeform 67">
                  <a:extLst>
                    <a:ext uri="{FF2B5EF4-FFF2-40B4-BE49-F238E27FC236}">
                      <a16:creationId xmlns:a16="http://schemas.microsoft.com/office/drawing/2014/main" id="{F20FBF3F-7D31-4898-A17C-587420304B33}"/>
                    </a:ext>
                  </a:extLst>
                </p:cNvPr>
                <p:cNvSpPr>
                  <a:spLocks/>
                </p:cNvSpPr>
                <p:nvPr/>
              </p:nvSpPr>
              <p:spPr bwMode="auto">
                <a:xfrm>
                  <a:off x="4247" y="859"/>
                  <a:ext cx="440" cy="688"/>
                </a:xfrm>
                <a:custGeom>
                  <a:avLst/>
                  <a:gdLst>
                    <a:gd name="T0" fmla="*/ 1088 w 176"/>
                    <a:gd name="T1" fmla="*/ 781 h 258"/>
                    <a:gd name="T2" fmla="*/ 545 w 176"/>
                    <a:gd name="T3" fmla="*/ 8 h 258"/>
                    <a:gd name="T4" fmla="*/ 520 w 176"/>
                    <a:gd name="T5" fmla="*/ 0 h 258"/>
                    <a:gd name="T6" fmla="*/ 908 w 176"/>
                    <a:gd name="T7" fmla="*/ 733 h 258"/>
                    <a:gd name="T8" fmla="*/ 875 w 176"/>
                    <a:gd name="T9" fmla="*/ 1357 h 258"/>
                    <a:gd name="T10" fmla="*/ 688 w 176"/>
                    <a:gd name="T11" fmla="*/ 1600 h 258"/>
                    <a:gd name="T12" fmla="*/ 145 w 176"/>
                    <a:gd name="T13" fmla="*/ 1779 h 258"/>
                    <a:gd name="T14" fmla="*/ 0 w 176"/>
                    <a:gd name="T15" fmla="*/ 1763 h 258"/>
                    <a:gd name="T16" fmla="*/ 270 w 176"/>
                    <a:gd name="T17" fmla="*/ 1835 h 258"/>
                    <a:gd name="T18" fmla="*/ 988 w 176"/>
                    <a:gd name="T19" fmla="*/ 1400 h 258"/>
                    <a:gd name="T20" fmla="*/ 1088 w 176"/>
                    <a:gd name="T21" fmla="*/ 781 h 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6" h="258">
                      <a:moveTo>
                        <a:pt x="174" y="110"/>
                      </a:moveTo>
                      <a:cubicBezTo>
                        <a:pt x="167" y="52"/>
                        <a:pt x="141" y="18"/>
                        <a:pt x="87" y="1"/>
                      </a:cubicBezTo>
                      <a:cubicBezTo>
                        <a:pt x="85" y="1"/>
                        <a:pt x="84" y="0"/>
                        <a:pt x="83" y="0"/>
                      </a:cubicBezTo>
                      <a:cubicBezTo>
                        <a:pt x="126" y="18"/>
                        <a:pt x="139" y="52"/>
                        <a:pt x="145" y="103"/>
                      </a:cubicBezTo>
                      <a:cubicBezTo>
                        <a:pt x="147" y="125"/>
                        <a:pt x="152" y="165"/>
                        <a:pt x="140" y="191"/>
                      </a:cubicBezTo>
                      <a:cubicBezTo>
                        <a:pt x="134" y="202"/>
                        <a:pt x="125" y="214"/>
                        <a:pt x="110" y="225"/>
                      </a:cubicBezTo>
                      <a:cubicBezTo>
                        <a:pt x="89" y="240"/>
                        <a:pt x="56" y="250"/>
                        <a:pt x="23" y="250"/>
                      </a:cubicBezTo>
                      <a:cubicBezTo>
                        <a:pt x="15" y="251"/>
                        <a:pt x="8" y="250"/>
                        <a:pt x="0" y="248"/>
                      </a:cubicBezTo>
                      <a:cubicBezTo>
                        <a:pt x="14" y="255"/>
                        <a:pt x="29" y="258"/>
                        <a:pt x="43" y="258"/>
                      </a:cubicBezTo>
                      <a:cubicBezTo>
                        <a:pt x="101" y="256"/>
                        <a:pt x="145" y="223"/>
                        <a:pt x="158" y="197"/>
                      </a:cubicBezTo>
                      <a:cubicBezTo>
                        <a:pt x="171" y="170"/>
                        <a:pt x="176" y="132"/>
                        <a:pt x="174" y="110"/>
                      </a:cubicBezTo>
                      <a:close/>
                    </a:path>
                  </a:pathLst>
                </a:custGeom>
                <a:solidFill>
                  <a:srgbClr val="6BB1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7" name="Freeform 68">
                  <a:extLst>
                    <a:ext uri="{FF2B5EF4-FFF2-40B4-BE49-F238E27FC236}">
                      <a16:creationId xmlns:a16="http://schemas.microsoft.com/office/drawing/2014/main" id="{40FD8398-482D-403E-9B97-8DC4DCA0A051}"/>
                    </a:ext>
                  </a:extLst>
                </p:cNvPr>
                <p:cNvSpPr>
                  <a:spLocks/>
                </p:cNvSpPr>
                <p:nvPr/>
              </p:nvSpPr>
              <p:spPr bwMode="auto">
                <a:xfrm>
                  <a:off x="4072" y="875"/>
                  <a:ext cx="580" cy="674"/>
                </a:xfrm>
                <a:custGeom>
                  <a:avLst/>
                  <a:gdLst>
                    <a:gd name="T0" fmla="*/ 670 w 232"/>
                    <a:gd name="T1" fmla="*/ 35 h 253"/>
                    <a:gd name="T2" fmla="*/ 50 w 232"/>
                    <a:gd name="T3" fmla="*/ 879 h 253"/>
                    <a:gd name="T4" fmla="*/ 925 w 232"/>
                    <a:gd name="T5" fmla="*/ 1604 h 253"/>
                    <a:gd name="T6" fmla="*/ 1163 w 232"/>
                    <a:gd name="T7" fmla="*/ 751 h 253"/>
                    <a:gd name="T8" fmla="*/ 670 w 232"/>
                    <a:gd name="T9" fmla="*/ 35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53">
                      <a:moveTo>
                        <a:pt x="107" y="5"/>
                      </a:moveTo>
                      <a:cubicBezTo>
                        <a:pt x="56" y="0"/>
                        <a:pt x="0" y="60"/>
                        <a:pt x="8" y="124"/>
                      </a:cubicBezTo>
                      <a:cubicBezTo>
                        <a:pt x="16" y="188"/>
                        <a:pt x="77" y="253"/>
                        <a:pt x="148" y="226"/>
                      </a:cubicBezTo>
                      <a:cubicBezTo>
                        <a:pt x="232" y="195"/>
                        <a:pt x="196" y="127"/>
                        <a:pt x="186" y="106"/>
                      </a:cubicBezTo>
                      <a:cubicBezTo>
                        <a:pt x="176" y="84"/>
                        <a:pt x="193" y="13"/>
                        <a:pt x="107" y="5"/>
                      </a:cubicBezTo>
                      <a:close/>
                    </a:path>
                  </a:pathLst>
                </a:custGeom>
                <a:solidFill>
                  <a:srgbClr val="BB94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8" name="Freeform 69">
                  <a:extLst>
                    <a:ext uri="{FF2B5EF4-FFF2-40B4-BE49-F238E27FC236}">
                      <a16:creationId xmlns:a16="http://schemas.microsoft.com/office/drawing/2014/main" id="{6F67318F-5CF1-4092-9111-BE20B5393C62}"/>
                    </a:ext>
                  </a:extLst>
                </p:cNvPr>
                <p:cNvSpPr>
                  <a:spLocks/>
                </p:cNvSpPr>
                <p:nvPr/>
              </p:nvSpPr>
              <p:spPr bwMode="auto">
                <a:xfrm>
                  <a:off x="4252" y="928"/>
                  <a:ext cx="385" cy="563"/>
                </a:xfrm>
                <a:custGeom>
                  <a:avLst/>
                  <a:gdLst>
                    <a:gd name="T0" fmla="*/ 695 w 154"/>
                    <a:gd name="T1" fmla="*/ 632 h 211"/>
                    <a:gd name="T2" fmla="*/ 370 w 154"/>
                    <a:gd name="T3" fmla="*/ 0 h 211"/>
                    <a:gd name="T4" fmla="*/ 588 w 154"/>
                    <a:gd name="T5" fmla="*/ 534 h 211"/>
                    <a:gd name="T6" fmla="*/ 575 w 154"/>
                    <a:gd name="T7" fmla="*/ 1025 h 211"/>
                    <a:gd name="T8" fmla="*/ 350 w 154"/>
                    <a:gd name="T9" fmla="*/ 1361 h 211"/>
                    <a:gd name="T10" fmla="*/ 0 w 154"/>
                    <a:gd name="T11" fmla="*/ 1374 h 211"/>
                    <a:gd name="T12" fmla="*/ 475 w 154"/>
                    <a:gd name="T13" fmla="*/ 1430 h 211"/>
                    <a:gd name="T14" fmla="*/ 695 w 154"/>
                    <a:gd name="T15" fmla="*/ 632 h 2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4" h="211">
                      <a:moveTo>
                        <a:pt x="111" y="89"/>
                      </a:moveTo>
                      <a:cubicBezTo>
                        <a:pt x="103" y="71"/>
                        <a:pt x="114" y="16"/>
                        <a:pt x="59" y="0"/>
                      </a:cubicBezTo>
                      <a:cubicBezTo>
                        <a:pt x="97" y="16"/>
                        <a:pt x="89" y="54"/>
                        <a:pt x="94" y="75"/>
                      </a:cubicBezTo>
                      <a:cubicBezTo>
                        <a:pt x="97" y="88"/>
                        <a:pt x="98" y="119"/>
                        <a:pt x="92" y="144"/>
                      </a:cubicBezTo>
                      <a:cubicBezTo>
                        <a:pt x="89" y="162"/>
                        <a:pt x="88" y="179"/>
                        <a:pt x="56" y="191"/>
                      </a:cubicBezTo>
                      <a:cubicBezTo>
                        <a:pt x="36" y="199"/>
                        <a:pt x="17" y="199"/>
                        <a:pt x="0" y="193"/>
                      </a:cubicBezTo>
                      <a:cubicBezTo>
                        <a:pt x="22" y="206"/>
                        <a:pt x="48" y="211"/>
                        <a:pt x="76" y="201"/>
                      </a:cubicBezTo>
                      <a:cubicBezTo>
                        <a:pt x="154" y="172"/>
                        <a:pt x="120" y="109"/>
                        <a:pt x="111" y="89"/>
                      </a:cubicBezTo>
                      <a:close/>
                    </a:path>
                  </a:pathLst>
                </a:custGeom>
                <a:solidFill>
                  <a:srgbClr val="9E728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19" name="Freeform 70">
                  <a:extLst>
                    <a:ext uri="{FF2B5EF4-FFF2-40B4-BE49-F238E27FC236}">
                      <a16:creationId xmlns:a16="http://schemas.microsoft.com/office/drawing/2014/main" id="{495BDA75-C52F-4B6F-BCFF-D839797D3371}"/>
                    </a:ext>
                  </a:extLst>
                </p:cNvPr>
                <p:cNvSpPr>
                  <a:spLocks/>
                </p:cNvSpPr>
                <p:nvPr/>
              </p:nvSpPr>
              <p:spPr bwMode="auto">
                <a:xfrm>
                  <a:off x="4442" y="1003"/>
                  <a:ext cx="195" cy="464"/>
                </a:xfrm>
                <a:custGeom>
                  <a:avLst/>
                  <a:gdLst>
                    <a:gd name="T0" fmla="*/ 0 w 78"/>
                    <a:gd name="T1" fmla="*/ 1229 h 174"/>
                    <a:gd name="T2" fmla="*/ 220 w 78"/>
                    <a:gd name="T3" fmla="*/ 435 h 174"/>
                    <a:gd name="T4" fmla="*/ 125 w 78"/>
                    <a:gd name="T5" fmla="*/ 0 h 174"/>
                    <a:gd name="T6" fmla="*/ 183 w 78"/>
                    <a:gd name="T7" fmla="*/ 413 h 174"/>
                    <a:gd name="T8" fmla="*/ 183 w 78"/>
                    <a:gd name="T9" fmla="*/ 1037 h 174"/>
                    <a:gd name="T10" fmla="*/ 0 w 78"/>
                    <a:gd name="T11" fmla="*/ 1229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 h="174">
                      <a:moveTo>
                        <a:pt x="0" y="173"/>
                      </a:moveTo>
                      <a:cubicBezTo>
                        <a:pt x="78" y="144"/>
                        <a:pt x="44" y="81"/>
                        <a:pt x="35" y="61"/>
                      </a:cubicBezTo>
                      <a:cubicBezTo>
                        <a:pt x="30" y="49"/>
                        <a:pt x="32" y="22"/>
                        <a:pt x="20" y="0"/>
                      </a:cubicBezTo>
                      <a:cubicBezTo>
                        <a:pt x="26" y="11"/>
                        <a:pt x="30" y="39"/>
                        <a:pt x="29" y="58"/>
                      </a:cubicBezTo>
                      <a:cubicBezTo>
                        <a:pt x="27" y="76"/>
                        <a:pt x="52" y="117"/>
                        <a:pt x="29" y="146"/>
                      </a:cubicBezTo>
                      <a:cubicBezTo>
                        <a:pt x="5" y="174"/>
                        <a:pt x="0" y="173"/>
                        <a:pt x="0" y="173"/>
                      </a:cubicBezTo>
                      <a:close/>
                    </a:path>
                  </a:pathLst>
                </a:custGeom>
                <a:solidFill>
                  <a:srgbClr val="854F7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20" name="Freeform 71">
                  <a:extLst>
                    <a:ext uri="{FF2B5EF4-FFF2-40B4-BE49-F238E27FC236}">
                      <a16:creationId xmlns:a16="http://schemas.microsoft.com/office/drawing/2014/main" id="{4FA911E7-B82F-4198-A552-9B901A8C7C90}"/>
                    </a:ext>
                  </a:extLst>
                </p:cNvPr>
                <p:cNvSpPr>
                  <a:spLocks/>
                </p:cNvSpPr>
                <p:nvPr/>
              </p:nvSpPr>
              <p:spPr bwMode="auto">
                <a:xfrm>
                  <a:off x="4084" y="891"/>
                  <a:ext cx="301" cy="536"/>
                </a:xfrm>
                <a:custGeom>
                  <a:avLst/>
                  <a:gdLst>
                    <a:gd name="T0" fmla="*/ 201 w 120"/>
                    <a:gd name="T1" fmla="*/ 917 h 201"/>
                    <a:gd name="T2" fmla="*/ 660 w 120"/>
                    <a:gd name="T3" fmla="*/ 35 h 201"/>
                    <a:gd name="T4" fmla="*/ 635 w 120"/>
                    <a:gd name="T5" fmla="*/ 29 h 201"/>
                    <a:gd name="T6" fmla="*/ 50 w 120"/>
                    <a:gd name="T7" fmla="*/ 840 h 201"/>
                    <a:gd name="T8" fmla="*/ 351 w 120"/>
                    <a:gd name="T9" fmla="*/ 1429 h 201"/>
                    <a:gd name="T10" fmla="*/ 201 w 120"/>
                    <a:gd name="T11" fmla="*/ 917 h 2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201">
                      <a:moveTo>
                        <a:pt x="32" y="129"/>
                      </a:moveTo>
                      <a:cubicBezTo>
                        <a:pt x="25" y="69"/>
                        <a:pt x="57" y="1"/>
                        <a:pt x="105" y="5"/>
                      </a:cubicBezTo>
                      <a:cubicBezTo>
                        <a:pt x="112" y="6"/>
                        <a:pt x="120" y="6"/>
                        <a:pt x="101" y="4"/>
                      </a:cubicBezTo>
                      <a:cubicBezTo>
                        <a:pt x="53" y="0"/>
                        <a:pt x="0" y="58"/>
                        <a:pt x="8" y="118"/>
                      </a:cubicBezTo>
                      <a:cubicBezTo>
                        <a:pt x="12" y="149"/>
                        <a:pt x="30" y="182"/>
                        <a:pt x="56" y="201"/>
                      </a:cubicBezTo>
                      <a:cubicBezTo>
                        <a:pt x="42" y="180"/>
                        <a:pt x="37" y="163"/>
                        <a:pt x="32" y="129"/>
                      </a:cubicBezTo>
                      <a:close/>
                    </a:path>
                  </a:pathLst>
                </a:custGeom>
                <a:solidFill>
                  <a:srgbClr val="D8C4C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21" name="Freeform 72">
                  <a:extLst>
                    <a:ext uri="{FF2B5EF4-FFF2-40B4-BE49-F238E27FC236}">
                      <a16:creationId xmlns:a16="http://schemas.microsoft.com/office/drawing/2014/main" id="{CAF4757E-47CE-4C50-B36C-39E6BBAADA1F}"/>
                    </a:ext>
                  </a:extLst>
                </p:cNvPr>
                <p:cNvSpPr>
                  <a:spLocks/>
                </p:cNvSpPr>
                <p:nvPr/>
              </p:nvSpPr>
              <p:spPr bwMode="auto">
                <a:xfrm>
                  <a:off x="4087" y="907"/>
                  <a:ext cx="200" cy="416"/>
                </a:xfrm>
                <a:custGeom>
                  <a:avLst/>
                  <a:gdLst>
                    <a:gd name="T0" fmla="*/ 500 w 80"/>
                    <a:gd name="T1" fmla="*/ 0 h 156"/>
                    <a:gd name="T2" fmla="*/ 45 w 80"/>
                    <a:gd name="T3" fmla="*/ 797 h 156"/>
                    <a:gd name="T4" fmla="*/ 138 w 80"/>
                    <a:gd name="T5" fmla="*/ 1109 h 156"/>
                    <a:gd name="T6" fmla="*/ 500 w 80"/>
                    <a:gd name="T7" fmla="*/ 0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156">
                      <a:moveTo>
                        <a:pt x="80" y="0"/>
                      </a:moveTo>
                      <a:cubicBezTo>
                        <a:pt x="39" y="9"/>
                        <a:pt x="0" y="60"/>
                        <a:pt x="7" y="112"/>
                      </a:cubicBezTo>
                      <a:cubicBezTo>
                        <a:pt x="9" y="127"/>
                        <a:pt x="14" y="142"/>
                        <a:pt x="22" y="156"/>
                      </a:cubicBezTo>
                      <a:cubicBezTo>
                        <a:pt x="6" y="125"/>
                        <a:pt x="9" y="25"/>
                        <a:pt x="80" y="0"/>
                      </a:cubicBezTo>
                    </a:path>
                  </a:pathLst>
                </a:custGeom>
                <a:solidFill>
                  <a:srgbClr val="F2EBE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22" name="Freeform 73">
                  <a:extLst>
                    <a:ext uri="{FF2B5EF4-FFF2-40B4-BE49-F238E27FC236}">
                      <a16:creationId xmlns:a16="http://schemas.microsoft.com/office/drawing/2014/main" id="{45FF7F9C-E069-4BEC-96FA-90A05EC50B16}"/>
                    </a:ext>
                  </a:extLst>
                </p:cNvPr>
                <p:cNvSpPr>
                  <a:spLocks/>
                </p:cNvSpPr>
                <p:nvPr/>
              </p:nvSpPr>
              <p:spPr bwMode="auto">
                <a:xfrm>
                  <a:off x="4355" y="939"/>
                  <a:ext cx="345" cy="608"/>
                </a:xfrm>
                <a:custGeom>
                  <a:avLst/>
                  <a:gdLst>
                    <a:gd name="T0" fmla="*/ 0 w 138"/>
                    <a:gd name="T1" fmla="*/ 1621 h 228"/>
                    <a:gd name="T2" fmla="*/ 720 w 138"/>
                    <a:gd name="T3" fmla="*/ 1187 h 228"/>
                    <a:gd name="T4" fmla="*/ 820 w 138"/>
                    <a:gd name="T5" fmla="*/ 568 h 228"/>
                    <a:gd name="T6" fmla="*/ 600 w 138"/>
                    <a:gd name="T7" fmla="*/ 0 h 228"/>
                    <a:gd name="T8" fmla="*/ 645 w 138"/>
                    <a:gd name="T9" fmla="*/ 1195 h 228"/>
                    <a:gd name="T10" fmla="*/ 0 w 138"/>
                    <a:gd name="T11" fmla="*/ 1621 h 2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28">
                      <a:moveTo>
                        <a:pt x="0" y="228"/>
                      </a:moveTo>
                      <a:cubicBezTo>
                        <a:pt x="58" y="226"/>
                        <a:pt x="102" y="193"/>
                        <a:pt x="115" y="167"/>
                      </a:cubicBezTo>
                      <a:cubicBezTo>
                        <a:pt x="128" y="140"/>
                        <a:pt x="133" y="102"/>
                        <a:pt x="131" y="80"/>
                      </a:cubicBezTo>
                      <a:cubicBezTo>
                        <a:pt x="127" y="45"/>
                        <a:pt x="116" y="19"/>
                        <a:pt x="96" y="0"/>
                      </a:cubicBezTo>
                      <a:cubicBezTo>
                        <a:pt x="119" y="30"/>
                        <a:pt x="138" y="112"/>
                        <a:pt x="103" y="168"/>
                      </a:cubicBezTo>
                      <a:cubicBezTo>
                        <a:pt x="68" y="223"/>
                        <a:pt x="21" y="224"/>
                        <a:pt x="0" y="228"/>
                      </a:cubicBezTo>
                      <a:close/>
                    </a:path>
                  </a:pathLst>
                </a:custGeom>
                <a:solidFill>
                  <a:srgbClr val="1A9DD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23" name="Oval 74">
                  <a:extLst>
                    <a:ext uri="{FF2B5EF4-FFF2-40B4-BE49-F238E27FC236}">
                      <a16:creationId xmlns:a16="http://schemas.microsoft.com/office/drawing/2014/main" id="{67734E6E-5F4A-42E7-9581-FDF09F061C5B}"/>
                    </a:ext>
                  </a:extLst>
                </p:cNvPr>
                <p:cNvSpPr>
                  <a:spLocks noChangeArrowheads="1"/>
                </p:cNvSpPr>
                <p:nvPr/>
              </p:nvSpPr>
              <p:spPr bwMode="auto">
                <a:xfrm>
                  <a:off x="4550" y="1088"/>
                  <a:ext cx="15" cy="19"/>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4" name="Oval 75">
                  <a:extLst>
                    <a:ext uri="{FF2B5EF4-FFF2-40B4-BE49-F238E27FC236}">
                      <a16:creationId xmlns:a16="http://schemas.microsoft.com/office/drawing/2014/main" id="{3F4F2C68-E6E7-4DE4-8930-B0DD099848D8}"/>
                    </a:ext>
                  </a:extLst>
                </p:cNvPr>
                <p:cNvSpPr>
                  <a:spLocks noChangeArrowheads="1"/>
                </p:cNvSpPr>
                <p:nvPr/>
              </p:nvSpPr>
              <p:spPr bwMode="auto">
                <a:xfrm>
                  <a:off x="4580" y="1147"/>
                  <a:ext cx="22" cy="21"/>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5" name="Oval 76">
                  <a:extLst>
                    <a:ext uri="{FF2B5EF4-FFF2-40B4-BE49-F238E27FC236}">
                      <a16:creationId xmlns:a16="http://schemas.microsoft.com/office/drawing/2014/main" id="{587D01C8-DFBA-477B-BF73-A61199DA6DFD}"/>
                    </a:ext>
                  </a:extLst>
                </p:cNvPr>
                <p:cNvSpPr>
                  <a:spLocks noChangeArrowheads="1"/>
                </p:cNvSpPr>
                <p:nvPr/>
              </p:nvSpPr>
              <p:spPr bwMode="auto">
                <a:xfrm>
                  <a:off x="4615" y="1320"/>
                  <a:ext cx="20" cy="21"/>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6" name="Oval 77">
                  <a:extLst>
                    <a:ext uri="{FF2B5EF4-FFF2-40B4-BE49-F238E27FC236}">
                      <a16:creationId xmlns:a16="http://schemas.microsoft.com/office/drawing/2014/main" id="{FA19938A-9B7F-48AF-96EF-CF59B466EB42}"/>
                    </a:ext>
                  </a:extLst>
                </p:cNvPr>
                <p:cNvSpPr>
                  <a:spLocks noChangeArrowheads="1"/>
                </p:cNvSpPr>
                <p:nvPr/>
              </p:nvSpPr>
              <p:spPr bwMode="auto">
                <a:xfrm>
                  <a:off x="4545" y="1435"/>
                  <a:ext cx="22" cy="21"/>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7" name="Oval 78">
                  <a:extLst>
                    <a:ext uri="{FF2B5EF4-FFF2-40B4-BE49-F238E27FC236}">
                      <a16:creationId xmlns:a16="http://schemas.microsoft.com/office/drawing/2014/main" id="{4477E771-8E23-4936-8C1C-F79689B99C35}"/>
                    </a:ext>
                  </a:extLst>
                </p:cNvPr>
                <p:cNvSpPr>
                  <a:spLocks noChangeArrowheads="1"/>
                </p:cNvSpPr>
                <p:nvPr/>
              </p:nvSpPr>
              <p:spPr bwMode="auto">
                <a:xfrm>
                  <a:off x="4465" y="1485"/>
                  <a:ext cx="22" cy="22"/>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8" name="Oval 79">
                  <a:extLst>
                    <a:ext uri="{FF2B5EF4-FFF2-40B4-BE49-F238E27FC236}">
                      <a16:creationId xmlns:a16="http://schemas.microsoft.com/office/drawing/2014/main" id="{D48954EE-862D-42AC-BD5B-DCF075F21905}"/>
                    </a:ext>
                  </a:extLst>
                </p:cNvPr>
                <p:cNvSpPr>
                  <a:spLocks noChangeArrowheads="1"/>
                </p:cNvSpPr>
                <p:nvPr/>
              </p:nvSpPr>
              <p:spPr bwMode="auto">
                <a:xfrm>
                  <a:off x="4195" y="1451"/>
                  <a:ext cx="17" cy="1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29" name="Oval 80">
                  <a:extLst>
                    <a:ext uri="{FF2B5EF4-FFF2-40B4-BE49-F238E27FC236}">
                      <a16:creationId xmlns:a16="http://schemas.microsoft.com/office/drawing/2014/main" id="{0DCBA2FE-604F-4A7D-8C3E-FF9724A05FAF}"/>
                    </a:ext>
                  </a:extLst>
                </p:cNvPr>
                <p:cNvSpPr>
                  <a:spLocks noChangeArrowheads="1"/>
                </p:cNvSpPr>
                <p:nvPr/>
              </p:nvSpPr>
              <p:spPr bwMode="auto">
                <a:xfrm>
                  <a:off x="4585" y="1368"/>
                  <a:ext cx="12" cy="13"/>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0" name="Oval 81">
                  <a:extLst>
                    <a:ext uri="{FF2B5EF4-FFF2-40B4-BE49-F238E27FC236}">
                      <a16:creationId xmlns:a16="http://schemas.microsoft.com/office/drawing/2014/main" id="{E744EE0C-D060-447E-8BA2-63B7B5AC21D0}"/>
                    </a:ext>
                  </a:extLst>
                </p:cNvPr>
                <p:cNvSpPr>
                  <a:spLocks noChangeArrowheads="1"/>
                </p:cNvSpPr>
                <p:nvPr/>
              </p:nvSpPr>
              <p:spPr bwMode="auto">
                <a:xfrm>
                  <a:off x="4645" y="1256"/>
                  <a:ext cx="12" cy="13"/>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1" name="Oval 82">
                  <a:extLst>
                    <a:ext uri="{FF2B5EF4-FFF2-40B4-BE49-F238E27FC236}">
                      <a16:creationId xmlns:a16="http://schemas.microsoft.com/office/drawing/2014/main" id="{3AB2B570-CB34-43A4-8005-402026218A18}"/>
                    </a:ext>
                  </a:extLst>
                </p:cNvPr>
                <p:cNvSpPr>
                  <a:spLocks noChangeArrowheads="1"/>
                </p:cNvSpPr>
                <p:nvPr/>
              </p:nvSpPr>
              <p:spPr bwMode="auto">
                <a:xfrm>
                  <a:off x="4600" y="1240"/>
                  <a:ext cx="10" cy="11"/>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2" name="Oval 83">
                  <a:extLst>
                    <a:ext uri="{FF2B5EF4-FFF2-40B4-BE49-F238E27FC236}">
                      <a16:creationId xmlns:a16="http://schemas.microsoft.com/office/drawing/2014/main" id="{8D2AA3EF-2CB2-4F09-807A-1477B38E46B2}"/>
                    </a:ext>
                  </a:extLst>
                </p:cNvPr>
                <p:cNvSpPr>
                  <a:spLocks noChangeArrowheads="1"/>
                </p:cNvSpPr>
                <p:nvPr/>
              </p:nvSpPr>
              <p:spPr bwMode="auto">
                <a:xfrm>
                  <a:off x="4162" y="1408"/>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3" name="Oval 84">
                  <a:extLst>
                    <a:ext uri="{FF2B5EF4-FFF2-40B4-BE49-F238E27FC236}">
                      <a16:creationId xmlns:a16="http://schemas.microsoft.com/office/drawing/2014/main" id="{77B3C810-BF41-40D4-A6A1-6C09E7E046DF}"/>
                    </a:ext>
                  </a:extLst>
                </p:cNvPr>
                <p:cNvSpPr>
                  <a:spLocks noChangeArrowheads="1"/>
                </p:cNvSpPr>
                <p:nvPr/>
              </p:nvSpPr>
              <p:spPr bwMode="auto">
                <a:xfrm>
                  <a:off x="4267" y="1488"/>
                  <a:ext cx="13" cy="13"/>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4" name="Oval 85">
                  <a:extLst>
                    <a:ext uri="{FF2B5EF4-FFF2-40B4-BE49-F238E27FC236}">
                      <a16:creationId xmlns:a16="http://schemas.microsoft.com/office/drawing/2014/main" id="{6A1E1C88-8950-4615-86F0-F0105D76920E}"/>
                    </a:ext>
                  </a:extLst>
                </p:cNvPr>
                <p:cNvSpPr>
                  <a:spLocks noChangeArrowheads="1"/>
                </p:cNvSpPr>
                <p:nvPr/>
              </p:nvSpPr>
              <p:spPr bwMode="auto">
                <a:xfrm>
                  <a:off x="4317" y="1520"/>
                  <a:ext cx="8" cy="11"/>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5" name="Oval 86">
                  <a:extLst>
                    <a:ext uri="{FF2B5EF4-FFF2-40B4-BE49-F238E27FC236}">
                      <a16:creationId xmlns:a16="http://schemas.microsoft.com/office/drawing/2014/main" id="{BAB48501-5913-4AE1-897C-FF47C9024181}"/>
                    </a:ext>
                  </a:extLst>
                </p:cNvPr>
                <p:cNvSpPr>
                  <a:spLocks noChangeArrowheads="1"/>
                </p:cNvSpPr>
                <p:nvPr/>
              </p:nvSpPr>
              <p:spPr bwMode="auto">
                <a:xfrm>
                  <a:off x="4580" y="1232"/>
                  <a:ext cx="17" cy="16"/>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6" name="Oval 87">
                  <a:extLst>
                    <a:ext uri="{FF2B5EF4-FFF2-40B4-BE49-F238E27FC236}">
                      <a16:creationId xmlns:a16="http://schemas.microsoft.com/office/drawing/2014/main" id="{3E9B80ED-E825-46B8-85BA-04D19451AD1D}"/>
                    </a:ext>
                  </a:extLst>
                </p:cNvPr>
                <p:cNvSpPr>
                  <a:spLocks noChangeArrowheads="1"/>
                </p:cNvSpPr>
                <p:nvPr/>
              </p:nvSpPr>
              <p:spPr bwMode="auto">
                <a:xfrm>
                  <a:off x="4615" y="1083"/>
                  <a:ext cx="12" cy="13"/>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7" name="Oval 88">
                  <a:extLst>
                    <a:ext uri="{FF2B5EF4-FFF2-40B4-BE49-F238E27FC236}">
                      <a16:creationId xmlns:a16="http://schemas.microsoft.com/office/drawing/2014/main" id="{1B6019FF-EA23-4ACD-8F0E-23E81CD6A7DE}"/>
                    </a:ext>
                  </a:extLst>
                </p:cNvPr>
                <p:cNvSpPr>
                  <a:spLocks noChangeArrowheads="1"/>
                </p:cNvSpPr>
                <p:nvPr/>
              </p:nvSpPr>
              <p:spPr bwMode="auto">
                <a:xfrm>
                  <a:off x="4557" y="987"/>
                  <a:ext cx="13" cy="16"/>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8" name="Oval 89">
                  <a:extLst>
                    <a:ext uri="{FF2B5EF4-FFF2-40B4-BE49-F238E27FC236}">
                      <a16:creationId xmlns:a16="http://schemas.microsoft.com/office/drawing/2014/main" id="{049CB0A8-5C62-4497-BFF0-B54910C3ACC6}"/>
                    </a:ext>
                  </a:extLst>
                </p:cNvPr>
                <p:cNvSpPr>
                  <a:spLocks noChangeArrowheads="1"/>
                </p:cNvSpPr>
                <p:nvPr/>
              </p:nvSpPr>
              <p:spPr bwMode="auto">
                <a:xfrm>
                  <a:off x="4632" y="1211"/>
                  <a:ext cx="13" cy="13"/>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39" name="Oval 90">
                  <a:extLst>
                    <a:ext uri="{FF2B5EF4-FFF2-40B4-BE49-F238E27FC236}">
                      <a16:creationId xmlns:a16="http://schemas.microsoft.com/office/drawing/2014/main" id="{83CEA1AB-142D-43D0-9A11-13F96DC42C05}"/>
                    </a:ext>
                  </a:extLst>
                </p:cNvPr>
                <p:cNvSpPr>
                  <a:spLocks noChangeArrowheads="1"/>
                </p:cNvSpPr>
                <p:nvPr/>
              </p:nvSpPr>
              <p:spPr bwMode="auto">
                <a:xfrm>
                  <a:off x="4470" y="883"/>
                  <a:ext cx="10" cy="10"/>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0" name="Oval 91">
                  <a:extLst>
                    <a:ext uri="{FF2B5EF4-FFF2-40B4-BE49-F238E27FC236}">
                      <a16:creationId xmlns:a16="http://schemas.microsoft.com/office/drawing/2014/main" id="{DB753E86-B3A6-45E6-9123-335432288496}"/>
                    </a:ext>
                  </a:extLst>
                </p:cNvPr>
                <p:cNvSpPr>
                  <a:spLocks noChangeArrowheads="1"/>
                </p:cNvSpPr>
                <p:nvPr/>
              </p:nvSpPr>
              <p:spPr bwMode="auto">
                <a:xfrm>
                  <a:off x="4517" y="960"/>
                  <a:ext cx="8"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1" name="Oval 92">
                  <a:extLst>
                    <a:ext uri="{FF2B5EF4-FFF2-40B4-BE49-F238E27FC236}">
                      <a16:creationId xmlns:a16="http://schemas.microsoft.com/office/drawing/2014/main" id="{DDFCA96F-079F-45E9-AFAE-4E56A26E737B}"/>
                    </a:ext>
                  </a:extLst>
                </p:cNvPr>
                <p:cNvSpPr>
                  <a:spLocks noChangeArrowheads="1"/>
                </p:cNvSpPr>
                <p:nvPr/>
              </p:nvSpPr>
              <p:spPr bwMode="auto">
                <a:xfrm>
                  <a:off x="4615" y="1043"/>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2" name="Oval 93">
                  <a:extLst>
                    <a:ext uri="{FF2B5EF4-FFF2-40B4-BE49-F238E27FC236}">
                      <a16:creationId xmlns:a16="http://schemas.microsoft.com/office/drawing/2014/main" id="{741CC6A8-1067-4D08-A306-17167067FDBA}"/>
                    </a:ext>
                  </a:extLst>
                </p:cNvPr>
                <p:cNvSpPr>
                  <a:spLocks noChangeArrowheads="1"/>
                </p:cNvSpPr>
                <p:nvPr/>
              </p:nvSpPr>
              <p:spPr bwMode="auto">
                <a:xfrm>
                  <a:off x="4630" y="1139"/>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3" name="Oval 94">
                  <a:extLst>
                    <a:ext uri="{FF2B5EF4-FFF2-40B4-BE49-F238E27FC236}">
                      <a16:creationId xmlns:a16="http://schemas.microsoft.com/office/drawing/2014/main" id="{C49671E0-4FC4-4C16-9475-B0733A31F65D}"/>
                    </a:ext>
                  </a:extLst>
                </p:cNvPr>
                <p:cNvSpPr>
                  <a:spLocks noChangeArrowheads="1"/>
                </p:cNvSpPr>
                <p:nvPr/>
              </p:nvSpPr>
              <p:spPr bwMode="auto">
                <a:xfrm>
                  <a:off x="4607" y="1179"/>
                  <a:ext cx="8"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4" name="Oval 95">
                  <a:extLst>
                    <a:ext uri="{FF2B5EF4-FFF2-40B4-BE49-F238E27FC236}">
                      <a16:creationId xmlns:a16="http://schemas.microsoft.com/office/drawing/2014/main" id="{621969E7-4C4A-4C52-A764-BE3D17705482}"/>
                    </a:ext>
                  </a:extLst>
                </p:cNvPr>
                <p:cNvSpPr>
                  <a:spLocks noChangeArrowheads="1"/>
                </p:cNvSpPr>
                <p:nvPr/>
              </p:nvSpPr>
              <p:spPr bwMode="auto">
                <a:xfrm>
                  <a:off x="4557" y="1120"/>
                  <a:ext cx="8"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5" name="Oval 96">
                  <a:extLst>
                    <a:ext uri="{FF2B5EF4-FFF2-40B4-BE49-F238E27FC236}">
                      <a16:creationId xmlns:a16="http://schemas.microsoft.com/office/drawing/2014/main" id="{D696BD07-2413-4AAB-9158-00A4FA4BF2BE}"/>
                    </a:ext>
                  </a:extLst>
                </p:cNvPr>
                <p:cNvSpPr>
                  <a:spLocks noChangeArrowheads="1"/>
                </p:cNvSpPr>
                <p:nvPr/>
              </p:nvSpPr>
              <p:spPr bwMode="auto">
                <a:xfrm>
                  <a:off x="4377" y="869"/>
                  <a:ext cx="8"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6" name="Oval 97">
                  <a:extLst>
                    <a:ext uri="{FF2B5EF4-FFF2-40B4-BE49-F238E27FC236}">
                      <a16:creationId xmlns:a16="http://schemas.microsoft.com/office/drawing/2014/main" id="{9408EA4F-2DB6-494F-91A7-598A618B7547}"/>
                    </a:ext>
                  </a:extLst>
                </p:cNvPr>
                <p:cNvSpPr>
                  <a:spLocks noChangeArrowheads="1"/>
                </p:cNvSpPr>
                <p:nvPr/>
              </p:nvSpPr>
              <p:spPr bwMode="auto">
                <a:xfrm>
                  <a:off x="4440" y="864"/>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7" name="Oval 98">
                  <a:extLst>
                    <a:ext uri="{FF2B5EF4-FFF2-40B4-BE49-F238E27FC236}">
                      <a16:creationId xmlns:a16="http://schemas.microsoft.com/office/drawing/2014/main" id="{2129A7C3-D786-4944-9849-BA1EE031A84C}"/>
                    </a:ext>
                  </a:extLst>
                </p:cNvPr>
                <p:cNvSpPr>
                  <a:spLocks noChangeArrowheads="1"/>
                </p:cNvSpPr>
                <p:nvPr/>
              </p:nvSpPr>
              <p:spPr bwMode="auto">
                <a:xfrm>
                  <a:off x="4465" y="907"/>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8" name="Oval 99">
                  <a:extLst>
                    <a:ext uri="{FF2B5EF4-FFF2-40B4-BE49-F238E27FC236}">
                      <a16:creationId xmlns:a16="http://schemas.microsoft.com/office/drawing/2014/main" id="{C8BB455D-6B6B-4E93-9E9A-56C13EE4F0E4}"/>
                    </a:ext>
                  </a:extLst>
                </p:cNvPr>
                <p:cNvSpPr>
                  <a:spLocks noChangeArrowheads="1"/>
                </p:cNvSpPr>
                <p:nvPr/>
              </p:nvSpPr>
              <p:spPr bwMode="auto">
                <a:xfrm>
                  <a:off x="4555" y="920"/>
                  <a:ext cx="7"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49" name="Oval 100">
                  <a:extLst>
                    <a:ext uri="{FF2B5EF4-FFF2-40B4-BE49-F238E27FC236}">
                      <a16:creationId xmlns:a16="http://schemas.microsoft.com/office/drawing/2014/main" id="{F060D5B8-856C-4DB3-ABAB-9C55DCE3C0F2}"/>
                    </a:ext>
                  </a:extLst>
                </p:cNvPr>
                <p:cNvSpPr>
                  <a:spLocks noChangeArrowheads="1"/>
                </p:cNvSpPr>
                <p:nvPr/>
              </p:nvSpPr>
              <p:spPr bwMode="auto">
                <a:xfrm>
                  <a:off x="4562" y="1051"/>
                  <a:ext cx="10" cy="10"/>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50" name="Oval 101">
                  <a:extLst>
                    <a:ext uri="{FF2B5EF4-FFF2-40B4-BE49-F238E27FC236}">
                      <a16:creationId xmlns:a16="http://schemas.microsoft.com/office/drawing/2014/main" id="{360A7E4C-09B0-489B-84A9-3C89667EBBDE}"/>
                    </a:ext>
                  </a:extLst>
                </p:cNvPr>
                <p:cNvSpPr>
                  <a:spLocks noChangeArrowheads="1"/>
                </p:cNvSpPr>
                <p:nvPr/>
              </p:nvSpPr>
              <p:spPr bwMode="auto">
                <a:xfrm>
                  <a:off x="4427" y="1496"/>
                  <a:ext cx="10" cy="8"/>
                </a:xfrm>
                <a:prstGeom prst="ellipse">
                  <a:avLst/>
                </a:prstGeom>
                <a:solidFill>
                  <a:srgbClr val="844E9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551" name="Freeform 102">
                  <a:extLst>
                    <a:ext uri="{FF2B5EF4-FFF2-40B4-BE49-F238E27FC236}">
                      <a16:creationId xmlns:a16="http://schemas.microsoft.com/office/drawing/2014/main" id="{5975BE09-9650-4F2B-BA6F-0009141AF767}"/>
                    </a:ext>
                  </a:extLst>
                </p:cNvPr>
                <p:cNvSpPr>
                  <a:spLocks/>
                </p:cNvSpPr>
                <p:nvPr/>
              </p:nvSpPr>
              <p:spPr bwMode="auto">
                <a:xfrm>
                  <a:off x="4017" y="792"/>
                  <a:ext cx="683" cy="773"/>
                </a:xfrm>
                <a:custGeom>
                  <a:avLst/>
                  <a:gdLst>
                    <a:gd name="T0" fmla="*/ 50 w 273"/>
                    <a:gd name="T1" fmla="*/ 1114 h 290"/>
                    <a:gd name="T2" fmla="*/ 838 w 273"/>
                    <a:gd name="T3" fmla="*/ 2052 h 290"/>
                    <a:gd name="T4" fmla="*/ 1589 w 273"/>
                    <a:gd name="T5" fmla="*/ 1605 h 290"/>
                    <a:gd name="T6" fmla="*/ 1696 w 273"/>
                    <a:gd name="T7" fmla="*/ 952 h 290"/>
                    <a:gd name="T8" fmla="*/ 1113 w 273"/>
                    <a:gd name="T9" fmla="*/ 128 h 290"/>
                    <a:gd name="T10" fmla="*/ 50 w 273"/>
                    <a:gd name="T11" fmla="*/ 1114 h 2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90">
                      <a:moveTo>
                        <a:pt x="8" y="157"/>
                      </a:moveTo>
                      <a:cubicBezTo>
                        <a:pt x="9" y="226"/>
                        <a:pt x="73" y="290"/>
                        <a:pt x="134" y="289"/>
                      </a:cubicBezTo>
                      <a:cubicBezTo>
                        <a:pt x="195" y="287"/>
                        <a:pt x="241" y="254"/>
                        <a:pt x="254" y="226"/>
                      </a:cubicBezTo>
                      <a:cubicBezTo>
                        <a:pt x="268" y="198"/>
                        <a:pt x="273" y="157"/>
                        <a:pt x="271" y="134"/>
                      </a:cubicBezTo>
                      <a:cubicBezTo>
                        <a:pt x="264" y="72"/>
                        <a:pt x="236" y="36"/>
                        <a:pt x="178" y="18"/>
                      </a:cubicBezTo>
                      <a:cubicBezTo>
                        <a:pt x="121" y="0"/>
                        <a:pt x="0" y="7"/>
                        <a:pt x="8" y="157"/>
                      </a:cubicBez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r-FR">
                    <a:latin typeface="Arial" panose="020B0604020202020204" pitchFamily="34" charset="0"/>
                    <a:cs typeface="Arial" panose="020B0604020202020204" pitchFamily="34" charset="0"/>
                  </a:endParaRPr>
                </a:p>
              </p:txBody>
            </p:sp>
            <p:sp>
              <p:nvSpPr>
                <p:cNvPr id="552" name="Freeform 103">
                  <a:extLst>
                    <a:ext uri="{FF2B5EF4-FFF2-40B4-BE49-F238E27FC236}">
                      <a16:creationId xmlns:a16="http://schemas.microsoft.com/office/drawing/2014/main" id="{F47C4A5F-9519-4B28-926D-38AE972BA09B}"/>
                    </a:ext>
                  </a:extLst>
                </p:cNvPr>
                <p:cNvSpPr>
                  <a:spLocks/>
                </p:cNvSpPr>
                <p:nvPr/>
              </p:nvSpPr>
              <p:spPr bwMode="auto">
                <a:xfrm>
                  <a:off x="4072" y="875"/>
                  <a:ext cx="580" cy="674"/>
                </a:xfrm>
                <a:custGeom>
                  <a:avLst/>
                  <a:gdLst>
                    <a:gd name="T0" fmla="*/ 670 w 232"/>
                    <a:gd name="T1" fmla="*/ 35 h 253"/>
                    <a:gd name="T2" fmla="*/ 50 w 232"/>
                    <a:gd name="T3" fmla="*/ 879 h 253"/>
                    <a:gd name="T4" fmla="*/ 925 w 232"/>
                    <a:gd name="T5" fmla="*/ 1604 h 253"/>
                    <a:gd name="T6" fmla="*/ 1163 w 232"/>
                    <a:gd name="T7" fmla="*/ 751 h 253"/>
                    <a:gd name="T8" fmla="*/ 670 w 232"/>
                    <a:gd name="T9" fmla="*/ 35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53">
                      <a:moveTo>
                        <a:pt x="107" y="5"/>
                      </a:moveTo>
                      <a:cubicBezTo>
                        <a:pt x="56" y="0"/>
                        <a:pt x="0" y="60"/>
                        <a:pt x="8" y="124"/>
                      </a:cubicBezTo>
                      <a:cubicBezTo>
                        <a:pt x="16" y="188"/>
                        <a:pt x="77" y="253"/>
                        <a:pt x="148" y="226"/>
                      </a:cubicBezTo>
                      <a:cubicBezTo>
                        <a:pt x="232" y="195"/>
                        <a:pt x="196" y="127"/>
                        <a:pt x="186" y="106"/>
                      </a:cubicBezTo>
                      <a:cubicBezTo>
                        <a:pt x="176" y="84"/>
                        <a:pt x="193" y="13"/>
                        <a:pt x="107" y="5"/>
                      </a:cubicBez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fr-FR">
                    <a:latin typeface="Arial" panose="020B0604020202020204" pitchFamily="34" charset="0"/>
                    <a:cs typeface="Arial" panose="020B0604020202020204" pitchFamily="34" charset="0"/>
                  </a:endParaRPr>
                </a:p>
              </p:txBody>
            </p:sp>
            <p:sp>
              <p:nvSpPr>
                <p:cNvPr id="553" name="Freeform 104">
                  <a:extLst>
                    <a:ext uri="{FF2B5EF4-FFF2-40B4-BE49-F238E27FC236}">
                      <a16:creationId xmlns:a16="http://schemas.microsoft.com/office/drawing/2014/main" id="{33D384FC-0A36-4375-9457-30BCB40AF8B6}"/>
                    </a:ext>
                  </a:extLst>
                </p:cNvPr>
                <p:cNvSpPr>
                  <a:spLocks/>
                </p:cNvSpPr>
                <p:nvPr/>
              </p:nvSpPr>
              <p:spPr bwMode="auto">
                <a:xfrm>
                  <a:off x="4124" y="933"/>
                  <a:ext cx="78" cy="83"/>
                </a:xfrm>
                <a:custGeom>
                  <a:avLst/>
                  <a:gdLst>
                    <a:gd name="T0" fmla="*/ 13 w 31"/>
                    <a:gd name="T1" fmla="*/ 145 h 31"/>
                    <a:gd name="T2" fmla="*/ 70 w 31"/>
                    <a:gd name="T3" fmla="*/ 21 h 31"/>
                    <a:gd name="T4" fmla="*/ 176 w 31"/>
                    <a:gd name="T5" fmla="*/ 78 h 31"/>
                    <a:gd name="T6" fmla="*/ 126 w 31"/>
                    <a:gd name="T7" fmla="*/ 209 h 31"/>
                    <a:gd name="T8" fmla="*/ 13 w 31"/>
                    <a:gd name="T9" fmla="*/ 145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1">
                      <a:moveTo>
                        <a:pt x="2" y="20"/>
                      </a:moveTo>
                      <a:cubicBezTo>
                        <a:pt x="0" y="13"/>
                        <a:pt x="3" y="5"/>
                        <a:pt x="11" y="3"/>
                      </a:cubicBezTo>
                      <a:cubicBezTo>
                        <a:pt x="18" y="0"/>
                        <a:pt x="26" y="4"/>
                        <a:pt x="28" y="11"/>
                      </a:cubicBezTo>
                      <a:cubicBezTo>
                        <a:pt x="31" y="18"/>
                        <a:pt x="27" y="26"/>
                        <a:pt x="20" y="29"/>
                      </a:cubicBezTo>
                      <a:cubicBezTo>
                        <a:pt x="13" y="31"/>
                        <a:pt x="5" y="27"/>
                        <a:pt x="2"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54" name="Freeform 105">
                  <a:extLst>
                    <a:ext uri="{FF2B5EF4-FFF2-40B4-BE49-F238E27FC236}">
                      <a16:creationId xmlns:a16="http://schemas.microsoft.com/office/drawing/2014/main" id="{A5AE596A-25D1-4BE3-9FDF-74E97D7EE87D}"/>
                    </a:ext>
                  </a:extLst>
                </p:cNvPr>
                <p:cNvSpPr>
                  <a:spLocks/>
                </p:cNvSpPr>
                <p:nvPr/>
              </p:nvSpPr>
              <p:spPr bwMode="auto">
                <a:xfrm>
                  <a:off x="4192" y="915"/>
                  <a:ext cx="28" cy="29"/>
                </a:xfrm>
                <a:custGeom>
                  <a:avLst/>
                  <a:gdLst>
                    <a:gd name="T0" fmla="*/ 8 w 11"/>
                    <a:gd name="T1" fmla="*/ 47 h 11"/>
                    <a:gd name="T2" fmla="*/ 25 w 11"/>
                    <a:gd name="T3" fmla="*/ 8 h 11"/>
                    <a:gd name="T4" fmla="*/ 64 w 11"/>
                    <a:gd name="T5" fmla="*/ 29 h 11"/>
                    <a:gd name="T6" fmla="*/ 46 w 11"/>
                    <a:gd name="T7" fmla="*/ 69 h 11"/>
                    <a:gd name="T8" fmla="*/ 8 w 11"/>
                    <a:gd name="T9" fmla="*/ 4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 y="7"/>
                      </a:moveTo>
                      <a:cubicBezTo>
                        <a:pt x="0" y="4"/>
                        <a:pt x="1" y="2"/>
                        <a:pt x="4" y="1"/>
                      </a:cubicBezTo>
                      <a:cubicBezTo>
                        <a:pt x="6" y="0"/>
                        <a:pt x="9" y="1"/>
                        <a:pt x="10" y="4"/>
                      </a:cubicBezTo>
                      <a:cubicBezTo>
                        <a:pt x="11" y="6"/>
                        <a:pt x="9" y="9"/>
                        <a:pt x="7" y="10"/>
                      </a:cubicBezTo>
                      <a:cubicBezTo>
                        <a:pt x="4" y="11"/>
                        <a:pt x="1" y="10"/>
                        <a:pt x="1"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555" name="Freeform 106">
                  <a:extLst>
                    <a:ext uri="{FF2B5EF4-FFF2-40B4-BE49-F238E27FC236}">
                      <a16:creationId xmlns:a16="http://schemas.microsoft.com/office/drawing/2014/main" id="{0C4769DE-BD54-40E1-A2F2-4605A84C7CCA}"/>
                    </a:ext>
                  </a:extLst>
                </p:cNvPr>
                <p:cNvSpPr>
                  <a:spLocks/>
                </p:cNvSpPr>
                <p:nvPr/>
              </p:nvSpPr>
              <p:spPr bwMode="auto">
                <a:xfrm>
                  <a:off x="4109" y="1013"/>
                  <a:ext cx="28" cy="30"/>
                </a:xfrm>
                <a:custGeom>
                  <a:avLst/>
                  <a:gdLst>
                    <a:gd name="T0" fmla="*/ 8 w 11"/>
                    <a:gd name="T1" fmla="*/ 52 h 11"/>
                    <a:gd name="T2" fmla="*/ 25 w 11"/>
                    <a:gd name="T3" fmla="*/ 8 h 11"/>
                    <a:gd name="T4" fmla="*/ 64 w 11"/>
                    <a:gd name="T5" fmla="*/ 30 h 11"/>
                    <a:gd name="T6" fmla="*/ 46 w 11"/>
                    <a:gd name="T7" fmla="*/ 74 h 11"/>
                    <a:gd name="T8" fmla="*/ 8 w 11"/>
                    <a:gd name="T9" fmla="*/ 52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1" y="7"/>
                      </a:moveTo>
                      <a:cubicBezTo>
                        <a:pt x="0" y="5"/>
                        <a:pt x="1" y="2"/>
                        <a:pt x="4" y="1"/>
                      </a:cubicBezTo>
                      <a:cubicBezTo>
                        <a:pt x="6" y="0"/>
                        <a:pt x="9" y="1"/>
                        <a:pt x="10" y="4"/>
                      </a:cubicBezTo>
                      <a:cubicBezTo>
                        <a:pt x="11" y="6"/>
                        <a:pt x="10" y="9"/>
                        <a:pt x="7" y="10"/>
                      </a:cubicBezTo>
                      <a:cubicBezTo>
                        <a:pt x="5" y="11"/>
                        <a:pt x="2" y="10"/>
                        <a:pt x="1" y="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grpSp>
          <p:grpSp>
            <p:nvGrpSpPr>
              <p:cNvPr id="294" name="Grouper 352">
                <a:extLst>
                  <a:ext uri="{FF2B5EF4-FFF2-40B4-BE49-F238E27FC236}">
                    <a16:creationId xmlns:a16="http://schemas.microsoft.com/office/drawing/2014/main" id="{F260D3AD-9077-4104-B9F7-CE835CEBD949}"/>
                  </a:ext>
                </a:extLst>
              </p:cNvPr>
              <p:cNvGrpSpPr>
                <a:grpSpLocks noChangeAspect="1"/>
              </p:cNvGrpSpPr>
              <p:nvPr/>
            </p:nvGrpSpPr>
            <p:grpSpPr>
              <a:xfrm rot="10029271">
                <a:off x="1798516" y="3544457"/>
                <a:ext cx="267141" cy="325818"/>
                <a:chOff x="5326459" y="2006234"/>
                <a:chExt cx="468934" cy="571931"/>
              </a:xfrm>
            </p:grpSpPr>
            <p:sp>
              <p:nvSpPr>
                <p:cNvPr id="497" name="Freeform 226">
                  <a:extLst>
                    <a:ext uri="{FF2B5EF4-FFF2-40B4-BE49-F238E27FC236}">
                      <a16:creationId xmlns:a16="http://schemas.microsoft.com/office/drawing/2014/main" id="{15099E4A-4F29-4D73-818E-9CC27F09B291}"/>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498" name="Freeform 227">
                  <a:extLst>
                    <a:ext uri="{FF2B5EF4-FFF2-40B4-BE49-F238E27FC236}">
                      <a16:creationId xmlns:a16="http://schemas.microsoft.com/office/drawing/2014/main" id="{39400539-6C5A-47CB-94B4-AC431A23B19E}"/>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499" name="Freeform 228">
                  <a:extLst>
                    <a:ext uri="{FF2B5EF4-FFF2-40B4-BE49-F238E27FC236}">
                      <a16:creationId xmlns:a16="http://schemas.microsoft.com/office/drawing/2014/main" id="{7C6CA580-FE46-4FC7-9BC6-B2BE64B1E3BC}"/>
                    </a:ext>
                  </a:extLst>
                </p:cNvPr>
                <p:cNvSpPr>
                  <a:spLocks/>
                </p:cNvSpPr>
                <p:nvPr/>
              </p:nvSpPr>
              <p:spPr bwMode="auto">
                <a:xfrm>
                  <a:off x="5326459" y="2031679"/>
                  <a:ext cx="56951" cy="67856"/>
                </a:xfrm>
                <a:custGeom>
                  <a:avLst/>
                  <a:gdLst>
                    <a:gd name="T0" fmla="*/ 47 w 47"/>
                    <a:gd name="T1" fmla="*/ 46 h 56"/>
                    <a:gd name="T2" fmla="*/ 17 w 47"/>
                    <a:gd name="T3" fmla="*/ 0 h 56"/>
                    <a:gd name="T4" fmla="*/ 0 w 47"/>
                    <a:gd name="T5" fmla="*/ 14 h 56"/>
                    <a:gd name="T6" fmla="*/ 30 w 47"/>
                    <a:gd name="T7" fmla="*/ 56 h 56"/>
                    <a:gd name="T8" fmla="*/ 47 w 47"/>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6">
                      <a:moveTo>
                        <a:pt x="47" y="46"/>
                      </a:moveTo>
                      <a:lnTo>
                        <a:pt x="17" y="0"/>
                      </a:lnTo>
                      <a:lnTo>
                        <a:pt x="0" y="14"/>
                      </a:lnTo>
                      <a:lnTo>
                        <a:pt x="30" y="56"/>
                      </a:lnTo>
                      <a:lnTo>
                        <a:pt x="47"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0" name="Freeform 229">
                  <a:extLst>
                    <a:ext uri="{FF2B5EF4-FFF2-40B4-BE49-F238E27FC236}">
                      <a16:creationId xmlns:a16="http://schemas.microsoft.com/office/drawing/2014/main" id="{6351CA5E-6C7D-49B0-8271-E654A2E3F423}"/>
                    </a:ext>
                  </a:extLst>
                </p:cNvPr>
                <p:cNvSpPr>
                  <a:spLocks/>
                </p:cNvSpPr>
                <p:nvPr/>
              </p:nvSpPr>
              <p:spPr bwMode="auto">
                <a:xfrm>
                  <a:off x="5365234" y="2006234"/>
                  <a:ext cx="54527" cy="67856"/>
                </a:xfrm>
                <a:custGeom>
                  <a:avLst/>
                  <a:gdLst>
                    <a:gd name="T0" fmla="*/ 15 w 45"/>
                    <a:gd name="T1" fmla="*/ 0 h 56"/>
                    <a:gd name="T2" fmla="*/ 0 w 45"/>
                    <a:gd name="T3" fmla="*/ 13 h 56"/>
                    <a:gd name="T4" fmla="*/ 28 w 45"/>
                    <a:gd name="T5" fmla="*/ 56 h 56"/>
                    <a:gd name="T6" fmla="*/ 45 w 45"/>
                    <a:gd name="T7" fmla="*/ 43 h 56"/>
                    <a:gd name="T8" fmla="*/ 15 w 4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15" y="0"/>
                      </a:moveTo>
                      <a:lnTo>
                        <a:pt x="0" y="13"/>
                      </a:lnTo>
                      <a:lnTo>
                        <a:pt x="28" y="56"/>
                      </a:lnTo>
                      <a:lnTo>
                        <a:pt x="45" y="43"/>
                      </a:lnTo>
                      <a:lnTo>
                        <a:pt x="15" y="0"/>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1" name="Freeform 230">
                  <a:extLst>
                    <a:ext uri="{FF2B5EF4-FFF2-40B4-BE49-F238E27FC236}">
                      <a16:creationId xmlns:a16="http://schemas.microsoft.com/office/drawing/2014/main" id="{5AE52B62-D6CC-4E06-AFDF-C8451357435F}"/>
                    </a:ext>
                  </a:extLst>
                </p:cNvPr>
                <p:cNvSpPr>
                  <a:spLocks/>
                </p:cNvSpPr>
                <p:nvPr/>
              </p:nvSpPr>
              <p:spPr bwMode="auto">
                <a:xfrm>
                  <a:off x="5401583" y="2060760"/>
                  <a:ext cx="136924" cy="501651"/>
                </a:xfrm>
                <a:custGeom>
                  <a:avLst/>
                  <a:gdLst>
                    <a:gd name="T0" fmla="*/ 113 w 45"/>
                    <a:gd name="T1" fmla="*/ 163 h 155"/>
                    <a:gd name="T2" fmla="*/ 113 w 45"/>
                    <a:gd name="T3" fmla="*/ 163 h 155"/>
                    <a:gd name="T4" fmla="*/ 113 w 45"/>
                    <a:gd name="T5" fmla="*/ 166 h 155"/>
                    <a:gd name="T6" fmla="*/ 110 w 45"/>
                    <a:gd name="T7" fmla="*/ 414 h 155"/>
                    <a:gd name="T8" fmla="*/ 110 w 45"/>
                    <a:gd name="T9" fmla="*/ 414 h 155"/>
                    <a:gd name="T10" fmla="*/ 108 w 45"/>
                    <a:gd name="T11" fmla="*/ 166 h 155"/>
                    <a:gd name="T12" fmla="*/ 0 w 45"/>
                    <a:gd name="T13" fmla="*/ 0 h 155"/>
                    <a:gd name="T14" fmla="*/ 0 w 45"/>
                    <a:gd name="T15" fmla="*/ 0 h 155"/>
                    <a:gd name="T16" fmla="*/ 113 w 45"/>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5">
                      <a:moveTo>
                        <a:pt x="45" y="61"/>
                      </a:moveTo>
                      <a:cubicBezTo>
                        <a:pt x="45" y="61"/>
                        <a:pt x="45" y="61"/>
                        <a:pt x="45" y="61"/>
                      </a:cubicBezTo>
                      <a:cubicBezTo>
                        <a:pt x="45" y="62"/>
                        <a:pt x="45" y="62"/>
                        <a:pt x="45" y="62"/>
                      </a:cubicBezTo>
                      <a:cubicBezTo>
                        <a:pt x="44" y="155"/>
                        <a:pt x="44" y="155"/>
                        <a:pt x="44" y="155"/>
                      </a:cubicBezTo>
                      <a:cubicBezTo>
                        <a:pt x="44" y="155"/>
                        <a:pt x="44" y="155"/>
                        <a:pt x="44" y="155"/>
                      </a:cubicBezTo>
                      <a:cubicBezTo>
                        <a:pt x="44" y="155"/>
                        <a:pt x="43" y="63"/>
                        <a:pt x="43" y="62"/>
                      </a:cubicBezTo>
                      <a:cubicBezTo>
                        <a:pt x="43" y="62"/>
                        <a:pt x="0" y="0"/>
                        <a:pt x="0" y="0"/>
                      </a:cubicBezTo>
                      <a:cubicBezTo>
                        <a:pt x="0" y="0"/>
                        <a:pt x="0" y="0"/>
                        <a:pt x="0" y="0"/>
                      </a:cubicBezTo>
                      <a:lnTo>
                        <a:pt x="45"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2" name="Freeform 231">
                  <a:extLst>
                    <a:ext uri="{FF2B5EF4-FFF2-40B4-BE49-F238E27FC236}">
                      <a16:creationId xmlns:a16="http://schemas.microsoft.com/office/drawing/2014/main" id="{BDDFBEA3-2B69-446F-8296-A8457DA5A60F}"/>
                    </a:ext>
                  </a:extLst>
                </p:cNvPr>
                <p:cNvSpPr>
                  <a:spLocks/>
                </p:cNvSpPr>
                <p:nvPr/>
              </p:nvSpPr>
              <p:spPr bwMode="auto">
                <a:xfrm>
                  <a:off x="5334941" y="2041373"/>
                  <a:ext cx="139347" cy="213263"/>
                </a:xfrm>
                <a:custGeom>
                  <a:avLst/>
                  <a:gdLst>
                    <a:gd name="T0" fmla="*/ 8 w 46"/>
                    <a:gd name="T1" fmla="*/ 8 h 66"/>
                    <a:gd name="T2" fmla="*/ 115 w 46"/>
                    <a:gd name="T3" fmla="*/ 176 h 66"/>
                    <a:gd name="T4" fmla="*/ 115 w 46"/>
                    <a:gd name="T5" fmla="*/ 176 h 66"/>
                    <a:gd name="T6" fmla="*/ 0 w 46"/>
                    <a:gd name="T7" fmla="*/ 5 h 66"/>
                    <a:gd name="T8" fmla="*/ 10 w 4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3" y="3"/>
                      </a:moveTo>
                      <a:cubicBezTo>
                        <a:pt x="3" y="3"/>
                        <a:pt x="46" y="66"/>
                        <a:pt x="46" y="66"/>
                      </a:cubicBezTo>
                      <a:cubicBezTo>
                        <a:pt x="46" y="66"/>
                        <a:pt x="46" y="66"/>
                        <a:pt x="46" y="66"/>
                      </a:cubicBezTo>
                      <a:cubicBezTo>
                        <a:pt x="0" y="2"/>
                        <a:pt x="0" y="2"/>
                        <a:pt x="0" y="2"/>
                      </a:cubicBezTo>
                      <a:cubicBezTo>
                        <a:pt x="4" y="0"/>
                        <a:pt x="4" y="0"/>
                        <a:pt x="4"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3" name="Freeform 232">
                  <a:extLst>
                    <a:ext uri="{FF2B5EF4-FFF2-40B4-BE49-F238E27FC236}">
                      <a16:creationId xmlns:a16="http://schemas.microsoft.com/office/drawing/2014/main" id="{E9C9B770-9451-4AE5-8597-46F5FE0203D1}"/>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4" name="Freeform 233">
                  <a:extLst>
                    <a:ext uri="{FF2B5EF4-FFF2-40B4-BE49-F238E27FC236}">
                      <a16:creationId xmlns:a16="http://schemas.microsoft.com/office/drawing/2014/main" id="{EE03DB9E-D1E1-44ED-98CC-20906846DF9D}"/>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5" name="Freeform 234">
                  <a:extLst>
                    <a:ext uri="{FF2B5EF4-FFF2-40B4-BE49-F238E27FC236}">
                      <a16:creationId xmlns:a16="http://schemas.microsoft.com/office/drawing/2014/main" id="{BC86A9A6-E4CE-41BA-A796-F1B7F9EEF104}"/>
                    </a:ext>
                  </a:extLst>
                </p:cNvPr>
                <p:cNvSpPr>
                  <a:spLocks/>
                </p:cNvSpPr>
                <p:nvPr/>
              </p:nvSpPr>
              <p:spPr bwMode="auto">
                <a:xfrm>
                  <a:off x="5740866" y="2031679"/>
                  <a:ext cx="54527" cy="67856"/>
                </a:xfrm>
                <a:custGeom>
                  <a:avLst/>
                  <a:gdLst>
                    <a:gd name="T0" fmla="*/ 0 w 45"/>
                    <a:gd name="T1" fmla="*/ 46 h 56"/>
                    <a:gd name="T2" fmla="*/ 18 w 45"/>
                    <a:gd name="T3" fmla="*/ 56 h 56"/>
                    <a:gd name="T4" fmla="*/ 45 w 45"/>
                    <a:gd name="T5" fmla="*/ 14 h 56"/>
                    <a:gd name="T6" fmla="*/ 30 w 45"/>
                    <a:gd name="T7" fmla="*/ 0 h 56"/>
                    <a:gd name="T8" fmla="*/ 0 w 45"/>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6"/>
                      </a:moveTo>
                      <a:lnTo>
                        <a:pt x="18" y="56"/>
                      </a:lnTo>
                      <a:lnTo>
                        <a:pt x="45" y="14"/>
                      </a:lnTo>
                      <a:lnTo>
                        <a:pt x="30" y="0"/>
                      </a:lnTo>
                      <a:lnTo>
                        <a:pt x="0"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6" name="Freeform 235">
                  <a:extLst>
                    <a:ext uri="{FF2B5EF4-FFF2-40B4-BE49-F238E27FC236}">
                      <a16:creationId xmlns:a16="http://schemas.microsoft.com/office/drawing/2014/main" id="{D4C30F29-4F88-4D0D-8D2C-A60F48946A3C}"/>
                    </a:ext>
                  </a:extLst>
                </p:cNvPr>
                <p:cNvSpPr>
                  <a:spLocks/>
                </p:cNvSpPr>
                <p:nvPr/>
              </p:nvSpPr>
              <p:spPr bwMode="auto">
                <a:xfrm>
                  <a:off x="5704514" y="2006234"/>
                  <a:ext cx="54527" cy="67856"/>
                </a:xfrm>
                <a:custGeom>
                  <a:avLst/>
                  <a:gdLst>
                    <a:gd name="T0" fmla="*/ 0 w 45"/>
                    <a:gd name="T1" fmla="*/ 43 h 56"/>
                    <a:gd name="T2" fmla="*/ 15 w 45"/>
                    <a:gd name="T3" fmla="*/ 56 h 56"/>
                    <a:gd name="T4" fmla="*/ 45 w 45"/>
                    <a:gd name="T5" fmla="*/ 13 h 56"/>
                    <a:gd name="T6" fmla="*/ 30 w 45"/>
                    <a:gd name="T7" fmla="*/ 0 h 56"/>
                    <a:gd name="T8" fmla="*/ 0 w 45"/>
                    <a:gd name="T9" fmla="*/ 4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3"/>
                      </a:moveTo>
                      <a:lnTo>
                        <a:pt x="15" y="56"/>
                      </a:lnTo>
                      <a:lnTo>
                        <a:pt x="45" y="13"/>
                      </a:lnTo>
                      <a:lnTo>
                        <a:pt x="30" y="0"/>
                      </a:lnTo>
                      <a:lnTo>
                        <a:pt x="0" y="43"/>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7" name="Freeform 236">
                  <a:extLst>
                    <a:ext uri="{FF2B5EF4-FFF2-40B4-BE49-F238E27FC236}">
                      <a16:creationId xmlns:a16="http://schemas.microsoft.com/office/drawing/2014/main" id="{24E2E2F4-A8AD-4E81-8D97-7F5A8FEE4C2D}"/>
                    </a:ext>
                  </a:extLst>
                </p:cNvPr>
                <p:cNvSpPr>
                  <a:spLocks/>
                </p:cNvSpPr>
                <p:nvPr/>
              </p:nvSpPr>
              <p:spPr bwMode="auto">
                <a:xfrm>
                  <a:off x="5574861" y="2058338"/>
                  <a:ext cx="139347" cy="500440"/>
                </a:xfrm>
                <a:custGeom>
                  <a:avLst/>
                  <a:gdLst>
                    <a:gd name="T0" fmla="*/ 0 w 46"/>
                    <a:gd name="T1" fmla="*/ 163 h 155"/>
                    <a:gd name="T2" fmla="*/ 0 w 46"/>
                    <a:gd name="T3" fmla="*/ 163 h 155"/>
                    <a:gd name="T4" fmla="*/ 0 w 46"/>
                    <a:gd name="T5" fmla="*/ 165 h 155"/>
                    <a:gd name="T6" fmla="*/ 3 w 46"/>
                    <a:gd name="T7" fmla="*/ 413 h 155"/>
                    <a:gd name="T8" fmla="*/ 3 w 46"/>
                    <a:gd name="T9" fmla="*/ 413 h 155"/>
                    <a:gd name="T10" fmla="*/ 5 w 46"/>
                    <a:gd name="T11" fmla="*/ 165 h 155"/>
                    <a:gd name="T12" fmla="*/ 115 w 46"/>
                    <a:gd name="T13" fmla="*/ 0 h 155"/>
                    <a:gd name="T14" fmla="*/ 115 w 46"/>
                    <a:gd name="T15" fmla="*/ 0 h 155"/>
                    <a:gd name="T16" fmla="*/ 0 w 46"/>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55">
                      <a:moveTo>
                        <a:pt x="0" y="61"/>
                      </a:moveTo>
                      <a:cubicBezTo>
                        <a:pt x="0" y="61"/>
                        <a:pt x="0" y="61"/>
                        <a:pt x="0" y="61"/>
                      </a:cubicBezTo>
                      <a:cubicBezTo>
                        <a:pt x="0" y="62"/>
                        <a:pt x="0" y="62"/>
                        <a:pt x="0" y="62"/>
                      </a:cubicBezTo>
                      <a:cubicBezTo>
                        <a:pt x="1" y="155"/>
                        <a:pt x="1" y="155"/>
                        <a:pt x="1" y="155"/>
                      </a:cubicBezTo>
                      <a:cubicBezTo>
                        <a:pt x="1" y="155"/>
                        <a:pt x="1" y="155"/>
                        <a:pt x="1" y="155"/>
                      </a:cubicBezTo>
                      <a:cubicBezTo>
                        <a:pt x="1" y="155"/>
                        <a:pt x="2" y="63"/>
                        <a:pt x="2" y="62"/>
                      </a:cubicBezTo>
                      <a:cubicBezTo>
                        <a:pt x="3" y="62"/>
                        <a:pt x="46" y="0"/>
                        <a:pt x="46" y="0"/>
                      </a:cubicBezTo>
                      <a:cubicBezTo>
                        <a:pt x="46" y="0"/>
                        <a:pt x="46" y="0"/>
                        <a:pt x="46" y="0"/>
                      </a:cubicBezTo>
                      <a:lnTo>
                        <a:pt x="0"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8" name="Freeform 237">
                  <a:extLst>
                    <a:ext uri="{FF2B5EF4-FFF2-40B4-BE49-F238E27FC236}">
                      <a16:creationId xmlns:a16="http://schemas.microsoft.com/office/drawing/2014/main" id="{C1306512-938A-42B3-AFE6-4FC8967DAEA3}"/>
                    </a:ext>
                  </a:extLst>
                </p:cNvPr>
                <p:cNvSpPr>
                  <a:spLocks/>
                </p:cNvSpPr>
                <p:nvPr/>
              </p:nvSpPr>
              <p:spPr bwMode="auto">
                <a:xfrm>
                  <a:off x="5617271" y="2074090"/>
                  <a:ext cx="141771" cy="209627"/>
                </a:xfrm>
                <a:custGeom>
                  <a:avLst/>
                  <a:gdLst>
                    <a:gd name="T0" fmla="*/ 7 w 47"/>
                    <a:gd name="T1" fmla="*/ 165 h 65"/>
                    <a:gd name="T2" fmla="*/ 117 w 47"/>
                    <a:gd name="T3" fmla="*/ 0 h 65"/>
                    <a:gd name="T4" fmla="*/ 117 w 47"/>
                    <a:gd name="T5" fmla="*/ 0 h 65"/>
                    <a:gd name="T6" fmla="*/ 0 w 47"/>
                    <a:gd name="T7" fmla="*/ 168 h 65"/>
                    <a:gd name="T8" fmla="*/ 10 w 47"/>
                    <a:gd name="T9" fmla="*/ 173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5">
                      <a:moveTo>
                        <a:pt x="3" y="62"/>
                      </a:moveTo>
                      <a:cubicBezTo>
                        <a:pt x="3" y="62"/>
                        <a:pt x="47" y="0"/>
                        <a:pt x="47" y="0"/>
                      </a:cubicBezTo>
                      <a:cubicBezTo>
                        <a:pt x="47" y="0"/>
                        <a:pt x="47" y="0"/>
                        <a:pt x="47" y="0"/>
                      </a:cubicBezTo>
                      <a:cubicBezTo>
                        <a:pt x="0" y="63"/>
                        <a:pt x="0" y="63"/>
                        <a:pt x="0" y="63"/>
                      </a:cubicBezTo>
                      <a:cubicBezTo>
                        <a:pt x="4" y="65"/>
                        <a:pt x="4" y="65"/>
                        <a:pt x="4" y="6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509" name="Freeform 238">
                  <a:extLst>
                    <a:ext uri="{FF2B5EF4-FFF2-40B4-BE49-F238E27FC236}">
                      <a16:creationId xmlns:a16="http://schemas.microsoft.com/office/drawing/2014/main" id="{AD6058B7-2D06-4A70-AAF1-72DF683DB48A}"/>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10" name="Freeform 239">
                  <a:extLst>
                    <a:ext uri="{FF2B5EF4-FFF2-40B4-BE49-F238E27FC236}">
                      <a16:creationId xmlns:a16="http://schemas.microsoft.com/office/drawing/2014/main" id="{E21F9292-2E48-4D96-8CD0-E63D1646FEFF}"/>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11" name="Freeform 240">
                  <a:extLst>
                    <a:ext uri="{FF2B5EF4-FFF2-40B4-BE49-F238E27FC236}">
                      <a16:creationId xmlns:a16="http://schemas.microsoft.com/office/drawing/2014/main" id="{3B0BAD02-3A3A-4252-85EB-28E1EAC89996}"/>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512" name="Freeform 241">
                  <a:extLst>
                    <a:ext uri="{FF2B5EF4-FFF2-40B4-BE49-F238E27FC236}">
                      <a16:creationId xmlns:a16="http://schemas.microsoft.com/office/drawing/2014/main" id="{E5ADC886-9A22-428D-AC34-52FD8B98B1AD}"/>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295" name="Grouper 353">
                <a:extLst>
                  <a:ext uri="{FF2B5EF4-FFF2-40B4-BE49-F238E27FC236}">
                    <a16:creationId xmlns:a16="http://schemas.microsoft.com/office/drawing/2014/main" id="{A3DD93A3-964E-4D88-B288-86A087D8BB40}"/>
                  </a:ext>
                </a:extLst>
              </p:cNvPr>
              <p:cNvGrpSpPr>
                <a:grpSpLocks noChangeAspect="1"/>
              </p:cNvGrpSpPr>
              <p:nvPr/>
            </p:nvGrpSpPr>
            <p:grpSpPr>
              <a:xfrm rot="10210303">
                <a:off x="1717105" y="3425219"/>
                <a:ext cx="146883" cy="193865"/>
                <a:chOff x="3394804" y="3026871"/>
                <a:chExt cx="346457" cy="457265"/>
              </a:xfrm>
            </p:grpSpPr>
            <p:sp>
              <p:nvSpPr>
                <p:cNvPr id="492" name="Ellipse 355">
                  <a:extLst>
                    <a:ext uri="{FF2B5EF4-FFF2-40B4-BE49-F238E27FC236}">
                      <a16:creationId xmlns:a16="http://schemas.microsoft.com/office/drawing/2014/main" id="{63E0B2FA-2DEE-478B-9C4A-AD1703802BFE}"/>
                    </a:ext>
                  </a:extLst>
                </p:cNvPr>
                <p:cNvSpPr/>
                <p:nvPr/>
              </p:nvSpPr>
              <p:spPr>
                <a:xfrm>
                  <a:off x="3394804" y="3028551"/>
                  <a:ext cx="183886" cy="146543"/>
                </a:xfrm>
                <a:prstGeom prst="ellipse">
                  <a:avLst/>
                </a:prstGeom>
                <a:solidFill>
                  <a:srgbClr val="B3A2C7"/>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493" name="Grouper 356">
                  <a:extLst>
                    <a:ext uri="{FF2B5EF4-FFF2-40B4-BE49-F238E27FC236}">
                      <a16:creationId xmlns:a16="http://schemas.microsoft.com/office/drawing/2014/main" id="{50A4007E-759E-4327-AFC2-C196900EB634}"/>
                    </a:ext>
                  </a:extLst>
                </p:cNvPr>
                <p:cNvGrpSpPr/>
                <p:nvPr/>
              </p:nvGrpSpPr>
              <p:grpSpPr>
                <a:xfrm rot="19341334">
                  <a:off x="3516920" y="3173413"/>
                  <a:ext cx="221950" cy="310723"/>
                  <a:chOff x="3427369" y="3173413"/>
                  <a:chExt cx="221950" cy="310723"/>
                </a:xfrm>
              </p:grpSpPr>
              <p:cxnSp>
                <p:nvCxnSpPr>
                  <p:cNvPr id="495" name="Connecteur en angle 358">
                    <a:extLst>
                      <a:ext uri="{FF2B5EF4-FFF2-40B4-BE49-F238E27FC236}">
                        <a16:creationId xmlns:a16="http://schemas.microsoft.com/office/drawing/2014/main" id="{3FF84938-8894-4705-954E-4A4AC5E4826A}"/>
                      </a:ext>
                    </a:extLst>
                  </p:cNvPr>
                  <p:cNvCxnSpPr/>
                  <p:nvPr/>
                </p:nvCxnSpPr>
                <p:spPr>
                  <a:xfrm rot="5400000">
                    <a:off x="3515674" y="3236430"/>
                    <a:ext cx="196661" cy="70628"/>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6" name="Connecteur en angle 359">
                    <a:extLst>
                      <a:ext uri="{FF2B5EF4-FFF2-40B4-BE49-F238E27FC236}">
                        <a16:creationId xmlns:a16="http://schemas.microsoft.com/office/drawing/2014/main" id="{253FEE08-452C-4580-9E83-4D02FD87CF20}"/>
                      </a:ext>
                    </a:extLst>
                  </p:cNvPr>
                  <p:cNvCxnSpPr/>
                  <p:nvPr/>
                </p:nvCxnSpPr>
                <p:spPr>
                  <a:xfrm rot="10800000" flipV="1">
                    <a:off x="3427369" y="3376136"/>
                    <a:ext cx="162571" cy="108000"/>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94" name="Ellipse 357">
                  <a:extLst>
                    <a:ext uri="{FF2B5EF4-FFF2-40B4-BE49-F238E27FC236}">
                      <a16:creationId xmlns:a16="http://schemas.microsoft.com/office/drawing/2014/main" id="{4B789D65-8404-4B39-8BFC-087615E65B10}"/>
                    </a:ext>
                  </a:extLst>
                </p:cNvPr>
                <p:cNvSpPr/>
                <p:nvPr/>
              </p:nvSpPr>
              <p:spPr>
                <a:xfrm>
                  <a:off x="3557375" y="3026871"/>
                  <a:ext cx="183886" cy="146543"/>
                </a:xfrm>
                <a:prstGeom prst="ellipse">
                  <a:avLst/>
                </a:prstGeom>
                <a:solidFill>
                  <a:schemeClr val="accent4">
                    <a:lumMod val="60000"/>
                    <a:lumOff val="40000"/>
                  </a:schemeClr>
                </a:solidFill>
                <a:ln>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296" name="ZoneTexte 354">
                <a:extLst>
                  <a:ext uri="{FF2B5EF4-FFF2-40B4-BE49-F238E27FC236}">
                    <a16:creationId xmlns:a16="http://schemas.microsoft.com/office/drawing/2014/main" id="{39304B35-60D1-4327-9A42-C937D7A12D65}"/>
                  </a:ext>
                </a:extLst>
              </p:cNvPr>
              <p:cNvSpPr txBox="1"/>
              <p:nvPr/>
            </p:nvSpPr>
            <p:spPr>
              <a:xfrm>
                <a:off x="1172827" y="2614516"/>
                <a:ext cx="1086175" cy="323412"/>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NK </a:t>
                </a:r>
                <a:r>
                  <a:rPr lang="fr-FR" sz="1200" dirty="0" err="1">
                    <a:latin typeface="Arial" panose="020B0604020202020204" pitchFamily="34" charset="0"/>
                    <a:cs typeface="Arial" panose="020B0604020202020204" pitchFamily="34" charset="0"/>
                  </a:rPr>
                  <a:t>cells</a:t>
                </a:r>
                <a:endParaRPr lang="fr-FR" sz="1200" dirty="0">
                  <a:latin typeface="Arial" panose="020B0604020202020204" pitchFamily="34" charset="0"/>
                  <a:cs typeface="Arial" panose="020B0604020202020204" pitchFamily="34" charset="0"/>
                </a:endParaRPr>
              </a:p>
            </p:txBody>
          </p:sp>
          <p:grpSp>
            <p:nvGrpSpPr>
              <p:cNvPr id="297" name="Grouper 419">
                <a:extLst>
                  <a:ext uri="{FF2B5EF4-FFF2-40B4-BE49-F238E27FC236}">
                    <a16:creationId xmlns:a16="http://schemas.microsoft.com/office/drawing/2014/main" id="{12755C36-B17B-4EBA-BBCB-1503D77F50F3}"/>
                  </a:ext>
                </a:extLst>
              </p:cNvPr>
              <p:cNvGrpSpPr/>
              <p:nvPr/>
            </p:nvGrpSpPr>
            <p:grpSpPr>
              <a:xfrm rot="686502">
                <a:off x="3841893" y="2890987"/>
                <a:ext cx="1218445" cy="1226106"/>
                <a:chOff x="6712360" y="3647723"/>
                <a:chExt cx="1212761" cy="1220388"/>
              </a:xfrm>
            </p:grpSpPr>
            <p:grpSp>
              <p:nvGrpSpPr>
                <p:cNvPr id="333" name="Group 15">
                  <a:extLst>
                    <a:ext uri="{FF2B5EF4-FFF2-40B4-BE49-F238E27FC236}">
                      <a16:creationId xmlns:a16="http://schemas.microsoft.com/office/drawing/2014/main" id="{370EC1E6-8A8A-4839-B2F0-C93A7E67ACD9}"/>
                    </a:ext>
                  </a:extLst>
                </p:cNvPr>
                <p:cNvGrpSpPr>
                  <a:grpSpLocks noChangeAspect="1"/>
                </p:cNvGrpSpPr>
                <p:nvPr/>
              </p:nvGrpSpPr>
              <p:grpSpPr bwMode="auto">
                <a:xfrm>
                  <a:off x="6881448" y="3924798"/>
                  <a:ext cx="575999" cy="583049"/>
                  <a:chOff x="2005" y="2960"/>
                  <a:chExt cx="1210" cy="1224"/>
                </a:xfrm>
              </p:grpSpPr>
              <p:sp>
                <p:nvSpPr>
                  <p:cNvPr id="358" name="Freeform 16">
                    <a:extLst>
                      <a:ext uri="{FF2B5EF4-FFF2-40B4-BE49-F238E27FC236}">
                        <a16:creationId xmlns:a16="http://schemas.microsoft.com/office/drawing/2014/main" id="{B9001E67-E70D-406F-8163-3D92E425E012}"/>
                      </a:ext>
                    </a:extLst>
                  </p:cNvPr>
                  <p:cNvSpPr>
                    <a:spLocks/>
                  </p:cNvSpPr>
                  <p:nvPr/>
                </p:nvSpPr>
                <p:spPr bwMode="auto">
                  <a:xfrm>
                    <a:off x="2005" y="2960"/>
                    <a:ext cx="1210" cy="1224"/>
                  </a:xfrm>
                  <a:custGeom>
                    <a:avLst/>
                    <a:gdLst>
                      <a:gd name="T0" fmla="*/ 1348 w 316"/>
                      <a:gd name="T1" fmla="*/ 384 h 300"/>
                      <a:gd name="T2" fmla="*/ 280 w 316"/>
                      <a:gd name="T3" fmla="*/ 1330 h 300"/>
                      <a:gd name="T4" fmla="*/ 383 w 316"/>
                      <a:gd name="T5" fmla="*/ 3578 h 300"/>
                      <a:gd name="T6" fmla="*/ 1497 w 316"/>
                      <a:gd name="T7" fmla="*/ 4676 h 300"/>
                      <a:gd name="T8" fmla="*/ 3255 w 316"/>
                      <a:gd name="T9" fmla="*/ 4912 h 300"/>
                      <a:gd name="T10" fmla="*/ 4354 w 316"/>
                      <a:gd name="T11" fmla="*/ 3297 h 300"/>
                      <a:gd name="T12" fmla="*/ 4135 w 316"/>
                      <a:gd name="T13" fmla="*/ 967 h 300"/>
                      <a:gd name="T14" fmla="*/ 2359 w 316"/>
                      <a:gd name="T15" fmla="*/ 98 h 300"/>
                      <a:gd name="T16" fmla="*/ 1348 w 316"/>
                      <a:gd name="T17" fmla="*/ 384 h 3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6" h="300">
                        <a:moveTo>
                          <a:pt x="92" y="23"/>
                        </a:moveTo>
                        <a:cubicBezTo>
                          <a:pt x="57" y="33"/>
                          <a:pt x="30" y="56"/>
                          <a:pt x="19" y="80"/>
                        </a:cubicBezTo>
                        <a:cubicBezTo>
                          <a:pt x="0" y="121"/>
                          <a:pt x="6" y="179"/>
                          <a:pt x="26" y="215"/>
                        </a:cubicBezTo>
                        <a:cubicBezTo>
                          <a:pt x="41" y="243"/>
                          <a:pt x="71" y="273"/>
                          <a:pt x="102" y="281"/>
                        </a:cubicBezTo>
                        <a:cubicBezTo>
                          <a:pt x="138" y="290"/>
                          <a:pt x="184" y="300"/>
                          <a:pt x="222" y="295"/>
                        </a:cubicBezTo>
                        <a:cubicBezTo>
                          <a:pt x="272" y="287"/>
                          <a:pt x="286" y="240"/>
                          <a:pt x="297" y="198"/>
                        </a:cubicBezTo>
                        <a:cubicBezTo>
                          <a:pt x="310" y="154"/>
                          <a:pt x="316" y="95"/>
                          <a:pt x="282" y="58"/>
                        </a:cubicBezTo>
                        <a:cubicBezTo>
                          <a:pt x="249" y="23"/>
                          <a:pt x="210" y="0"/>
                          <a:pt x="161" y="6"/>
                        </a:cubicBezTo>
                        <a:cubicBezTo>
                          <a:pt x="138" y="8"/>
                          <a:pt x="120" y="15"/>
                          <a:pt x="92" y="23"/>
                        </a:cubicBezTo>
                      </a:path>
                    </a:pathLst>
                  </a:custGeom>
                  <a:solidFill>
                    <a:srgbClr val="FACDD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59" name="Freeform 17">
                    <a:extLst>
                      <a:ext uri="{FF2B5EF4-FFF2-40B4-BE49-F238E27FC236}">
                        <a16:creationId xmlns:a16="http://schemas.microsoft.com/office/drawing/2014/main" id="{3FFA15C1-B656-46B9-9487-B9796A2A3B99}"/>
                      </a:ext>
                    </a:extLst>
                  </p:cNvPr>
                  <p:cNvSpPr>
                    <a:spLocks/>
                  </p:cNvSpPr>
                  <p:nvPr/>
                </p:nvSpPr>
                <p:spPr bwMode="auto">
                  <a:xfrm>
                    <a:off x="2039" y="3000"/>
                    <a:ext cx="923" cy="988"/>
                  </a:xfrm>
                  <a:custGeom>
                    <a:avLst/>
                    <a:gdLst>
                      <a:gd name="T0" fmla="*/ 529 w 241"/>
                      <a:gd name="T1" fmla="*/ 3417 h 242"/>
                      <a:gd name="T2" fmla="*/ 440 w 241"/>
                      <a:gd name="T3" fmla="*/ 1368 h 242"/>
                      <a:gd name="T4" fmla="*/ 1409 w 241"/>
                      <a:gd name="T5" fmla="*/ 518 h 242"/>
                      <a:gd name="T6" fmla="*/ 2332 w 241"/>
                      <a:gd name="T7" fmla="*/ 233 h 242"/>
                      <a:gd name="T8" fmla="*/ 3535 w 241"/>
                      <a:gd name="T9" fmla="*/ 616 h 242"/>
                      <a:gd name="T10" fmla="*/ 2156 w 241"/>
                      <a:gd name="T11" fmla="*/ 82 h 242"/>
                      <a:gd name="T12" fmla="*/ 1233 w 241"/>
                      <a:gd name="T13" fmla="*/ 351 h 242"/>
                      <a:gd name="T14" fmla="*/ 264 w 241"/>
                      <a:gd name="T15" fmla="*/ 1200 h 242"/>
                      <a:gd name="T16" fmla="*/ 352 w 241"/>
                      <a:gd name="T17" fmla="*/ 3250 h 242"/>
                      <a:gd name="T18" fmla="*/ 969 w 241"/>
                      <a:gd name="T19" fmla="*/ 4034 h 242"/>
                      <a:gd name="T20" fmla="*/ 529 w 241"/>
                      <a:gd name="T21" fmla="*/ 3417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 h="242">
                        <a:moveTo>
                          <a:pt x="36" y="205"/>
                        </a:moveTo>
                        <a:cubicBezTo>
                          <a:pt x="18" y="172"/>
                          <a:pt x="12" y="119"/>
                          <a:pt x="30" y="82"/>
                        </a:cubicBezTo>
                        <a:cubicBezTo>
                          <a:pt x="40" y="60"/>
                          <a:pt x="64" y="39"/>
                          <a:pt x="96" y="31"/>
                        </a:cubicBezTo>
                        <a:cubicBezTo>
                          <a:pt x="122" y="23"/>
                          <a:pt x="138" y="17"/>
                          <a:pt x="159" y="14"/>
                        </a:cubicBezTo>
                        <a:cubicBezTo>
                          <a:pt x="191" y="11"/>
                          <a:pt x="218" y="20"/>
                          <a:pt x="241" y="37"/>
                        </a:cubicBezTo>
                        <a:cubicBezTo>
                          <a:pt x="215" y="14"/>
                          <a:pt x="184" y="0"/>
                          <a:pt x="147" y="5"/>
                        </a:cubicBezTo>
                        <a:cubicBezTo>
                          <a:pt x="126" y="7"/>
                          <a:pt x="110" y="14"/>
                          <a:pt x="84" y="21"/>
                        </a:cubicBezTo>
                        <a:cubicBezTo>
                          <a:pt x="52" y="29"/>
                          <a:pt x="28" y="51"/>
                          <a:pt x="18" y="72"/>
                        </a:cubicBezTo>
                        <a:cubicBezTo>
                          <a:pt x="0" y="109"/>
                          <a:pt x="6" y="163"/>
                          <a:pt x="24" y="195"/>
                        </a:cubicBezTo>
                        <a:cubicBezTo>
                          <a:pt x="34" y="212"/>
                          <a:pt x="49" y="230"/>
                          <a:pt x="66" y="242"/>
                        </a:cubicBezTo>
                        <a:cubicBezTo>
                          <a:pt x="54" y="231"/>
                          <a:pt x="44" y="218"/>
                          <a:pt x="36" y="20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0" name="Freeform 18">
                    <a:extLst>
                      <a:ext uri="{FF2B5EF4-FFF2-40B4-BE49-F238E27FC236}">
                        <a16:creationId xmlns:a16="http://schemas.microsoft.com/office/drawing/2014/main" id="{F3C1E7C2-775B-41C1-8AFF-167B994A918A}"/>
                      </a:ext>
                    </a:extLst>
                  </p:cNvPr>
                  <p:cNvSpPr>
                    <a:spLocks/>
                  </p:cNvSpPr>
                  <p:nvPr/>
                </p:nvSpPr>
                <p:spPr bwMode="auto">
                  <a:xfrm>
                    <a:off x="2265" y="3127"/>
                    <a:ext cx="911" cy="1016"/>
                  </a:xfrm>
                  <a:custGeom>
                    <a:avLst/>
                    <a:gdLst>
                      <a:gd name="T0" fmla="*/ 3020 w 238"/>
                      <a:gd name="T1" fmla="*/ 416 h 249"/>
                      <a:gd name="T2" fmla="*/ 2607 w 238"/>
                      <a:gd name="T3" fmla="*/ 0 h 249"/>
                      <a:gd name="T4" fmla="*/ 2844 w 238"/>
                      <a:gd name="T5" fmla="*/ 249 h 249"/>
                      <a:gd name="T6" fmla="*/ 3047 w 238"/>
                      <a:gd name="T7" fmla="*/ 2416 h 249"/>
                      <a:gd name="T8" fmla="*/ 2036 w 238"/>
                      <a:gd name="T9" fmla="*/ 3897 h 249"/>
                      <a:gd name="T10" fmla="*/ 410 w 238"/>
                      <a:gd name="T11" fmla="*/ 3680 h 249"/>
                      <a:gd name="T12" fmla="*/ 0 w 238"/>
                      <a:gd name="T13" fmla="*/ 3464 h 249"/>
                      <a:gd name="T14" fmla="*/ 586 w 238"/>
                      <a:gd name="T15" fmla="*/ 3848 h 249"/>
                      <a:gd name="T16" fmla="*/ 2212 w 238"/>
                      <a:gd name="T17" fmla="*/ 4064 h 249"/>
                      <a:gd name="T18" fmla="*/ 3238 w 238"/>
                      <a:gd name="T19" fmla="*/ 2579 h 249"/>
                      <a:gd name="T20" fmla="*/ 3020 w 238"/>
                      <a:gd name="T21" fmla="*/ 416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249">
                        <a:moveTo>
                          <a:pt x="206" y="25"/>
                        </a:moveTo>
                        <a:cubicBezTo>
                          <a:pt x="197" y="16"/>
                          <a:pt x="188" y="7"/>
                          <a:pt x="178" y="0"/>
                        </a:cubicBezTo>
                        <a:cubicBezTo>
                          <a:pt x="183" y="5"/>
                          <a:pt x="189" y="10"/>
                          <a:pt x="194" y="15"/>
                        </a:cubicBezTo>
                        <a:cubicBezTo>
                          <a:pt x="226" y="49"/>
                          <a:pt x="220" y="104"/>
                          <a:pt x="208" y="145"/>
                        </a:cubicBezTo>
                        <a:cubicBezTo>
                          <a:pt x="198" y="184"/>
                          <a:pt x="185" y="227"/>
                          <a:pt x="139" y="234"/>
                        </a:cubicBezTo>
                        <a:cubicBezTo>
                          <a:pt x="104" y="239"/>
                          <a:pt x="61" y="230"/>
                          <a:pt x="28" y="221"/>
                        </a:cubicBezTo>
                        <a:cubicBezTo>
                          <a:pt x="18" y="219"/>
                          <a:pt x="9" y="214"/>
                          <a:pt x="0" y="208"/>
                        </a:cubicBezTo>
                        <a:cubicBezTo>
                          <a:pt x="12" y="219"/>
                          <a:pt x="26" y="227"/>
                          <a:pt x="40" y="231"/>
                        </a:cubicBezTo>
                        <a:cubicBezTo>
                          <a:pt x="74" y="240"/>
                          <a:pt x="116" y="249"/>
                          <a:pt x="151" y="244"/>
                        </a:cubicBezTo>
                        <a:cubicBezTo>
                          <a:pt x="197" y="236"/>
                          <a:pt x="210" y="194"/>
                          <a:pt x="221" y="155"/>
                        </a:cubicBezTo>
                        <a:cubicBezTo>
                          <a:pt x="232" y="114"/>
                          <a:pt x="238" y="59"/>
                          <a:pt x="206" y="25"/>
                        </a:cubicBezTo>
                      </a:path>
                    </a:pathLst>
                  </a:custGeom>
                  <a:solidFill>
                    <a:srgbClr val="F797A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1" name="Freeform 19">
                    <a:extLst>
                      <a:ext uri="{FF2B5EF4-FFF2-40B4-BE49-F238E27FC236}">
                        <a16:creationId xmlns:a16="http://schemas.microsoft.com/office/drawing/2014/main" id="{EFD9369E-F2E8-4A42-8C4E-880C65C56E1D}"/>
                      </a:ext>
                    </a:extLst>
                  </p:cNvPr>
                  <p:cNvSpPr>
                    <a:spLocks/>
                  </p:cNvSpPr>
                  <p:nvPr/>
                </p:nvSpPr>
                <p:spPr bwMode="auto">
                  <a:xfrm>
                    <a:off x="2147" y="3102"/>
                    <a:ext cx="857" cy="952"/>
                  </a:xfrm>
                  <a:custGeom>
                    <a:avLst/>
                    <a:gdLst>
                      <a:gd name="T0" fmla="*/ 777 w 224"/>
                      <a:gd name="T1" fmla="*/ 633 h 233"/>
                      <a:gd name="T2" fmla="*/ 191 w 224"/>
                      <a:gd name="T3" fmla="*/ 1001 h 233"/>
                      <a:gd name="T4" fmla="*/ 394 w 224"/>
                      <a:gd name="T5" fmla="*/ 2002 h 233"/>
                      <a:gd name="T6" fmla="*/ 1052 w 224"/>
                      <a:gd name="T7" fmla="*/ 2035 h 233"/>
                      <a:gd name="T8" fmla="*/ 1217 w 224"/>
                      <a:gd name="T9" fmla="*/ 1320 h 233"/>
                      <a:gd name="T10" fmla="*/ 1331 w 224"/>
                      <a:gd name="T11" fmla="*/ 968 h 233"/>
                      <a:gd name="T12" fmla="*/ 1668 w 224"/>
                      <a:gd name="T13" fmla="*/ 1017 h 233"/>
                      <a:gd name="T14" fmla="*/ 1756 w 224"/>
                      <a:gd name="T15" fmla="*/ 1434 h 233"/>
                      <a:gd name="T16" fmla="*/ 2139 w 224"/>
                      <a:gd name="T17" fmla="*/ 1385 h 233"/>
                      <a:gd name="T18" fmla="*/ 2227 w 224"/>
                      <a:gd name="T19" fmla="*/ 985 h 233"/>
                      <a:gd name="T20" fmla="*/ 2590 w 224"/>
                      <a:gd name="T21" fmla="*/ 1169 h 233"/>
                      <a:gd name="T22" fmla="*/ 2563 w 224"/>
                      <a:gd name="T23" fmla="*/ 1602 h 233"/>
                      <a:gd name="T24" fmla="*/ 2165 w 224"/>
                      <a:gd name="T25" fmla="*/ 1802 h 233"/>
                      <a:gd name="T26" fmla="*/ 2399 w 224"/>
                      <a:gd name="T27" fmla="*/ 2370 h 233"/>
                      <a:gd name="T28" fmla="*/ 2663 w 224"/>
                      <a:gd name="T29" fmla="*/ 2121 h 233"/>
                      <a:gd name="T30" fmla="*/ 2885 w 224"/>
                      <a:gd name="T31" fmla="*/ 2121 h 233"/>
                      <a:gd name="T32" fmla="*/ 2984 w 224"/>
                      <a:gd name="T33" fmla="*/ 2672 h 233"/>
                      <a:gd name="T34" fmla="*/ 2648 w 224"/>
                      <a:gd name="T35" fmla="*/ 2938 h 233"/>
                      <a:gd name="T36" fmla="*/ 2238 w 224"/>
                      <a:gd name="T37" fmla="*/ 3040 h 233"/>
                      <a:gd name="T38" fmla="*/ 2269 w 224"/>
                      <a:gd name="T39" fmla="*/ 3690 h 233"/>
                      <a:gd name="T40" fmla="*/ 3087 w 224"/>
                      <a:gd name="T41" fmla="*/ 3657 h 233"/>
                      <a:gd name="T42" fmla="*/ 3221 w 224"/>
                      <a:gd name="T43" fmla="*/ 3154 h 233"/>
                      <a:gd name="T44" fmla="*/ 3087 w 224"/>
                      <a:gd name="T45" fmla="*/ 2672 h 233"/>
                      <a:gd name="T46" fmla="*/ 3061 w 224"/>
                      <a:gd name="T47" fmla="*/ 1835 h 233"/>
                      <a:gd name="T48" fmla="*/ 3191 w 224"/>
                      <a:gd name="T49" fmla="*/ 1487 h 233"/>
                      <a:gd name="T50" fmla="*/ 3045 w 224"/>
                      <a:gd name="T51" fmla="*/ 1369 h 233"/>
                      <a:gd name="T52" fmla="*/ 2839 w 224"/>
                      <a:gd name="T53" fmla="*/ 1336 h 233"/>
                      <a:gd name="T54" fmla="*/ 2663 w 224"/>
                      <a:gd name="T55" fmla="*/ 1087 h 233"/>
                      <a:gd name="T56" fmla="*/ 2885 w 224"/>
                      <a:gd name="T57" fmla="*/ 936 h 233"/>
                      <a:gd name="T58" fmla="*/ 2957 w 224"/>
                      <a:gd name="T59" fmla="*/ 319 h 233"/>
                      <a:gd name="T60" fmla="*/ 2299 w 224"/>
                      <a:gd name="T61" fmla="*/ 184 h 233"/>
                      <a:gd name="T62" fmla="*/ 2227 w 224"/>
                      <a:gd name="T63" fmla="*/ 686 h 233"/>
                      <a:gd name="T64" fmla="*/ 1917 w 224"/>
                      <a:gd name="T65" fmla="*/ 568 h 233"/>
                      <a:gd name="T66" fmla="*/ 1626 w 224"/>
                      <a:gd name="T67" fmla="*/ 735 h 233"/>
                      <a:gd name="T68" fmla="*/ 1113 w 224"/>
                      <a:gd name="T69" fmla="*/ 817 h 233"/>
                      <a:gd name="T70" fmla="*/ 777 w 224"/>
                      <a:gd name="T71" fmla="*/ 633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4" h="233">
                        <a:moveTo>
                          <a:pt x="53" y="38"/>
                        </a:moveTo>
                        <a:cubicBezTo>
                          <a:pt x="35" y="36"/>
                          <a:pt x="20" y="50"/>
                          <a:pt x="13" y="60"/>
                        </a:cubicBezTo>
                        <a:cubicBezTo>
                          <a:pt x="0" y="78"/>
                          <a:pt x="9" y="107"/>
                          <a:pt x="27" y="120"/>
                        </a:cubicBezTo>
                        <a:cubicBezTo>
                          <a:pt x="39" y="129"/>
                          <a:pt x="60" y="133"/>
                          <a:pt x="72" y="122"/>
                        </a:cubicBezTo>
                        <a:cubicBezTo>
                          <a:pt x="84" y="112"/>
                          <a:pt x="82" y="93"/>
                          <a:pt x="83" y="79"/>
                        </a:cubicBezTo>
                        <a:cubicBezTo>
                          <a:pt x="84" y="70"/>
                          <a:pt x="83" y="64"/>
                          <a:pt x="91" y="58"/>
                        </a:cubicBezTo>
                        <a:cubicBezTo>
                          <a:pt x="99" y="52"/>
                          <a:pt x="110" y="51"/>
                          <a:pt x="114" y="61"/>
                        </a:cubicBezTo>
                        <a:cubicBezTo>
                          <a:pt x="118" y="69"/>
                          <a:pt x="110" y="79"/>
                          <a:pt x="120" y="86"/>
                        </a:cubicBezTo>
                        <a:cubicBezTo>
                          <a:pt x="126" y="90"/>
                          <a:pt x="141" y="88"/>
                          <a:pt x="146" y="83"/>
                        </a:cubicBezTo>
                        <a:cubicBezTo>
                          <a:pt x="152" y="77"/>
                          <a:pt x="145" y="64"/>
                          <a:pt x="152" y="59"/>
                        </a:cubicBezTo>
                        <a:cubicBezTo>
                          <a:pt x="160" y="52"/>
                          <a:pt x="173" y="63"/>
                          <a:pt x="177" y="70"/>
                        </a:cubicBezTo>
                        <a:cubicBezTo>
                          <a:pt x="183" y="79"/>
                          <a:pt x="182" y="89"/>
                          <a:pt x="175" y="96"/>
                        </a:cubicBezTo>
                        <a:cubicBezTo>
                          <a:pt x="167" y="104"/>
                          <a:pt x="156" y="101"/>
                          <a:pt x="148" y="108"/>
                        </a:cubicBezTo>
                        <a:cubicBezTo>
                          <a:pt x="132" y="121"/>
                          <a:pt x="141" y="149"/>
                          <a:pt x="164" y="142"/>
                        </a:cubicBezTo>
                        <a:cubicBezTo>
                          <a:pt x="170" y="140"/>
                          <a:pt x="178" y="132"/>
                          <a:pt x="182" y="127"/>
                        </a:cubicBezTo>
                        <a:cubicBezTo>
                          <a:pt x="190" y="117"/>
                          <a:pt x="194" y="112"/>
                          <a:pt x="197" y="127"/>
                        </a:cubicBezTo>
                        <a:cubicBezTo>
                          <a:pt x="199" y="136"/>
                          <a:pt x="206" y="150"/>
                          <a:pt x="204" y="160"/>
                        </a:cubicBezTo>
                        <a:cubicBezTo>
                          <a:pt x="203" y="171"/>
                          <a:pt x="194" y="177"/>
                          <a:pt x="181" y="176"/>
                        </a:cubicBezTo>
                        <a:cubicBezTo>
                          <a:pt x="169" y="176"/>
                          <a:pt x="162" y="169"/>
                          <a:pt x="153" y="182"/>
                        </a:cubicBezTo>
                        <a:cubicBezTo>
                          <a:pt x="147" y="191"/>
                          <a:pt x="147" y="212"/>
                          <a:pt x="155" y="221"/>
                        </a:cubicBezTo>
                        <a:cubicBezTo>
                          <a:pt x="165" y="233"/>
                          <a:pt x="201" y="232"/>
                          <a:pt x="211" y="219"/>
                        </a:cubicBezTo>
                        <a:cubicBezTo>
                          <a:pt x="217" y="212"/>
                          <a:pt x="221" y="198"/>
                          <a:pt x="220" y="189"/>
                        </a:cubicBezTo>
                        <a:cubicBezTo>
                          <a:pt x="219" y="177"/>
                          <a:pt x="211" y="172"/>
                          <a:pt x="211" y="160"/>
                        </a:cubicBezTo>
                        <a:cubicBezTo>
                          <a:pt x="211" y="141"/>
                          <a:pt x="195" y="126"/>
                          <a:pt x="209" y="110"/>
                        </a:cubicBezTo>
                        <a:cubicBezTo>
                          <a:pt x="214" y="105"/>
                          <a:pt x="224" y="100"/>
                          <a:pt x="218" y="89"/>
                        </a:cubicBezTo>
                        <a:cubicBezTo>
                          <a:pt x="215" y="85"/>
                          <a:pt x="213" y="83"/>
                          <a:pt x="208" y="82"/>
                        </a:cubicBezTo>
                        <a:cubicBezTo>
                          <a:pt x="206" y="81"/>
                          <a:pt x="203" y="78"/>
                          <a:pt x="194" y="80"/>
                        </a:cubicBezTo>
                        <a:cubicBezTo>
                          <a:pt x="186" y="82"/>
                          <a:pt x="183" y="68"/>
                          <a:pt x="182" y="65"/>
                        </a:cubicBezTo>
                        <a:cubicBezTo>
                          <a:pt x="177" y="52"/>
                          <a:pt x="187" y="55"/>
                          <a:pt x="197" y="56"/>
                        </a:cubicBezTo>
                        <a:cubicBezTo>
                          <a:pt x="220" y="56"/>
                          <a:pt x="218" y="31"/>
                          <a:pt x="202" y="19"/>
                        </a:cubicBezTo>
                        <a:cubicBezTo>
                          <a:pt x="191" y="11"/>
                          <a:pt x="168" y="0"/>
                          <a:pt x="157" y="11"/>
                        </a:cubicBezTo>
                        <a:cubicBezTo>
                          <a:pt x="146" y="21"/>
                          <a:pt x="155" y="30"/>
                          <a:pt x="152" y="41"/>
                        </a:cubicBezTo>
                        <a:cubicBezTo>
                          <a:pt x="146" y="59"/>
                          <a:pt x="137" y="39"/>
                          <a:pt x="131" y="34"/>
                        </a:cubicBezTo>
                        <a:cubicBezTo>
                          <a:pt x="117" y="22"/>
                          <a:pt x="113" y="37"/>
                          <a:pt x="111" y="44"/>
                        </a:cubicBezTo>
                        <a:cubicBezTo>
                          <a:pt x="110" y="50"/>
                          <a:pt x="86" y="50"/>
                          <a:pt x="76" y="49"/>
                        </a:cubicBezTo>
                        <a:cubicBezTo>
                          <a:pt x="67" y="47"/>
                          <a:pt x="68" y="37"/>
                          <a:pt x="53" y="38"/>
                        </a:cubicBezTo>
                      </a:path>
                    </a:pathLst>
                  </a:custGeom>
                  <a:solidFill>
                    <a:srgbClr val="882F4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2" name="Freeform 20">
                    <a:extLst>
                      <a:ext uri="{FF2B5EF4-FFF2-40B4-BE49-F238E27FC236}">
                        <a16:creationId xmlns:a16="http://schemas.microsoft.com/office/drawing/2014/main" id="{F07780E9-3276-48C2-B528-65BB93DA57C2}"/>
                      </a:ext>
                    </a:extLst>
                  </p:cNvPr>
                  <p:cNvSpPr>
                    <a:spLocks/>
                  </p:cNvSpPr>
                  <p:nvPr/>
                </p:nvSpPr>
                <p:spPr bwMode="auto">
                  <a:xfrm>
                    <a:off x="2729" y="3890"/>
                    <a:ext cx="229" cy="127"/>
                  </a:xfrm>
                  <a:custGeom>
                    <a:avLst/>
                    <a:gdLst>
                      <a:gd name="T0" fmla="*/ 15 w 60"/>
                      <a:gd name="T1" fmla="*/ 135 h 31"/>
                      <a:gd name="T2" fmla="*/ 233 w 60"/>
                      <a:gd name="T3" fmla="*/ 471 h 31"/>
                      <a:gd name="T4" fmla="*/ 553 w 60"/>
                      <a:gd name="T5" fmla="*/ 488 h 31"/>
                      <a:gd name="T6" fmla="*/ 874 w 60"/>
                      <a:gd name="T7" fmla="*/ 0 h 31"/>
                      <a:gd name="T8" fmla="*/ 496 w 60"/>
                      <a:gd name="T9" fmla="*/ 401 h 31"/>
                      <a:gd name="T10" fmla="*/ 57 w 60"/>
                      <a:gd name="T11" fmla="*/ 184 h 31"/>
                      <a:gd name="T12" fmla="*/ 15 w 60"/>
                      <a:gd name="T13" fmla="*/ 135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1">
                        <a:moveTo>
                          <a:pt x="1" y="8"/>
                        </a:moveTo>
                        <a:cubicBezTo>
                          <a:pt x="5" y="16"/>
                          <a:pt x="5" y="23"/>
                          <a:pt x="16" y="28"/>
                        </a:cubicBezTo>
                        <a:cubicBezTo>
                          <a:pt x="23" y="31"/>
                          <a:pt x="30" y="30"/>
                          <a:pt x="38" y="29"/>
                        </a:cubicBezTo>
                        <a:cubicBezTo>
                          <a:pt x="55" y="26"/>
                          <a:pt x="60" y="17"/>
                          <a:pt x="60" y="0"/>
                        </a:cubicBezTo>
                        <a:cubicBezTo>
                          <a:pt x="57" y="13"/>
                          <a:pt x="49" y="23"/>
                          <a:pt x="34" y="24"/>
                        </a:cubicBezTo>
                        <a:cubicBezTo>
                          <a:pt x="28" y="24"/>
                          <a:pt x="0" y="20"/>
                          <a:pt x="4" y="11"/>
                        </a:cubicBezTo>
                        <a:cubicBezTo>
                          <a:pt x="1" y="8"/>
                          <a:pt x="1" y="8"/>
                          <a:pt x="1" y="8"/>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3" name="Freeform 21">
                    <a:extLst>
                      <a:ext uri="{FF2B5EF4-FFF2-40B4-BE49-F238E27FC236}">
                        <a16:creationId xmlns:a16="http://schemas.microsoft.com/office/drawing/2014/main" id="{5CE103CA-6FAA-498A-94CD-265D2C656412}"/>
                      </a:ext>
                    </a:extLst>
                  </p:cNvPr>
                  <p:cNvSpPr>
                    <a:spLocks/>
                  </p:cNvSpPr>
                  <p:nvPr/>
                </p:nvSpPr>
                <p:spPr bwMode="auto">
                  <a:xfrm>
                    <a:off x="2698" y="3576"/>
                    <a:ext cx="153" cy="139"/>
                  </a:xfrm>
                  <a:custGeom>
                    <a:avLst/>
                    <a:gdLst>
                      <a:gd name="T0" fmla="*/ 42 w 40"/>
                      <a:gd name="T1" fmla="*/ 49 h 34"/>
                      <a:gd name="T2" fmla="*/ 585 w 40"/>
                      <a:gd name="T3" fmla="*/ 0 h 34"/>
                      <a:gd name="T4" fmla="*/ 57 w 40"/>
                      <a:gd name="T5" fmla="*/ 82 h 34"/>
                      <a:gd name="T6" fmla="*/ 0 60000 65536"/>
                      <a:gd name="T7" fmla="*/ 0 60000 65536"/>
                      <a:gd name="T8" fmla="*/ 0 60000 65536"/>
                    </a:gdLst>
                    <a:ahLst/>
                    <a:cxnLst>
                      <a:cxn ang="T6">
                        <a:pos x="T0" y="T1"/>
                      </a:cxn>
                      <a:cxn ang="T7">
                        <a:pos x="T2" y="T3"/>
                      </a:cxn>
                      <a:cxn ang="T8">
                        <a:pos x="T4" y="T5"/>
                      </a:cxn>
                    </a:cxnLst>
                    <a:rect l="0" t="0" r="r" b="b"/>
                    <a:pathLst>
                      <a:path w="40" h="34">
                        <a:moveTo>
                          <a:pt x="3" y="3"/>
                        </a:moveTo>
                        <a:cubicBezTo>
                          <a:pt x="0" y="34"/>
                          <a:pt x="31" y="12"/>
                          <a:pt x="40" y="0"/>
                        </a:cubicBezTo>
                        <a:cubicBezTo>
                          <a:pt x="34" y="4"/>
                          <a:pt x="2" y="26"/>
                          <a:pt x="4" y="5"/>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4" name="Freeform 22">
                    <a:extLst>
                      <a:ext uri="{FF2B5EF4-FFF2-40B4-BE49-F238E27FC236}">
                        <a16:creationId xmlns:a16="http://schemas.microsoft.com/office/drawing/2014/main" id="{BB211C30-702A-4292-8E63-4A6DA430C256}"/>
                      </a:ext>
                    </a:extLst>
                  </p:cNvPr>
                  <p:cNvSpPr>
                    <a:spLocks/>
                  </p:cNvSpPr>
                  <p:nvPr/>
                </p:nvSpPr>
                <p:spPr bwMode="auto">
                  <a:xfrm>
                    <a:off x="2912" y="3449"/>
                    <a:ext cx="69" cy="98"/>
                  </a:xfrm>
                  <a:custGeom>
                    <a:avLst/>
                    <a:gdLst>
                      <a:gd name="T0" fmla="*/ 31 w 18"/>
                      <a:gd name="T1" fmla="*/ 0 h 24"/>
                      <a:gd name="T2" fmla="*/ 15 w 18"/>
                      <a:gd name="T3" fmla="*/ 400 h 24"/>
                      <a:gd name="T4" fmla="*/ 0 w 18"/>
                      <a:gd name="T5" fmla="*/ 33 h 24"/>
                      <a:gd name="T6" fmla="*/ 31 w 18"/>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2" y="0"/>
                        </a:moveTo>
                        <a:cubicBezTo>
                          <a:pt x="18" y="3"/>
                          <a:pt x="10" y="17"/>
                          <a:pt x="1" y="24"/>
                        </a:cubicBezTo>
                        <a:cubicBezTo>
                          <a:pt x="7" y="19"/>
                          <a:pt x="8" y="5"/>
                          <a:pt x="0" y="2"/>
                        </a:cubicBezTo>
                        <a:cubicBezTo>
                          <a:pt x="2" y="0"/>
                          <a:pt x="2" y="0"/>
                          <a:pt x="2" y="0"/>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5" name="Freeform 23">
                    <a:extLst>
                      <a:ext uri="{FF2B5EF4-FFF2-40B4-BE49-F238E27FC236}">
                        <a16:creationId xmlns:a16="http://schemas.microsoft.com/office/drawing/2014/main" id="{41AD3793-515B-42E3-BDAD-EFA769FE3D95}"/>
                      </a:ext>
                    </a:extLst>
                  </p:cNvPr>
                  <p:cNvSpPr>
                    <a:spLocks/>
                  </p:cNvSpPr>
                  <p:nvPr/>
                </p:nvSpPr>
                <p:spPr bwMode="auto">
                  <a:xfrm>
                    <a:off x="2832" y="3164"/>
                    <a:ext cx="107" cy="163"/>
                  </a:xfrm>
                  <a:custGeom>
                    <a:avLst/>
                    <a:gdLst>
                      <a:gd name="T0" fmla="*/ 0 w 28"/>
                      <a:gd name="T1" fmla="*/ 615 h 40"/>
                      <a:gd name="T2" fmla="*/ 378 w 28"/>
                      <a:gd name="T3" fmla="*/ 399 h 40"/>
                      <a:gd name="T4" fmla="*/ 0 w 28"/>
                      <a:gd name="T5" fmla="*/ 0 h 40"/>
                      <a:gd name="T6" fmla="*/ 88 w 28"/>
                      <a:gd name="T7" fmla="*/ 513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0">
                        <a:moveTo>
                          <a:pt x="0" y="37"/>
                        </a:moveTo>
                        <a:cubicBezTo>
                          <a:pt x="7" y="27"/>
                          <a:pt x="26" y="40"/>
                          <a:pt x="26" y="24"/>
                        </a:cubicBezTo>
                        <a:cubicBezTo>
                          <a:pt x="27" y="10"/>
                          <a:pt x="9" y="5"/>
                          <a:pt x="0" y="0"/>
                        </a:cubicBezTo>
                        <a:cubicBezTo>
                          <a:pt x="11" y="9"/>
                          <a:pt x="28" y="24"/>
                          <a:pt x="6" y="31"/>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6" name="Freeform 24">
                    <a:extLst>
                      <a:ext uri="{FF2B5EF4-FFF2-40B4-BE49-F238E27FC236}">
                        <a16:creationId xmlns:a16="http://schemas.microsoft.com/office/drawing/2014/main" id="{C30CC3F5-0775-4C21-830B-CF9F38237886}"/>
                      </a:ext>
                    </a:extLst>
                  </p:cNvPr>
                  <p:cNvSpPr>
                    <a:spLocks/>
                  </p:cNvSpPr>
                  <p:nvPr/>
                </p:nvSpPr>
                <p:spPr bwMode="auto">
                  <a:xfrm>
                    <a:off x="2598" y="3351"/>
                    <a:ext cx="134" cy="107"/>
                  </a:xfrm>
                  <a:custGeom>
                    <a:avLst/>
                    <a:gdLst>
                      <a:gd name="T0" fmla="*/ 42 w 35"/>
                      <a:gd name="T1" fmla="*/ 152 h 26"/>
                      <a:gd name="T2" fmla="*/ 352 w 35"/>
                      <a:gd name="T3" fmla="*/ 0 h 26"/>
                      <a:gd name="T4" fmla="*/ 88 w 35"/>
                      <a:gd name="T5" fmla="*/ 239 h 26"/>
                      <a:gd name="T6" fmla="*/ 0 60000 65536"/>
                      <a:gd name="T7" fmla="*/ 0 60000 65536"/>
                      <a:gd name="T8" fmla="*/ 0 60000 65536"/>
                    </a:gdLst>
                    <a:ahLst/>
                    <a:cxnLst>
                      <a:cxn ang="T6">
                        <a:pos x="T0" y="T1"/>
                      </a:cxn>
                      <a:cxn ang="T7">
                        <a:pos x="T2" y="T3"/>
                      </a:cxn>
                      <a:cxn ang="T8">
                        <a:pos x="T4" y="T5"/>
                      </a:cxn>
                    </a:cxnLst>
                    <a:rect l="0" t="0" r="r" b="b"/>
                    <a:pathLst>
                      <a:path w="35" h="26">
                        <a:moveTo>
                          <a:pt x="3" y="9"/>
                        </a:moveTo>
                        <a:cubicBezTo>
                          <a:pt x="0" y="26"/>
                          <a:pt x="35" y="25"/>
                          <a:pt x="24" y="0"/>
                        </a:cubicBezTo>
                        <a:cubicBezTo>
                          <a:pt x="23" y="7"/>
                          <a:pt x="16" y="25"/>
                          <a:pt x="6" y="14"/>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7" name="Freeform 25">
                    <a:extLst>
                      <a:ext uri="{FF2B5EF4-FFF2-40B4-BE49-F238E27FC236}">
                        <a16:creationId xmlns:a16="http://schemas.microsoft.com/office/drawing/2014/main" id="{BBA4A0F7-1CAA-4BFA-93C6-79F54B5B7CE7}"/>
                      </a:ext>
                    </a:extLst>
                  </p:cNvPr>
                  <p:cNvSpPr>
                    <a:spLocks/>
                  </p:cNvSpPr>
                  <p:nvPr/>
                </p:nvSpPr>
                <p:spPr bwMode="auto">
                  <a:xfrm>
                    <a:off x="2208" y="3400"/>
                    <a:ext cx="237" cy="225"/>
                  </a:xfrm>
                  <a:custGeom>
                    <a:avLst/>
                    <a:gdLst>
                      <a:gd name="T0" fmla="*/ 0 w 62"/>
                      <a:gd name="T1" fmla="*/ 335 h 55"/>
                      <a:gd name="T2" fmla="*/ 627 w 62"/>
                      <a:gd name="T3" fmla="*/ 785 h 55"/>
                      <a:gd name="T4" fmla="*/ 864 w 62"/>
                      <a:gd name="T5" fmla="*/ 0 h 55"/>
                      <a:gd name="T6" fmla="*/ 539 w 62"/>
                      <a:gd name="T7" fmla="*/ 634 h 55"/>
                      <a:gd name="T8" fmla="*/ 15 w 62"/>
                      <a:gd name="T9" fmla="*/ 401 h 55"/>
                      <a:gd name="T10" fmla="*/ 31 w 62"/>
                      <a:gd name="T11" fmla="*/ 335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55">
                        <a:moveTo>
                          <a:pt x="0" y="20"/>
                        </a:moveTo>
                        <a:cubicBezTo>
                          <a:pt x="11" y="36"/>
                          <a:pt x="20" y="55"/>
                          <a:pt x="43" y="47"/>
                        </a:cubicBezTo>
                        <a:cubicBezTo>
                          <a:pt x="59" y="41"/>
                          <a:pt x="62" y="14"/>
                          <a:pt x="59" y="0"/>
                        </a:cubicBezTo>
                        <a:cubicBezTo>
                          <a:pt x="55" y="13"/>
                          <a:pt x="52" y="32"/>
                          <a:pt x="37" y="38"/>
                        </a:cubicBezTo>
                        <a:cubicBezTo>
                          <a:pt x="23" y="45"/>
                          <a:pt x="11" y="31"/>
                          <a:pt x="1" y="24"/>
                        </a:cubicBezTo>
                        <a:cubicBezTo>
                          <a:pt x="1" y="23"/>
                          <a:pt x="1" y="21"/>
                          <a:pt x="2" y="20"/>
                        </a:cubicBezTo>
                      </a:path>
                    </a:pathLst>
                  </a:custGeom>
                  <a:solidFill>
                    <a:srgbClr val="67002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8" name="Freeform 26">
                    <a:extLst>
                      <a:ext uri="{FF2B5EF4-FFF2-40B4-BE49-F238E27FC236}">
                        <a16:creationId xmlns:a16="http://schemas.microsoft.com/office/drawing/2014/main" id="{5C431999-5C7D-4B1A-AA8E-24779347FFDA}"/>
                      </a:ext>
                    </a:extLst>
                  </p:cNvPr>
                  <p:cNvSpPr>
                    <a:spLocks/>
                  </p:cNvSpPr>
                  <p:nvPr/>
                </p:nvSpPr>
                <p:spPr bwMode="auto">
                  <a:xfrm>
                    <a:off x="2162" y="3266"/>
                    <a:ext cx="195" cy="155"/>
                  </a:xfrm>
                  <a:custGeom>
                    <a:avLst/>
                    <a:gdLst>
                      <a:gd name="T0" fmla="*/ 730 w 51"/>
                      <a:gd name="T1" fmla="*/ 49 h 38"/>
                      <a:gd name="T2" fmla="*/ 145 w 51"/>
                      <a:gd name="T3" fmla="*/ 632 h 38"/>
                      <a:gd name="T4" fmla="*/ 746 w 51"/>
                      <a:gd name="T5" fmla="*/ 82 h 38"/>
                      <a:gd name="T6" fmla="*/ 730 w 51"/>
                      <a:gd name="T7" fmla="*/ 49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38">
                        <a:moveTo>
                          <a:pt x="50" y="3"/>
                        </a:moveTo>
                        <a:cubicBezTo>
                          <a:pt x="36" y="2"/>
                          <a:pt x="0" y="21"/>
                          <a:pt x="10" y="38"/>
                        </a:cubicBezTo>
                        <a:cubicBezTo>
                          <a:pt x="10" y="28"/>
                          <a:pt x="40" y="0"/>
                          <a:pt x="51" y="5"/>
                        </a:cubicBezTo>
                        <a:cubicBezTo>
                          <a:pt x="50" y="3"/>
                          <a:pt x="50" y="3"/>
                          <a:pt x="50" y="3"/>
                        </a:cubicBezTo>
                      </a:path>
                    </a:pathLst>
                  </a:custGeom>
                  <a:solidFill>
                    <a:srgbClr val="9C4E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69" name="Freeform 27">
                    <a:extLst>
                      <a:ext uri="{FF2B5EF4-FFF2-40B4-BE49-F238E27FC236}">
                        <a16:creationId xmlns:a16="http://schemas.microsoft.com/office/drawing/2014/main" id="{EA15F336-A628-4AFC-9288-D25F76DA6634}"/>
                      </a:ext>
                    </a:extLst>
                  </p:cNvPr>
                  <p:cNvSpPr>
                    <a:spLocks/>
                  </p:cNvSpPr>
                  <p:nvPr/>
                </p:nvSpPr>
                <p:spPr bwMode="auto">
                  <a:xfrm>
                    <a:off x="2740" y="3147"/>
                    <a:ext cx="54" cy="98"/>
                  </a:xfrm>
                  <a:custGeom>
                    <a:avLst/>
                    <a:gdLst>
                      <a:gd name="T0" fmla="*/ 177 w 14"/>
                      <a:gd name="T1" fmla="*/ 33 h 24"/>
                      <a:gd name="T2" fmla="*/ 73 w 14"/>
                      <a:gd name="T3" fmla="*/ 400 h 24"/>
                      <a:gd name="T4" fmla="*/ 208 w 14"/>
                      <a:gd name="T5" fmla="*/ 49 h 24"/>
                      <a:gd name="T6" fmla="*/ 0 60000 65536"/>
                      <a:gd name="T7" fmla="*/ 0 60000 65536"/>
                      <a:gd name="T8" fmla="*/ 0 60000 65536"/>
                    </a:gdLst>
                    <a:ahLst/>
                    <a:cxnLst>
                      <a:cxn ang="T6">
                        <a:pos x="T0" y="T1"/>
                      </a:cxn>
                      <a:cxn ang="T7">
                        <a:pos x="T2" y="T3"/>
                      </a:cxn>
                      <a:cxn ang="T8">
                        <a:pos x="T4" y="T5"/>
                      </a:cxn>
                    </a:cxnLst>
                    <a:rect l="0" t="0" r="r" b="b"/>
                    <a:pathLst>
                      <a:path w="14" h="24">
                        <a:moveTo>
                          <a:pt x="12" y="2"/>
                        </a:moveTo>
                        <a:cubicBezTo>
                          <a:pt x="0" y="0"/>
                          <a:pt x="4" y="17"/>
                          <a:pt x="5" y="24"/>
                        </a:cubicBezTo>
                        <a:cubicBezTo>
                          <a:pt x="5" y="18"/>
                          <a:pt x="5" y="1"/>
                          <a:pt x="14" y="3"/>
                        </a:cubicBezTo>
                      </a:path>
                    </a:pathLst>
                  </a:custGeom>
                  <a:solidFill>
                    <a:srgbClr val="9C4E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0" name="Freeform 28">
                    <a:extLst>
                      <a:ext uri="{FF2B5EF4-FFF2-40B4-BE49-F238E27FC236}">
                        <a16:creationId xmlns:a16="http://schemas.microsoft.com/office/drawing/2014/main" id="{26716A3E-C503-40E3-8AFB-0CB94DDC29C1}"/>
                      </a:ext>
                    </a:extLst>
                  </p:cNvPr>
                  <p:cNvSpPr>
                    <a:spLocks/>
                  </p:cNvSpPr>
                  <p:nvPr/>
                </p:nvSpPr>
                <p:spPr bwMode="auto">
                  <a:xfrm>
                    <a:off x="2744" y="3813"/>
                    <a:ext cx="172" cy="69"/>
                  </a:xfrm>
                  <a:custGeom>
                    <a:avLst/>
                    <a:gdLst>
                      <a:gd name="T0" fmla="*/ 657 w 45"/>
                      <a:gd name="T1" fmla="*/ 0 h 17"/>
                      <a:gd name="T2" fmla="*/ 264 w 45"/>
                      <a:gd name="T3" fmla="*/ 114 h 17"/>
                      <a:gd name="T4" fmla="*/ 15 w 45"/>
                      <a:gd name="T5" fmla="*/ 280 h 17"/>
                      <a:gd name="T6" fmla="*/ 264 w 45"/>
                      <a:gd name="T7" fmla="*/ 231 h 17"/>
                      <a:gd name="T8" fmla="*/ 642 w 45"/>
                      <a:gd name="T9" fmla="*/ 32 h 17"/>
                      <a:gd name="T10" fmla="*/ 657 w 45"/>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17">
                        <a:moveTo>
                          <a:pt x="45" y="0"/>
                        </a:moveTo>
                        <a:cubicBezTo>
                          <a:pt x="37" y="9"/>
                          <a:pt x="29" y="9"/>
                          <a:pt x="18" y="7"/>
                        </a:cubicBezTo>
                        <a:cubicBezTo>
                          <a:pt x="10" y="6"/>
                          <a:pt x="0" y="5"/>
                          <a:pt x="1" y="17"/>
                        </a:cubicBezTo>
                        <a:cubicBezTo>
                          <a:pt x="2" y="12"/>
                          <a:pt x="9" y="13"/>
                          <a:pt x="18" y="14"/>
                        </a:cubicBezTo>
                        <a:cubicBezTo>
                          <a:pt x="29" y="16"/>
                          <a:pt x="42" y="17"/>
                          <a:pt x="44" y="2"/>
                        </a:cubicBezTo>
                        <a:cubicBezTo>
                          <a:pt x="45" y="0"/>
                          <a:pt x="45" y="0"/>
                          <a:pt x="45" y="0"/>
                        </a:cubicBezTo>
                      </a:path>
                    </a:pathLst>
                  </a:custGeom>
                  <a:solidFill>
                    <a:srgbClr val="9C4E6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1" name="Freeform 29">
                    <a:extLst>
                      <a:ext uri="{FF2B5EF4-FFF2-40B4-BE49-F238E27FC236}">
                        <a16:creationId xmlns:a16="http://schemas.microsoft.com/office/drawing/2014/main" id="{86618ACF-C8B2-44E2-A947-09495DA5F183}"/>
                      </a:ext>
                    </a:extLst>
                  </p:cNvPr>
                  <p:cNvSpPr>
                    <a:spLocks/>
                  </p:cNvSpPr>
                  <p:nvPr/>
                </p:nvSpPr>
                <p:spPr bwMode="auto">
                  <a:xfrm>
                    <a:off x="2028" y="2976"/>
                    <a:ext cx="1156" cy="1196"/>
                  </a:xfrm>
                  <a:custGeom>
                    <a:avLst/>
                    <a:gdLst>
                      <a:gd name="T0" fmla="*/ 1259 w 302"/>
                      <a:gd name="T1" fmla="*/ 318 h 293"/>
                      <a:gd name="T2" fmla="*/ 1244 w 302"/>
                      <a:gd name="T3" fmla="*/ 298 h 293"/>
                      <a:gd name="T4" fmla="*/ 176 w 302"/>
                      <a:gd name="T5" fmla="*/ 1265 h 293"/>
                      <a:gd name="T6" fmla="*/ 0 w 302"/>
                      <a:gd name="T7" fmla="*/ 2216 h 293"/>
                      <a:gd name="T8" fmla="*/ 279 w 302"/>
                      <a:gd name="T9" fmla="*/ 3515 h 293"/>
                      <a:gd name="T10" fmla="*/ 1405 w 302"/>
                      <a:gd name="T11" fmla="*/ 4633 h 293"/>
                      <a:gd name="T12" fmla="*/ 2813 w 302"/>
                      <a:gd name="T13" fmla="*/ 4882 h 293"/>
                      <a:gd name="T14" fmla="*/ 3166 w 302"/>
                      <a:gd name="T15" fmla="*/ 4866 h 293"/>
                      <a:gd name="T16" fmla="*/ 3943 w 302"/>
                      <a:gd name="T17" fmla="*/ 4266 h 293"/>
                      <a:gd name="T18" fmla="*/ 4279 w 302"/>
                      <a:gd name="T19" fmla="*/ 3249 h 293"/>
                      <a:gd name="T20" fmla="*/ 4425 w 302"/>
                      <a:gd name="T21" fmla="*/ 2151 h 293"/>
                      <a:gd name="T22" fmla="*/ 4057 w 302"/>
                      <a:gd name="T23" fmla="*/ 898 h 293"/>
                      <a:gd name="T24" fmla="*/ 2492 w 302"/>
                      <a:gd name="T25" fmla="*/ 0 h 293"/>
                      <a:gd name="T26" fmla="*/ 2270 w 302"/>
                      <a:gd name="T27" fmla="*/ 16 h 293"/>
                      <a:gd name="T28" fmla="*/ 1244 w 302"/>
                      <a:gd name="T29" fmla="*/ 298 h 293"/>
                      <a:gd name="T30" fmla="*/ 1259 w 302"/>
                      <a:gd name="T31" fmla="*/ 318 h 293"/>
                      <a:gd name="T32" fmla="*/ 1244 w 302"/>
                      <a:gd name="T33" fmla="*/ 298 h 293"/>
                      <a:gd name="T34" fmla="*/ 1259 w 302"/>
                      <a:gd name="T35" fmla="*/ 318 h 293"/>
                      <a:gd name="T36" fmla="*/ 1259 w 302"/>
                      <a:gd name="T37" fmla="*/ 335 h 293"/>
                      <a:gd name="T38" fmla="*/ 2270 w 302"/>
                      <a:gd name="T39" fmla="*/ 49 h 293"/>
                      <a:gd name="T40" fmla="*/ 2492 w 302"/>
                      <a:gd name="T41" fmla="*/ 33 h 293"/>
                      <a:gd name="T42" fmla="*/ 4031 w 302"/>
                      <a:gd name="T43" fmla="*/ 918 h 293"/>
                      <a:gd name="T44" fmla="*/ 4394 w 302"/>
                      <a:gd name="T45" fmla="*/ 2151 h 293"/>
                      <a:gd name="T46" fmla="*/ 4249 w 302"/>
                      <a:gd name="T47" fmla="*/ 3233 h 293"/>
                      <a:gd name="T48" fmla="*/ 3912 w 302"/>
                      <a:gd name="T49" fmla="*/ 4249 h 293"/>
                      <a:gd name="T50" fmla="*/ 3166 w 302"/>
                      <a:gd name="T51" fmla="*/ 4833 h 293"/>
                      <a:gd name="T52" fmla="*/ 2813 w 302"/>
                      <a:gd name="T53" fmla="*/ 4849 h 293"/>
                      <a:gd name="T54" fmla="*/ 1405 w 302"/>
                      <a:gd name="T55" fmla="*/ 4600 h 293"/>
                      <a:gd name="T56" fmla="*/ 306 w 302"/>
                      <a:gd name="T57" fmla="*/ 3498 h 293"/>
                      <a:gd name="T58" fmla="*/ 31 w 302"/>
                      <a:gd name="T59" fmla="*/ 2216 h 293"/>
                      <a:gd name="T60" fmla="*/ 207 w 302"/>
                      <a:gd name="T61" fmla="*/ 1282 h 293"/>
                      <a:gd name="T62" fmla="*/ 1259 w 302"/>
                      <a:gd name="T63" fmla="*/ 335 h 293"/>
                      <a:gd name="T64" fmla="*/ 1259 w 302"/>
                      <a:gd name="T65" fmla="*/ 335 h 293"/>
                      <a:gd name="T66" fmla="*/ 1259 w 302"/>
                      <a:gd name="T67" fmla="*/ 318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2" h="293">
                        <a:moveTo>
                          <a:pt x="86" y="19"/>
                        </a:moveTo>
                        <a:cubicBezTo>
                          <a:pt x="85" y="18"/>
                          <a:pt x="85" y="18"/>
                          <a:pt x="85" y="18"/>
                        </a:cubicBezTo>
                        <a:cubicBezTo>
                          <a:pt x="50" y="28"/>
                          <a:pt x="23" y="52"/>
                          <a:pt x="12" y="76"/>
                        </a:cubicBezTo>
                        <a:cubicBezTo>
                          <a:pt x="4" y="93"/>
                          <a:pt x="0" y="113"/>
                          <a:pt x="0" y="133"/>
                        </a:cubicBezTo>
                        <a:cubicBezTo>
                          <a:pt x="0" y="161"/>
                          <a:pt x="7" y="190"/>
                          <a:pt x="19" y="211"/>
                        </a:cubicBezTo>
                        <a:cubicBezTo>
                          <a:pt x="35" y="239"/>
                          <a:pt x="64" y="270"/>
                          <a:pt x="96" y="278"/>
                        </a:cubicBezTo>
                        <a:cubicBezTo>
                          <a:pt x="125" y="285"/>
                          <a:pt x="160" y="293"/>
                          <a:pt x="192" y="293"/>
                        </a:cubicBezTo>
                        <a:cubicBezTo>
                          <a:pt x="200" y="293"/>
                          <a:pt x="208" y="293"/>
                          <a:pt x="216" y="292"/>
                        </a:cubicBezTo>
                        <a:cubicBezTo>
                          <a:pt x="241" y="288"/>
                          <a:pt x="258" y="274"/>
                          <a:pt x="269" y="256"/>
                        </a:cubicBezTo>
                        <a:cubicBezTo>
                          <a:pt x="280" y="238"/>
                          <a:pt x="287" y="216"/>
                          <a:pt x="292" y="195"/>
                        </a:cubicBezTo>
                        <a:cubicBezTo>
                          <a:pt x="298" y="175"/>
                          <a:pt x="302" y="152"/>
                          <a:pt x="302" y="129"/>
                        </a:cubicBezTo>
                        <a:cubicBezTo>
                          <a:pt x="302" y="101"/>
                          <a:pt x="296" y="74"/>
                          <a:pt x="277" y="54"/>
                        </a:cubicBezTo>
                        <a:cubicBezTo>
                          <a:pt x="247" y="22"/>
                          <a:pt x="213" y="0"/>
                          <a:pt x="170" y="0"/>
                        </a:cubicBezTo>
                        <a:cubicBezTo>
                          <a:pt x="165" y="0"/>
                          <a:pt x="160" y="0"/>
                          <a:pt x="155" y="1"/>
                        </a:cubicBezTo>
                        <a:cubicBezTo>
                          <a:pt x="131" y="3"/>
                          <a:pt x="114" y="11"/>
                          <a:pt x="85" y="18"/>
                        </a:cubicBezTo>
                        <a:cubicBezTo>
                          <a:pt x="86" y="19"/>
                          <a:pt x="86" y="19"/>
                          <a:pt x="86" y="19"/>
                        </a:cubicBezTo>
                        <a:cubicBezTo>
                          <a:pt x="85" y="18"/>
                          <a:pt x="85" y="18"/>
                          <a:pt x="85" y="18"/>
                        </a:cubicBezTo>
                        <a:cubicBezTo>
                          <a:pt x="86" y="19"/>
                          <a:pt x="86" y="19"/>
                          <a:pt x="86" y="19"/>
                        </a:cubicBezTo>
                        <a:cubicBezTo>
                          <a:pt x="86" y="20"/>
                          <a:pt x="86" y="20"/>
                          <a:pt x="86" y="20"/>
                        </a:cubicBezTo>
                        <a:cubicBezTo>
                          <a:pt x="115" y="12"/>
                          <a:pt x="132" y="5"/>
                          <a:pt x="155" y="3"/>
                        </a:cubicBezTo>
                        <a:cubicBezTo>
                          <a:pt x="160" y="2"/>
                          <a:pt x="165" y="2"/>
                          <a:pt x="170" y="2"/>
                        </a:cubicBezTo>
                        <a:cubicBezTo>
                          <a:pt x="212" y="2"/>
                          <a:pt x="246" y="23"/>
                          <a:pt x="275" y="55"/>
                        </a:cubicBezTo>
                        <a:cubicBezTo>
                          <a:pt x="294" y="75"/>
                          <a:pt x="300" y="102"/>
                          <a:pt x="300" y="129"/>
                        </a:cubicBezTo>
                        <a:cubicBezTo>
                          <a:pt x="300" y="152"/>
                          <a:pt x="296" y="174"/>
                          <a:pt x="290" y="194"/>
                        </a:cubicBezTo>
                        <a:cubicBezTo>
                          <a:pt x="285" y="215"/>
                          <a:pt x="278" y="237"/>
                          <a:pt x="267" y="255"/>
                        </a:cubicBezTo>
                        <a:cubicBezTo>
                          <a:pt x="256" y="272"/>
                          <a:pt x="240" y="286"/>
                          <a:pt x="216" y="290"/>
                        </a:cubicBezTo>
                        <a:cubicBezTo>
                          <a:pt x="208" y="291"/>
                          <a:pt x="200" y="291"/>
                          <a:pt x="192" y="291"/>
                        </a:cubicBezTo>
                        <a:cubicBezTo>
                          <a:pt x="160" y="291"/>
                          <a:pt x="125" y="283"/>
                          <a:pt x="96" y="276"/>
                        </a:cubicBezTo>
                        <a:cubicBezTo>
                          <a:pt x="66" y="268"/>
                          <a:pt x="36" y="238"/>
                          <a:pt x="21" y="210"/>
                        </a:cubicBezTo>
                        <a:cubicBezTo>
                          <a:pt x="9" y="190"/>
                          <a:pt x="2" y="161"/>
                          <a:pt x="2" y="133"/>
                        </a:cubicBezTo>
                        <a:cubicBezTo>
                          <a:pt x="2" y="113"/>
                          <a:pt x="6" y="93"/>
                          <a:pt x="14" y="77"/>
                        </a:cubicBezTo>
                        <a:cubicBezTo>
                          <a:pt x="25" y="53"/>
                          <a:pt x="51" y="30"/>
                          <a:pt x="86" y="20"/>
                        </a:cubicBezTo>
                        <a:cubicBezTo>
                          <a:pt x="86" y="20"/>
                          <a:pt x="86" y="20"/>
                          <a:pt x="86" y="20"/>
                        </a:cubicBezTo>
                        <a:cubicBezTo>
                          <a:pt x="86" y="19"/>
                          <a:pt x="86" y="19"/>
                          <a:pt x="86" y="19"/>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2" name="Freeform 30">
                    <a:extLst>
                      <a:ext uri="{FF2B5EF4-FFF2-40B4-BE49-F238E27FC236}">
                        <a16:creationId xmlns:a16="http://schemas.microsoft.com/office/drawing/2014/main" id="{5E47DEF6-E027-470F-91CF-A9B2117DB6B8}"/>
                      </a:ext>
                    </a:extLst>
                  </p:cNvPr>
                  <p:cNvSpPr>
                    <a:spLocks/>
                  </p:cNvSpPr>
                  <p:nvPr/>
                </p:nvSpPr>
                <p:spPr bwMode="auto">
                  <a:xfrm>
                    <a:off x="2147" y="3123"/>
                    <a:ext cx="857" cy="918"/>
                  </a:xfrm>
                  <a:custGeom>
                    <a:avLst/>
                    <a:gdLst>
                      <a:gd name="T0" fmla="*/ 2196 w 224"/>
                      <a:gd name="T1" fmla="*/ 298 h 225"/>
                      <a:gd name="T2" fmla="*/ 2165 w 224"/>
                      <a:gd name="T3" fmla="*/ 681 h 225"/>
                      <a:gd name="T4" fmla="*/ 2005 w 224"/>
                      <a:gd name="T5" fmla="*/ 567 h 225"/>
                      <a:gd name="T6" fmla="*/ 1714 w 224"/>
                      <a:gd name="T7" fmla="*/ 416 h 225"/>
                      <a:gd name="T8" fmla="*/ 1305 w 224"/>
                      <a:gd name="T9" fmla="*/ 714 h 225"/>
                      <a:gd name="T10" fmla="*/ 995 w 224"/>
                      <a:gd name="T11" fmla="*/ 616 h 225"/>
                      <a:gd name="T12" fmla="*/ 777 w 224"/>
                      <a:gd name="T13" fmla="*/ 534 h 225"/>
                      <a:gd name="T14" fmla="*/ 88 w 224"/>
                      <a:gd name="T15" fmla="*/ 1248 h 225"/>
                      <a:gd name="T16" fmla="*/ 1067 w 224"/>
                      <a:gd name="T17" fmla="*/ 1962 h 225"/>
                      <a:gd name="T18" fmla="*/ 1243 w 224"/>
                      <a:gd name="T19" fmla="*/ 1032 h 225"/>
                      <a:gd name="T20" fmla="*/ 1507 w 224"/>
                      <a:gd name="T21" fmla="*/ 832 h 225"/>
                      <a:gd name="T22" fmla="*/ 1653 w 224"/>
                      <a:gd name="T23" fmla="*/ 1167 h 225"/>
                      <a:gd name="T24" fmla="*/ 2150 w 224"/>
                      <a:gd name="T25" fmla="*/ 1314 h 225"/>
                      <a:gd name="T26" fmla="*/ 2227 w 224"/>
                      <a:gd name="T27" fmla="*/ 914 h 225"/>
                      <a:gd name="T28" fmla="*/ 2460 w 224"/>
                      <a:gd name="T29" fmla="*/ 951 h 225"/>
                      <a:gd name="T30" fmla="*/ 2548 w 224"/>
                      <a:gd name="T31" fmla="*/ 1497 h 225"/>
                      <a:gd name="T32" fmla="*/ 2035 w 224"/>
                      <a:gd name="T33" fmla="*/ 1999 h 225"/>
                      <a:gd name="T34" fmla="*/ 2399 w 224"/>
                      <a:gd name="T35" fmla="*/ 2297 h 225"/>
                      <a:gd name="T36" fmla="*/ 2812 w 224"/>
                      <a:gd name="T37" fmla="*/ 1881 h 225"/>
                      <a:gd name="T38" fmla="*/ 2869 w 224"/>
                      <a:gd name="T39" fmla="*/ 2048 h 225"/>
                      <a:gd name="T40" fmla="*/ 2885 w 224"/>
                      <a:gd name="T41" fmla="*/ 2762 h 225"/>
                      <a:gd name="T42" fmla="*/ 2414 w 224"/>
                      <a:gd name="T43" fmla="*/ 2795 h 225"/>
                      <a:gd name="T44" fmla="*/ 2238 w 224"/>
                      <a:gd name="T45" fmla="*/ 2946 h 225"/>
                      <a:gd name="T46" fmla="*/ 2663 w 224"/>
                      <a:gd name="T47" fmla="*/ 3745 h 225"/>
                      <a:gd name="T48" fmla="*/ 2663 w 224"/>
                      <a:gd name="T49" fmla="*/ 3729 h 225"/>
                      <a:gd name="T50" fmla="*/ 2414 w 224"/>
                      <a:gd name="T51" fmla="*/ 2815 h 225"/>
                      <a:gd name="T52" fmla="*/ 2984 w 224"/>
                      <a:gd name="T53" fmla="*/ 2579 h 225"/>
                      <a:gd name="T54" fmla="*/ 2663 w 224"/>
                      <a:gd name="T55" fmla="*/ 2032 h 225"/>
                      <a:gd name="T56" fmla="*/ 2165 w 224"/>
                      <a:gd name="T57" fmla="*/ 1714 h 225"/>
                      <a:gd name="T58" fmla="*/ 2311 w 224"/>
                      <a:gd name="T59" fmla="*/ 865 h 225"/>
                      <a:gd name="T60" fmla="*/ 1901 w 224"/>
                      <a:gd name="T61" fmla="*/ 1383 h 225"/>
                      <a:gd name="T62" fmla="*/ 1507 w 224"/>
                      <a:gd name="T63" fmla="*/ 816 h 225"/>
                      <a:gd name="T64" fmla="*/ 1052 w 224"/>
                      <a:gd name="T65" fmla="*/ 1946 h 225"/>
                      <a:gd name="T66" fmla="*/ 191 w 224"/>
                      <a:gd name="T67" fmla="*/ 914 h 225"/>
                      <a:gd name="T68" fmla="*/ 792 w 224"/>
                      <a:gd name="T69" fmla="*/ 551 h 225"/>
                      <a:gd name="T70" fmla="*/ 1626 w 224"/>
                      <a:gd name="T71" fmla="*/ 649 h 225"/>
                      <a:gd name="T72" fmla="*/ 2139 w 224"/>
                      <a:gd name="T73" fmla="*/ 734 h 225"/>
                      <a:gd name="T74" fmla="*/ 2487 w 224"/>
                      <a:gd name="T75" fmla="*/ 16 h 225"/>
                      <a:gd name="T76" fmla="*/ 2885 w 224"/>
                      <a:gd name="T77" fmla="*/ 849 h 225"/>
                      <a:gd name="T78" fmla="*/ 2812 w 224"/>
                      <a:gd name="T79" fmla="*/ 1248 h 225"/>
                      <a:gd name="T80" fmla="*/ 3045 w 224"/>
                      <a:gd name="T81" fmla="*/ 1281 h 225"/>
                      <a:gd name="T82" fmla="*/ 3087 w 224"/>
                      <a:gd name="T83" fmla="*/ 2579 h 225"/>
                      <a:gd name="T84" fmla="*/ 3206 w 224"/>
                      <a:gd name="T85" fmla="*/ 3329 h 225"/>
                      <a:gd name="T86" fmla="*/ 3160 w 224"/>
                      <a:gd name="T87" fmla="*/ 2815 h 225"/>
                      <a:gd name="T88" fmla="*/ 2984 w 224"/>
                      <a:gd name="T89" fmla="*/ 1983 h 225"/>
                      <a:gd name="T90" fmla="*/ 3237 w 224"/>
                      <a:gd name="T91" fmla="*/ 1514 h 225"/>
                      <a:gd name="T92" fmla="*/ 3061 w 224"/>
                      <a:gd name="T93" fmla="*/ 1265 h 225"/>
                      <a:gd name="T94" fmla="*/ 2812 w 224"/>
                      <a:gd name="T95" fmla="*/ 1232 h 225"/>
                      <a:gd name="T96" fmla="*/ 2678 w 224"/>
                      <a:gd name="T97" fmla="*/ 1000 h 225"/>
                      <a:gd name="T98" fmla="*/ 2736 w 224"/>
                      <a:gd name="T99" fmla="*/ 849 h 225"/>
                      <a:gd name="T100" fmla="*/ 3087 w 224"/>
                      <a:gd name="T101" fmla="*/ 783 h 225"/>
                      <a:gd name="T102" fmla="*/ 2487 w 224"/>
                      <a:gd name="T103" fmla="*/ 0 h 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4" h="225">
                        <a:moveTo>
                          <a:pt x="170" y="0"/>
                        </a:moveTo>
                        <a:cubicBezTo>
                          <a:pt x="165" y="0"/>
                          <a:pt x="160" y="2"/>
                          <a:pt x="156" y="5"/>
                        </a:cubicBezTo>
                        <a:cubicBezTo>
                          <a:pt x="151" y="10"/>
                          <a:pt x="150" y="14"/>
                          <a:pt x="150" y="18"/>
                        </a:cubicBezTo>
                        <a:cubicBezTo>
                          <a:pt x="150" y="22"/>
                          <a:pt x="152" y="26"/>
                          <a:pt x="152" y="31"/>
                        </a:cubicBezTo>
                        <a:cubicBezTo>
                          <a:pt x="152" y="32"/>
                          <a:pt x="151" y="34"/>
                          <a:pt x="151" y="36"/>
                        </a:cubicBezTo>
                        <a:cubicBezTo>
                          <a:pt x="150" y="39"/>
                          <a:pt x="149" y="40"/>
                          <a:pt x="148" y="41"/>
                        </a:cubicBezTo>
                        <a:cubicBezTo>
                          <a:pt x="147" y="42"/>
                          <a:pt x="147" y="43"/>
                          <a:pt x="146" y="43"/>
                        </a:cubicBezTo>
                        <a:cubicBezTo>
                          <a:pt x="145" y="43"/>
                          <a:pt x="144" y="42"/>
                          <a:pt x="143" y="41"/>
                        </a:cubicBezTo>
                        <a:cubicBezTo>
                          <a:pt x="141" y="39"/>
                          <a:pt x="139" y="37"/>
                          <a:pt x="137" y="34"/>
                        </a:cubicBezTo>
                        <a:cubicBezTo>
                          <a:pt x="135" y="32"/>
                          <a:pt x="133" y="29"/>
                          <a:pt x="132" y="28"/>
                        </a:cubicBezTo>
                        <a:cubicBezTo>
                          <a:pt x="128" y="25"/>
                          <a:pt x="125" y="23"/>
                          <a:pt x="122" y="23"/>
                        </a:cubicBezTo>
                        <a:cubicBezTo>
                          <a:pt x="120" y="23"/>
                          <a:pt x="118" y="24"/>
                          <a:pt x="117" y="25"/>
                        </a:cubicBezTo>
                        <a:cubicBezTo>
                          <a:pt x="113" y="28"/>
                          <a:pt x="111" y="35"/>
                          <a:pt x="110" y="38"/>
                        </a:cubicBezTo>
                        <a:cubicBezTo>
                          <a:pt x="110" y="39"/>
                          <a:pt x="109" y="40"/>
                          <a:pt x="108" y="40"/>
                        </a:cubicBezTo>
                        <a:cubicBezTo>
                          <a:pt x="105" y="42"/>
                          <a:pt x="96" y="43"/>
                          <a:pt x="89" y="43"/>
                        </a:cubicBezTo>
                        <a:cubicBezTo>
                          <a:pt x="89" y="43"/>
                          <a:pt x="89" y="43"/>
                          <a:pt x="89" y="43"/>
                        </a:cubicBezTo>
                        <a:cubicBezTo>
                          <a:pt x="84" y="43"/>
                          <a:pt x="79" y="43"/>
                          <a:pt x="76" y="43"/>
                        </a:cubicBezTo>
                        <a:cubicBezTo>
                          <a:pt x="72" y="42"/>
                          <a:pt x="71" y="40"/>
                          <a:pt x="68" y="37"/>
                        </a:cubicBezTo>
                        <a:cubicBezTo>
                          <a:pt x="65" y="34"/>
                          <a:pt x="62" y="32"/>
                          <a:pt x="55" y="32"/>
                        </a:cubicBezTo>
                        <a:cubicBezTo>
                          <a:pt x="54" y="32"/>
                          <a:pt x="54" y="32"/>
                          <a:pt x="54" y="32"/>
                        </a:cubicBezTo>
                        <a:cubicBezTo>
                          <a:pt x="54" y="32"/>
                          <a:pt x="54" y="32"/>
                          <a:pt x="53" y="32"/>
                        </a:cubicBezTo>
                        <a:cubicBezTo>
                          <a:pt x="52" y="32"/>
                          <a:pt x="51" y="32"/>
                          <a:pt x="50" y="32"/>
                        </a:cubicBezTo>
                        <a:cubicBezTo>
                          <a:pt x="33" y="32"/>
                          <a:pt x="19" y="45"/>
                          <a:pt x="12" y="54"/>
                        </a:cubicBezTo>
                        <a:cubicBezTo>
                          <a:pt x="8" y="61"/>
                          <a:pt x="6" y="68"/>
                          <a:pt x="6" y="75"/>
                        </a:cubicBezTo>
                        <a:cubicBezTo>
                          <a:pt x="6" y="91"/>
                          <a:pt x="14" y="107"/>
                          <a:pt x="26" y="116"/>
                        </a:cubicBezTo>
                        <a:cubicBezTo>
                          <a:pt x="33" y="121"/>
                          <a:pt x="43" y="125"/>
                          <a:pt x="53" y="125"/>
                        </a:cubicBezTo>
                        <a:cubicBezTo>
                          <a:pt x="60" y="125"/>
                          <a:pt x="67" y="123"/>
                          <a:pt x="73" y="118"/>
                        </a:cubicBezTo>
                        <a:cubicBezTo>
                          <a:pt x="79" y="113"/>
                          <a:pt x="81" y="105"/>
                          <a:pt x="82" y="97"/>
                        </a:cubicBezTo>
                        <a:cubicBezTo>
                          <a:pt x="84" y="89"/>
                          <a:pt x="83" y="81"/>
                          <a:pt x="84" y="74"/>
                        </a:cubicBezTo>
                        <a:cubicBezTo>
                          <a:pt x="84" y="69"/>
                          <a:pt x="84" y="66"/>
                          <a:pt x="85" y="62"/>
                        </a:cubicBezTo>
                        <a:cubicBezTo>
                          <a:pt x="86" y="59"/>
                          <a:pt x="88" y="56"/>
                          <a:pt x="91" y="54"/>
                        </a:cubicBezTo>
                        <a:cubicBezTo>
                          <a:pt x="95" y="51"/>
                          <a:pt x="99" y="50"/>
                          <a:pt x="103" y="50"/>
                        </a:cubicBezTo>
                        <a:cubicBezTo>
                          <a:pt x="103" y="50"/>
                          <a:pt x="103" y="50"/>
                          <a:pt x="103" y="50"/>
                        </a:cubicBezTo>
                        <a:cubicBezTo>
                          <a:pt x="108" y="50"/>
                          <a:pt x="111" y="52"/>
                          <a:pt x="113" y="56"/>
                        </a:cubicBezTo>
                        <a:cubicBezTo>
                          <a:pt x="114" y="58"/>
                          <a:pt x="114" y="59"/>
                          <a:pt x="114" y="61"/>
                        </a:cubicBezTo>
                        <a:cubicBezTo>
                          <a:pt x="114" y="64"/>
                          <a:pt x="113" y="67"/>
                          <a:pt x="113" y="70"/>
                        </a:cubicBezTo>
                        <a:cubicBezTo>
                          <a:pt x="113" y="74"/>
                          <a:pt x="115" y="78"/>
                          <a:pt x="120" y="82"/>
                        </a:cubicBezTo>
                        <a:cubicBezTo>
                          <a:pt x="122" y="83"/>
                          <a:pt x="126" y="84"/>
                          <a:pt x="130" y="84"/>
                        </a:cubicBezTo>
                        <a:cubicBezTo>
                          <a:pt x="137" y="84"/>
                          <a:pt x="143" y="83"/>
                          <a:pt x="147" y="79"/>
                        </a:cubicBezTo>
                        <a:cubicBezTo>
                          <a:pt x="149" y="76"/>
                          <a:pt x="150" y="72"/>
                          <a:pt x="150" y="68"/>
                        </a:cubicBezTo>
                        <a:cubicBezTo>
                          <a:pt x="150" y="67"/>
                          <a:pt x="150" y="65"/>
                          <a:pt x="150" y="64"/>
                        </a:cubicBezTo>
                        <a:cubicBezTo>
                          <a:pt x="150" y="60"/>
                          <a:pt x="150" y="57"/>
                          <a:pt x="152" y="55"/>
                        </a:cubicBezTo>
                        <a:cubicBezTo>
                          <a:pt x="154" y="53"/>
                          <a:pt x="156" y="53"/>
                          <a:pt x="158" y="53"/>
                        </a:cubicBezTo>
                        <a:cubicBezTo>
                          <a:pt x="158" y="53"/>
                          <a:pt x="158" y="53"/>
                          <a:pt x="158" y="53"/>
                        </a:cubicBezTo>
                        <a:cubicBezTo>
                          <a:pt x="161" y="53"/>
                          <a:pt x="165" y="55"/>
                          <a:pt x="168" y="57"/>
                        </a:cubicBezTo>
                        <a:cubicBezTo>
                          <a:pt x="172" y="60"/>
                          <a:pt x="175" y="63"/>
                          <a:pt x="176" y="65"/>
                        </a:cubicBezTo>
                        <a:cubicBezTo>
                          <a:pt x="179" y="69"/>
                          <a:pt x="180" y="73"/>
                          <a:pt x="180" y="77"/>
                        </a:cubicBezTo>
                        <a:cubicBezTo>
                          <a:pt x="180" y="82"/>
                          <a:pt x="178" y="86"/>
                          <a:pt x="174" y="90"/>
                        </a:cubicBezTo>
                        <a:cubicBezTo>
                          <a:pt x="171" y="94"/>
                          <a:pt x="166" y="95"/>
                          <a:pt x="161" y="96"/>
                        </a:cubicBezTo>
                        <a:cubicBezTo>
                          <a:pt x="157" y="98"/>
                          <a:pt x="152" y="99"/>
                          <a:pt x="147" y="102"/>
                        </a:cubicBezTo>
                        <a:cubicBezTo>
                          <a:pt x="141" y="107"/>
                          <a:pt x="139" y="114"/>
                          <a:pt x="139" y="120"/>
                        </a:cubicBezTo>
                        <a:cubicBezTo>
                          <a:pt x="139" y="125"/>
                          <a:pt x="140" y="130"/>
                          <a:pt x="143" y="133"/>
                        </a:cubicBezTo>
                        <a:cubicBezTo>
                          <a:pt x="146" y="137"/>
                          <a:pt x="151" y="139"/>
                          <a:pt x="156" y="139"/>
                        </a:cubicBezTo>
                        <a:cubicBezTo>
                          <a:pt x="159" y="139"/>
                          <a:pt x="161" y="139"/>
                          <a:pt x="164" y="138"/>
                        </a:cubicBezTo>
                        <a:cubicBezTo>
                          <a:pt x="171" y="135"/>
                          <a:pt x="178" y="128"/>
                          <a:pt x="183" y="123"/>
                        </a:cubicBezTo>
                        <a:cubicBezTo>
                          <a:pt x="185" y="120"/>
                          <a:pt x="187" y="118"/>
                          <a:pt x="188" y="116"/>
                        </a:cubicBezTo>
                        <a:cubicBezTo>
                          <a:pt x="190" y="114"/>
                          <a:pt x="191" y="113"/>
                          <a:pt x="192" y="113"/>
                        </a:cubicBezTo>
                        <a:cubicBezTo>
                          <a:pt x="192" y="113"/>
                          <a:pt x="192" y="113"/>
                          <a:pt x="192" y="113"/>
                        </a:cubicBezTo>
                        <a:cubicBezTo>
                          <a:pt x="193" y="114"/>
                          <a:pt x="193" y="114"/>
                          <a:pt x="193" y="114"/>
                        </a:cubicBezTo>
                        <a:cubicBezTo>
                          <a:pt x="194" y="115"/>
                          <a:pt x="195" y="117"/>
                          <a:pt x="196" y="123"/>
                        </a:cubicBezTo>
                        <a:cubicBezTo>
                          <a:pt x="198" y="130"/>
                          <a:pt x="204" y="143"/>
                          <a:pt x="204" y="152"/>
                        </a:cubicBezTo>
                        <a:cubicBezTo>
                          <a:pt x="204" y="153"/>
                          <a:pt x="204" y="154"/>
                          <a:pt x="203" y="155"/>
                        </a:cubicBezTo>
                        <a:cubicBezTo>
                          <a:pt x="203" y="160"/>
                          <a:pt x="200" y="164"/>
                          <a:pt x="197" y="166"/>
                        </a:cubicBezTo>
                        <a:cubicBezTo>
                          <a:pt x="193" y="169"/>
                          <a:pt x="188" y="170"/>
                          <a:pt x="182" y="170"/>
                        </a:cubicBezTo>
                        <a:cubicBezTo>
                          <a:pt x="181" y="170"/>
                          <a:pt x="181" y="170"/>
                          <a:pt x="181" y="170"/>
                        </a:cubicBezTo>
                        <a:cubicBezTo>
                          <a:pt x="175" y="170"/>
                          <a:pt x="170" y="168"/>
                          <a:pt x="165" y="168"/>
                        </a:cubicBezTo>
                        <a:cubicBezTo>
                          <a:pt x="165" y="168"/>
                          <a:pt x="165" y="168"/>
                          <a:pt x="165" y="168"/>
                        </a:cubicBezTo>
                        <a:cubicBezTo>
                          <a:pt x="163" y="168"/>
                          <a:pt x="161" y="169"/>
                          <a:pt x="159" y="170"/>
                        </a:cubicBezTo>
                        <a:cubicBezTo>
                          <a:pt x="157" y="171"/>
                          <a:pt x="155" y="173"/>
                          <a:pt x="153" y="177"/>
                        </a:cubicBezTo>
                        <a:cubicBezTo>
                          <a:pt x="149" y="181"/>
                          <a:pt x="148" y="188"/>
                          <a:pt x="148" y="195"/>
                        </a:cubicBezTo>
                        <a:cubicBezTo>
                          <a:pt x="148" y="203"/>
                          <a:pt x="150" y="211"/>
                          <a:pt x="154" y="216"/>
                        </a:cubicBezTo>
                        <a:cubicBezTo>
                          <a:pt x="159" y="223"/>
                          <a:pt x="170" y="225"/>
                          <a:pt x="182" y="225"/>
                        </a:cubicBezTo>
                        <a:cubicBezTo>
                          <a:pt x="188" y="225"/>
                          <a:pt x="194" y="225"/>
                          <a:pt x="199" y="223"/>
                        </a:cubicBezTo>
                        <a:cubicBezTo>
                          <a:pt x="200" y="222"/>
                          <a:pt x="201" y="221"/>
                          <a:pt x="202" y="221"/>
                        </a:cubicBezTo>
                        <a:cubicBezTo>
                          <a:pt x="196" y="223"/>
                          <a:pt x="189" y="224"/>
                          <a:pt x="182" y="224"/>
                        </a:cubicBezTo>
                        <a:cubicBezTo>
                          <a:pt x="171" y="224"/>
                          <a:pt x="160" y="222"/>
                          <a:pt x="155" y="216"/>
                        </a:cubicBezTo>
                        <a:cubicBezTo>
                          <a:pt x="147" y="207"/>
                          <a:pt x="147" y="186"/>
                          <a:pt x="153" y="177"/>
                        </a:cubicBezTo>
                        <a:cubicBezTo>
                          <a:pt x="158" y="171"/>
                          <a:pt x="161" y="169"/>
                          <a:pt x="165" y="169"/>
                        </a:cubicBezTo>
                        <a:cubicBezTo>
                          <a:pt x="170" y="169"/>
                          <a:pt x="174" y="171"/>
                          <a:pt x="181" y="171"/>
                        </a:cubicBezTo>
                        <a:cubicBezTo>
                          <a:pt x="181" y="171"/>
                          <a:pt x="181" y="171"/>
                          <a:pt x="181" y="171"/>
                        </a:cubicBezTo>
                        <a:cubicBezTo>
                          <a:pt x="194" y="171"/>
                          <a:pt x="203" y="166"/>
                          <a:pt x="204" y="155"/>
                        </a:cubicBezTo>
                        <a:cubicBezTo>
                          <a:pt x="206" y="145"/>
                          <a:pt x="199" y="131"/>
                          <a:pt x="197" y="122"/>
                        </a:cubicBezTo>
                        <a:cubicBezTo>
                          <a:pt x="196" y="115"/>
                          <a:pt x="194" y="112"/>
                          <a:pt x="192" y="112"/>
                        </a:cubicBezTo>
                        <a:cubicBezTo>
                          <a:pt x="189" y="112"/>
                          <a:pt x="186" y="117"/>
                          <a:pt x="182" y="122"/>
                        </a:cubicBezTo>
                        <a:cubicBezTo>
                          <a:pt x="178" y="127"/>
                          <a:pt x="170" y="135"/>
                          <a:pt x="164" y="137"/>
                        </a:cubicBezTo>
                        <a:cubicBezTo>
                          <a:pt x="161" y="138"/>
                          <a:pt x="159" y="138"/>
                          <a:pt x="156" y="138"/>
                        </a:cubicBezTo>
                        <a:cubicBezTo>
                          <a:pt x="139" y="138"/>
                          <a:pt x="134" y="115"/>
                          <a:pt x="148" y="103"/>
                        </a:cubicBezTo>
                        <a:cubicBezTo>
                          <a:pt x="156" y="96"/>
                          <a:pt x="167" y="99"/>
                          <a:pt x="175" y="91"/>
                        </a:cubicBezTo>
                        <a:cubicBezTo>
                          <a:pt x="182" y="84"/>
                          <a:pt x="183" y="74"/>
                          <a:pt x="177" y="65"/>
                        </a:cubicBezTo>
                        <a:cubicBezTo>
                          <a:pt x="174" y="60"/>
                          <a:pt x="165" y="52"/>
                          <a:pt x="158" y="52"/>
                        </a:cubicBezTo>
                        <a:cubicBezTo>
                          <a:pt x="156" y="52"/>
                          <a:pt x="154" y="52"/>
                          <a:pt x="152" y="54"/>
                        </a:cubicBezTo>
                        <a:cubicBezTo>
                          <a:pt x="145" y="59"/>
                          <a:pt x="152" y="72"/>
                          <a:pt x="146" y="78"/>
                        </a:cubicBezTo>
                        <a:cubicBezTo>
                          <a:pt x="143" y="81"/>
                          <a:pt x="136" y="83"/>
                          <a:pt x="130" y="83"/>
                        </a:cubicBezTo>
                        <a:cubicBezTo>
                          <a:pt x="126" y="83"/>
                          <a:pt x="123" y="82"/>
                          <a:pt x="120" y="81"/>
                        </a:cubicBezTo>
                        <a:cubicBezTo>
                          <a:pt x="110" y="74"/>
                          <a:pt x="118" y="64"/>
                          <a:pt x="114" y="56"/>
                        </a:cubicBezTo>
                        <a:cubicBezTo>
                          <a:pt x="112" y="51"/>
                          <a:pt x="108" y="49"/>
                          <a:pt x="103" y="49"/>
                        </a:cubicBezTo>
                        <a:cubicBezTo>
                          <a:pt x="99" y="49"/>
                          <a:pt x="95" y="50"/>
                          <a:pt x="91" y="53"/>
                        </a:cubicBezTo>
                        <a:cubicBezTo>
                          <a:pt x="83" y="59"/>
                          <a:pt x="84" y="65"/>
                          <a:pt x="83" y="74"/>
                        </a:cubicBezTo>
                        <a:cubicBezTo>
                          <a:pt x="82" y="88"/>
                          <a:pt x="84" y="107"/>
                          <a:pt x="72" y="117"/>
                        </a:cubicBezTo>
                        <a:cubicBezTo>
                          <a:pt x="67" y="122"/>
                          <a:pt x="60" y="124"/>
                          <a:pt x="53" y="124"/>
                        </a:cubicBezTo>
                        <a:cubicBezTo>
                          <a:pt x="43" y="124"/>
                          <a:pt x="34" y="120"/>
                          <a:pt x="27" y="115"/>
                        </a:cubicBezTo>
                        <a:cubicBezTo>
                          <a:pt x="9" y="102"/>
                          <a:pt x="0" y="73"/>
                          <a:pt x="13" y="55"/>
                        </a:cubicBezTo>
                        <a:cubicBezTo>
                          <a:pt x="20" y="46"/>
                          <a:pt x="33" y="33"/>
                          <a:pt x="50" y="33"/>
                        </a:cubicBezTo>
                        <a:cubicBezTo>
                          <a:pt x="51" y="33"/>
                          <a:pt x="52" y="33"/>
                          <a:pt x="53" y="33"/>
                        </a:cubicBezTo>
                        <a:cubicBezTo>
                          <a:pt x="54" y="33"/>
                          <a:pt x="54" y="33"/>
                          <a:pt x="54" y="33"/>
                        </a:cubicBezTo>
                        <a:cubicBezTo>
                          <a:pt x="68" y="33"/>
                          <a:pt x="67" y="42"/>
                          <a:pt x="76" y="44"/>
                        </a:cubicBezTo>
                        <a:cubicBezTo>
                          <a:pt x="79" y="44"/>
                          <a:pt x="84" y="44"/>
                          <a:pt x="89" y="44"/>
                        </a:cubicBezTo>
                        <a:cubicBezTo>
                          <a:pt x="99" y="44"/>
                          <a:pt x="110" y="43"/>
                          <a:pt x="111" y="39"/>
                        </a:cubicBezTo>
                        <a:cubicBezTo>
                          <a:pt x="113" y="34"/>
                          <a:pt x="115" y="24"/>
                          <a:pt x="122" y="24"/>
                        </a:cubicBezTo>
                        <a:cubicBezTo>
                          <a:pt x="124" y="24"/>
                          <a:pt x="127" y="26"/>
                          <a:pt x="131" y="29"/>
                        </a:cubicBezTo>
                        <a:cubicBezTo>
                          <a:pt x="135" y="33"/>
                          <a:pt x="141" y="44"/>
                          <a:pt x="146" y="44"/>
                        </a:cubicBezTo>
                        <a:cubicBezTo>
                          <a:pt x="148" y="44"/>
                          <a:pt x="150" y="42"/>
                          <a:pt x="152" y="36"/>
                        </a:cubicBezTo>
                        <a:cubicBezTo>
                          <a:pt x="155" y="25"/>
                          <a:pt x="146" y="16"/>
                          <a:pt x="157" y="6"/>
                        </a:cubicBezTo>
                        <a:cubicBezTo>
                          <a:pt x="160" y="3"/>
                          <a:pt x="165" y="1"/>
                          <a:pt x="170" y="1"/>
                        </a:cubicBezTo>
                        <a:cubicBezTo>
                          <a:pt x="181" y="1"/>
                          <a:pt x="194" y="8"/>
                          <a:pt x="202" y="14"/>
                        </a:cubicBezTo>
                        <a:cubicBezTo>
                          <a:pt x="217" y="26"/>
                          <a:pt x="220" y="51"/>
                          <a:pt x="198" y="51"/>
                        </a:cubicBezTo>
                        <a:cubicBezTo>
                          <a:pt x="198" y="51"/>
                          <a:pt x="198" y="51"/>
                          <a:pt x="197" y="51"/>
                        </a:cubicBezTo>
                        <a:cubicBezTo>
                          <a:pt x="194" y="50"/>
                          <a:pt x="190" y="50"/>
                          <a:pt x="187" y="50"/>
                        </a:cubicBezTo>
                        <a:cubicBezTo>
                          <a:pt x="182" y="50"/>
                          <a:pt x="179" y="52"/>
                          <a:pt x="182" y="60"/>
                        </a:cubicBezTo>
                        <a:cubicBezTo>
                          <a:pt x="183" y="63"/>
                          <a:pt x="185" y="75"/>
                          <a:pt x="192" y="75"/>
                        </a:cubicBezTo>
                        <a:cubicBezTo>
                          <a:pt x="193" y="75"/>
                          <a:pt x="193" y="75"/>
                          <a:pt x="194" y="75"/>
                        </a:cubicBezTo>
                        <a:cubicBezTo>
                          <a:pt x="196" y="75"/>
                          <a:pt x="198" y="74"/>
                          <a:pt x="199" y="74"/>
                        </a:cubicBezTo>
                        <a:cubicBezTo>
                          <a:pt x="204" y="74"/>
                          <a:pt x="206" y="77"/>
                          <a:pt x="208" y="77"/>
                        </a:cubicBezTo>
                        <a:cubicBezTo>
                          <a:pt x="213" y="78"/>
                          <a:pt x="215" y="80"/>
                          <a:pt x="218" y="84"/>
                        </a:cubicBezTo>
                        <a:cubicBezTo>
                          <a:pt x="224" y="95"/>
                          <a:pt x="214" y="100"/>
                          <a:pt x="209" y="105"/>
                        </a:cubicBezTo>
                        <a:cubicBezTo>
                          <a:pt x="195" y="121"/>
                          <a:pt x="211" y="136"/>
                          <a:pt x="211" y="155"/>
                        </a:cubicBezTo>
                        <a:cubicBezTo>
                          <a:pt x="211" y="167"/>
                          <a:pt x="219" y="172"/>
                          <a:pt x="220" y="184"/>
                        </a:cubicBezTo>
                        <a:cubicBezTo>
                          <a:pt x="221" y="190"/>
                          <a:pt x="219" y="197"/>
                          <a:pt x="216" y="204"/>
                        </a:cubicBezTo>
                        <a:cubicBezTo>
                          <a:pt x="217" y="203"/>
                          <a:pt x="218" y="202"/>
                          <a:pt x="219" y="200"/>
                        </a:cubicBezTo>
                        <a:cubicBezTo>
                          <a:pt x="220" y="196"/>
                          <a:pt x="221" y="191"/>
                          <a:pt x="221" y="187"/>
                        </a:cubicBezTo>
                        <a:cubicBezTo>
                          <a:pt x="221" y="186"/>
                          <a:pt x="221" y="184"/>
                          <a:pt x="221" y="183"/>
                        </a:cubicBezTo>
                        <a:cubicBezTo>
                          <a:pt x="220" y="178"/>
                          <a:pt x="218" y="173"/>
                          <a:pt x="216" y="169"/>
                        </a:cubicBezTo>
                        <a:cubicBezTo>
                          <a:pt x="214" y="165"/>
                          <a:pt x="212" y="161"/>
                          <a:pt x="212" y="155"/>
                        </a:cubicBezTo>
                        <a:cubicBezTo>
                          <a:pt x="212" y="148"/>
                          <a:pt x="210" y="142"/>
                          <a:pt x="208" y="136"/>
                        </a:cubicBezTo>
                        <a:cubicBezTo>
                          <a:pt x="206" y="130"/>
                          <a:pt x="204" y="124"/>
                          <a:pt x="204" y="119"/>
                        </a:cubicBezTo>
                        <a:cubicBezTo>
                          <a:pt x="204" y="115"/>
                          <a:pt x="205" y="110"/>
                          <a:pt x="209" y="106"/>
                        </a:cubicBezTo>
                        <a:cubicBezTo>
                          <a:pt x="211" y="104"/>
                          <a:pt x="214" y="102"/>
                          <a:pt x="216" y="100"/>
                        </a:cubicBezTo>
                        <a:cubicBezTo>
                          <a:pt x="219" y="97"/>
                          <a:pt x="221" y="94"/>
                          <a:pt x="221" y="91"/>
                        </a:cubicBezTo>
                        <a:cubicBezTo>
                          <a:pt x="221" y="89"/>
                          <a:pt x="220" y="86"/>
                          <a:pt x="219" y="84"/>
                        </a:cubicBezTo>
                        <a:cubicBezTo>
                          <a:pt x="217" y="81"/>
                          <a:pt x="216" y="80"/>
                          <a:pt x="214" y="78"/>
                        </a:cubicBezTo>
                        <a:cubicBezTo>
                          <a:pt x="213" y="77"/>
                          <a:pt x="211" y="76"/>
                          <a:pt x="209" y="76"/>
                        </a:cubicBezTo>
                        <a:cubicBezTo>
                          <a:pt x="207" y="76"/>
                          <a:pt x="204" y="73"/>
                          <a:pt x="199" y="73"/>
                        </a:cubicBezTo>
                        <a:cubicBezTo>
                          <a:pt x="197" y="73"/>
                          <a:pt x="196" y="74"/>
                          <a:pt x="194" y="74"/>
                        </a:cubicBezTo>
                        <a:cubicBezTo>
                          <a:pt x="193" y="74"/>
                          <a:pt x="193" y="74"/>
                          <a:pt x="192" y="74"/>
                        </a:cubicBezTo>
                        <a:cubicBezTo>
                          <a:pt x="191" y="74"/>
                          <a:pt x="190" y="74"/>
                          <a:pt x="189" y="73"/>
                        </a:cubicBezTo>
                        <a:cubicBezTo>
                          <a:pt x="187" y="71"/>
                          <a:pt x="185" y="68"/>
                          <a:pt x="185" y="66"/>
                        </a:cubicBezTo>
                        <a:cubicBezTo>
                          <a:pt x="184" y="64"/>
                          <a:pt x="183" y="61"/>
                          <a:pt x="183" y="60"/>
                        </a:cubicBezTo>
                        <a:cubicBezTo>
                          <a:pt x="182" y="58"/>
                          <a:pt x="182" y="56"/>
                          <a:pt x="182" y="55"/>
                        </a:cubicBezTo>
                        <a:cubicBezTo>
                          <a:pt x="182" y="53"/>
                          <a:pt x="182" y="52"/>
                          <a:pt x="183" y="52"/>
                        </a:cubicBezTo>
                        <a:cubicBezTo>
                          <a:pt x="184" y="51"/>
                          <a:pt x="185" y="51"/>
                          <a:pt x="187" y="51"/>
                        </a:cubicBezTo>
                        <a:cubicBezTo>
                          <a:pt x="190" y="51"/>
                          <a:pt x="193" y="51"/>
                          <a:pt x="197" y="52"/>
                        </a:cubicBezTo>
                        <a:cubicBezTo>
                          <a:pt x="198" y="52"/>
                          <a:pt x="198" y="52"/>
                          <a:pt x="198" y="52"/>
                        </a:cubicBezTo>
                        <a:cubicBezTo>
                          <a:pt x="204" y="52"/>
                          <a:pt x="208" y="50"/>
                          <a:pt x="211" y="47"/>
                        </a:cubicBezTo>
                        <a:cubicBezTo>
                          <a:pt x="214" y="44"/>
                          <a:pt x="215" y="40"/>
                          <a:pt x="215" y="36"/>
                        </a:cubicBezTo>
                        <a:cubicBezTo>
                          <a:pt x="215" y="28"/>
                          <a:pt x="210" y="19"/>
                          <a:pt x="203" y="13"/>
                        </a:cubicBezTo>
                        <a:cubicBezTo>
                          <a:pt x="195" y="7"/>
                          <a:pt x="182" y="1"/>
                          <a:pt x="170" y="0"/>
                        </a:cubicBezTo>
                      </a:path>
                    </a:pathLst>
                  </a:custGeom>
                  <a:solidFill>
                    <a:srgbClr val="6F626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3" name="Freeform 31">
                    <a:extLst>
                      <a:ext uri="{FF2B5EF4-FFF2-40B4-BE49-F238E27FC236}">
                        <a16:creationId xmlns:a16="http://schemas.microsoft.com/office/drawing/2014/main" id="{66A3FF40-D284-4A77-B7FC-42292F528D3B}"/>
                      </a:ext>
                    </a:extLst>
                  </p:cNvPr>
                  <p:cNvSpPr>
                    <a:spLocks/>
                  </p:cNvSpPr>
                  <p:nvPr/>
                </p:nvSpPr>
                <p:spPr bwMode="auto">
                  <a:xfrm>
                    <a:off x="2908" y="3939"/>
                    <a:ext cx="77" cy="94"/>
                  </a:xfrm>
                  <a:custGeom>
                    <a:avLst/>
                    <a:gdLst>
                      <a:gd name="T0" fmla="*/ 296 w 20"/>
                      <a:gd name="T1" fmla="*/ 0 h 23"/>
                      <a:gd name="T2" fmla="*/ 250 w 20"/>
                      <a:gd name="T3" fmla="*/ 65 h 23"/>
                      <a:gd name="T4" fmla="*/ 177 w 20"/>
                      <a:gd name="T5" fmla="*/ 233 h 23"/>
                      <a:gd name="T6" fmla="*/ 46 w 20"/>
                      <a:gd name="T7" fmla="*/ 351 h 23"/>
                      <a:gd name="T8" fmla="*/ 0 w 20"/>
                      <a:gd name="T9" fmla="*/ 384 h 23"/>
                      <a:gd name="T10" fmla="*/ 193 w 20"/>
                      <a:gd name="T11" fmla="*/ 249 h 23"/>
                      <a:gd name="T12" fmla="*/ 296 w 20"/>
                      <a:gd name="T13" fmla="*/ 0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3">
                        <a:moveTo>
                          <a:pt x="20" y="0"/>
                        </a:moveTo>
                        <a:cubicBezTo>
                          <a:pt x="19" y="2"/>
                          <a:pt x="18" y="3"/>
                          <a:pt x="17" y="4"/>
                        </a:cubicBezTo>
                        <a:cubicBezTo>
                          <a:pt x="16" y="8"/>
                          <a:pt x="14" y="12"/>
                          <a:pt x="12" y="14"/>
                        </a:cubicBezTo>
                        <a:cubicBezTo>
                          <a:pt x="10" y="17"/>
                          <a:pt x="7" y="19"/>
                          <a:pt x="3" y="21"/>
                        </a:cubicBezTo>
                        <a:cubicBezTo>
                          <a:pt x="2" y="21"/>
                          <a:pt x="1" y="22"/>
                          <a:pt x="0" y="23"/>
                        </a:cubicBezTo>
                        <a:cubicBezTo>
                          <a:pt x="5" y="21"/>
                          <a:pt x="10" y="18"/>
                          <a:pt x="13" y="15"/>
                        </a:cubicBezTo>
                        <a:cubicBezTo>
                          <a:pt x="16" y="11"/>
                          <a:pt x="18" y="6"/>
                          <a:pt x="20" y="0"/>
                        </a:cubicBezTo>
                      </a:path>
                    </a:pathLst>
                  </a:custGeom>
                  <a:solidFill>
                    <a:srgbClr val="6E5157"/>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4" name="Freeform 32">
                    <a:extLst>
                      <a:ext uri="{FF2B5EF4-FFF2-40B4-BE49-F238E27FC236}">
                        <a16:creationId xmlns:a16="http://schemas.microsoft.com/office/drawing/2014/main" id="{D81E75AE-6934-4254-9C84-7EB17FD532CB}"/>
                      </a:ext>
                    </a:extLst>
                  </p:cNvPr>
                  <p:cNvSpPr>
                    <a:spLocks noEditPoints="1"/>
                  </p:cNvSpPr>
                  <p:nvPr/>
                </p:nvSpPr>
                <p:spPr bwMode="auto">
                  <a:xfrm>
                    <a:off x="2147" y="3127"/>
                    <a:ext cx="857" cy="910"/>
                  </a:xfrm>
                  <a:custGeom>
                    <a:avLst/>
                    <a:gdLst>
                      <a:gd name="T0" fmla="*/ 2238 w 224"/>
                      <a:gd name="T1" fmla="*/ 600 h 223"/>
                      <a:gd name="T2" fmla="*/ 2299 w 224"/>
                      <a:gd name="T3" fmla="*/ 98 h 223"/>
                      <a:gd name="T4" fmla="*/ 2942 w 224"/>
                      <a:gd name="T5" fmla="*/ 233 h 223"/>
                      <a:gd name="T6" fmla="*/ 2900 w 224"/>
                      <a:gd name="T7" fmla="*/ 816 h 223"/>
                      <a:gd name="T8" fmla="*/ 2663 w 224"/>
                      <a:gd name="T9" fmla="*/ 816 h 223"/>
                      <a:gd name="T10" fmla="*/ 2693 w 224"/>
                      <a:gd name="T11" fmla="*/ 1130 h 223"/>
                      <a:gd name="T12" fmla="*/ 2839 w 224"/>
                      <a:gd name="T13" fmla="*/ 1249 h 223"/>
                      <a:gd name="T14" fmla="*/ 3118 w 224"/>
                      <a:gd name="T15" fmla="*/ 1314 h 223"/>
                      <a:gd name="T16" fmla="*/ 3149 w 224"/>
                      <a:gd name="T17" fmla="*/ 1616 h 223"/>
                      <a:gd name="T18" fmla="*/ 3015 w 224"/>
                      <a:gd name="T19" fmla="*/ 2265 h 223"/>
                      <a:gd name="T20" fmla="*/ 3206 w 224"/>
                      <a:gd name="T21" fmla="*/ 3048 h 223"/>
                      <a:gd name="T22" fmla="*/ 2663 w 224"/>
                      <a:gd name="T23" fmla="*/ 3697 h 223"/>
                      <a:gd name="T24" fmla="*/ 2269 w 224"/>
                      <a:gd name="T25" fmla="*/ 3562 h 223"/>
                      <a:gd name="T26" fmla="*/ 2341 w 224"/>
                      <a:gd name="T27" fmla="*/ 2848 h 223"/>
                      <a:gd name="T28" fmla="*/ 2648 w 224"/>
                      <a:gd name="T29" fmla="*/ 2848 h 223"/>
                      <a:gd name="T30" fmla="*/ 3000 w 224"/>
                      <a:gd name="T31" fmla="*/ 2583 h 223"/>
                      <a:gd name="T32" fmla="*/ 2869 w 224"/>
                      <a:gd name="T33" fmla="*/ 1881 h 223"/>
                      <a:gd name="T34" fmla="*/ 2812 w 224"/>
                      <a:gd name="T35" fmla="*/ 1832 h 223"/>
                      <a:gd name="T36" fmla="*/ 2387 w 224"/>
                      <a:gd name="T37" fmla="*/ 2248 h 223"/>
                      <a:gd name="T38" fmla="*/ 2062 w 224"/>
                      <a:gd name="T39" fmla="*/ 1983 h 223"/>
                      <a:gd name="T40" fmla="*/ 2575 w 224"/>
                      <a:gd name="T41" fmla="*/ 1514 h 223"/>
                      <a:gd name="T42" fmla="*/ 2475 w 224"/>
                      <a:gd name="T43" fmla="*/ 914 h 223"/>
                      <a:gd name="T44" fmla="*/ 2165 w 224"/>
                      <a:gd name="T45" fmla="*/ 1049 h 223"/>
                      <a:gd name="T46" fmla="*/ 1917 w 224"/>
                      <a:gd name="T47" fmla="*/ 1351 h 223"/>
                      <a:gd name="T48" fmla="*/ 1683 w 224"/>
                      <a:gd name="T49" fmla="*/ 1151 h 223"/>
                      <a:gd name="T50" fmla="*/ 1507 w 224"/>
                      <a:gd name="T51" fmla="*/ 783 h 223"/>
                      <a:gd name="T52" fmla="*/ 1217 w 224"/>
                      <a:gd name="T53" fmla="*/ 1016 h 223"/>
                      <a:gd name="T54" fmla="*/ 1041 w 224"/>
                      <a:gd name="T55" fmla="*/ 1914 h 223"/>
                      <a:gd name="T56" fmla="*/ 119 w 224"/>
                      <a:gd name="T57" fmla="*/ 1232 h 223"/>
                      <a:gd name="T58" fmla="*/ 777 w 224"/>
                      <a:gd name="T59" fmla="*/ 551 h 223"/>
                      <a:gd name="T60" fmla="*/ 968 w 224"/>
                      <a:gd name="T61" fmla="*/ 616 h 223"/>
                      <a:gd name="T62" fmla="*/ 1523 w 224"/>
                      <a:gd name="T63" fmla="*/ 714 h 223"/>
                      <a:gd name="T64" fmla="*/ 1683 w 224"/>
                      <a:gd name="T65" fmla="*/ 482 h 223"/>
                      <a:gd name="T66" fmla="*/ 1901 w 224"/>
                      <a:gd name="T67" fmla="*/ 465 h 223"/>
                      <a:gd name="T68" fmla="*/ 2139 w 224"/>
                      <a:gd name="T69" fmla="*/ 735 h 223"/>
                      <a:gd name="T70" fmla="*/ 2227 w 224"/>
                      <a:gd name="T71" fmla="*/ 584 h 223"/>
                      <a:gd name="T72" fmla="*/ 1787 w 224"/>
                      <a:gd name="T73" fmla="*/ 384 h 223"/>
                      <a:gd name="T74" fmla="*/ 1113 w 224"/>
                      <a:gd name="T75" fmla="*/ 714 h 223"/>
                      <a:gd name="T76" fmla="*/ 731 w 224"/>
                      <a:gd name="T77" fmla="*/ 535 h 223"/>
                      <a:gd name="T78" fmla="*/ 777 w 224"/>
                      <a:gd name="T79" fmla="*/ 2049 h 223"/>
                      <a:gd name="T80" fmla="*/ 1331 w 224"/>
                      <a:gd name="T81" fmla="*/ 865 h 223"/>
                      <a:gd name="T82" fmla="*/ 1756 w 224"/>
                      <a:gd name="T83" fmla="*/ 1330 h 223"/>
                      <a:gd name="T84" fmla="*/ 2227 w 224"/>
                      <a:gd name="T85" fmla="*/ 881 h 223"/>
                      <a:gd name="T86" fmla="*/ 2563 w 224"/>
                      <a:gd name="T87" fmla="*/ 1498 h 223"/>
                      <a:gd name="T88" fmla="*/ 2399 w 224"/>
                      <a:gd name="T89" fmla="*/ 2265 h 223"/>
                      <a:gd name="T90" fmla="*/ 2885 w 224"/>
                      <a:gd name="T91" fmla="*/ 2016 h 223"/>
                      <a:gd name="T92" fmla="*/ 2648 w 224"/>
                      <a:gd name="T93" fmla="*/ 2832 h 223"/>
                      <a:gd name="T94" fmla="*/ 2269 w 224"/>
                      <a:gd name="T95" fmla="*/ 3579 h 223"/>
                      <a:gd name="T96" fmla="*/ 3087 w 224"/>
                      <a:gd name="T97" fmla="*/ 3546 h 223"/>
                      <a:gd name="T98" fmla="*/ 3087 w 224"/>
                      <a:gd name="T99" fmla="*/ 2563 h 223"/>
                      <a:gd name="T100" fmla="*/ 3045 w 224"/>
                      <a:gd name="T101" fmla="*/ 1265 h 223"/>
                      <a:gd name="T102" fmla="*/ 2812 w 224"/>
                      <a:gd name="T103" fmla="*/ 1232 h 223"/>
                      <a:gd name="T104" fmla="*/ 2885 w 224"/>
                      <a:gd name="T105" fmla="*/ 832 h 223"/>
                      <a:gd name="T106" fmla="*/ 2487 w 224"/>
                      <a:gd name="T107" fmla="*/ 0 h 2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4" h="223">
                        <a:moveTo>
                          <a:pt x="146" y="44"/>
                        </a:moveTo>
                        <a:cubicBezTo>
                          <a:pt x="147" y="44"/>
                          <a:pt x="149" y="43"/>
                          <a:pt x="150" y="42"/>
                        </a:cubicBezTo>
                        <a:cubicBezTo>
                          <a:pt x="151" y="40"/>
                          <a:pt x="152" y="38"/>
                          <a:pt x="153" y="36"/>
                        </a:cubicBezTo>
                        <a:cubicBezTo>
                          <a:pt x="153" y="34"/>
                          <a:pt x="154" y="32"/>
                          <a:pt x="154" y="30"/>
                        </a:cubicBezTo>
                        <a:cubicBezTo>
                          <a:pt x="154" y="25"/>
                          <a:pt x="152" y="21"/>
                          <a:pt x="152" y="17"/>
                        </a:cubicBezTo>
                        <a:cubicBezTo>
                          <a:pt x="152" y="13"/>
                          <a:pt x="153" y="10"/>
                          <a:pt x="157" y="6"/>
                        </a:cubicBezTo>
                        <a:cubicBezTo>
                          <a:pt x="161" y="3"/>
                          <a:pt x="165" y="1"/>
                          <a:pt x="170" y="1"/>
                        </a:cubicBezTo>
                        <a:cubicBezTo>
                          <a:pt x="170" y="1"/>
                          <a:pt x="170" y="1"/>
                          <a:pt x="170" y="1"/>
                        </a:cubicBezTo>
                        <a:cubicBezTo>
                          <a:pt x="181" y="1"/>
                          <a:pt x="194" y="8"/>
                          <a:pt x="201" y="14"/>
                        </a:cubicBezTo>
                        <a:cubicBezTo>
                          <a:pt x="209" y="19"/>
                          <a:pt x="213" y="28"/>
                          <a:pt x="213" y="35"/>
                        </a:cubicBezTo>
                        <a:cubicBezTo>
                          <a:pt x="213" y="39"/>
                          <a:pt x="212" y="42"/>
                          <a:pt x="209" y="45"/>
                        </a:cubicBezTo>
                        <a:cubicBezTo>
                          <a:pt x="207" y="47"/>
                          <a:pt x="204" y="49"/>
                          <a:pt x="198" y="49"/>
                        </a:cubicBezTo>
                        <a:cubicBezTo>
                          <a:pt x="197" y="49"/>
                          <a:pt x="197" y="49"/>
                          <a:pt x="197" y="49"/>
                        </a:cubicBezTo>
                        <a:cubicBezTo>
                          <a:pt x="194" y="48"/>
                          <a:pt x="190" y="48"/>
                          <a:pt x="187" y="48"/>
                        </a:cubicBezTo>
                        <a:cubicBezTo>
                          <a:pt x="185" y="48"/>
                          <a:pt x="183" y="48"/>
                          <a:pt x="182" y="49"/>
                        </a:cubicBezTo>
                        <a:cubicBezTo>
                          <a:pt x="180" y="50"/>
                          <a:pt x="180" y="52"/>
                          <a:pt x="180" y="54"/>
                        </a:cubicBezTo>
                        <a:cubicBezTo>
                          <a:pt x="180" y="55"/>
                          <a:pt x="180" y="57"/>
                          <a:pt x="181" y="60"/>
                        </a:cubicBezTo>
                        <a:cubicBezTo>
                          <a:pt x="181" y="61"/>
                          <a:pt x="182" y="65"/>
                          <a:pt x="184" y="68"/>
                        </a:cubicBezTo>
                        <a:cubicBezTo>
                          <a:pt x="185" y="70"/>
                          <a:pt x="186" y="72"/>
                          <a:pt x="187" y="73"/>
                        </a:cubicBezTo>
                        <a:cubicBezTo>
                          <a:pt x="189" y="74"/>
                          <a:pt x="190" y="75"/>
                          <a:pt x="192" y="75"/>
                        </a:cubicBezTo>
                        <a:cubicBezTo>
                          <a:pt x="193" y="75"/>
                          <a:pt x="194" y="75"/>
                          <a:pt x="194" y="75"/>
                        </a:cubicBezTo>
                        <a:cubicBezTo>
                          <a:pt x="196" y="75"/>
                          <a:pt x="198" y="74"/>
                          <a:pt x="199" y="74"/>
                        </a:cubicBezTo>
                        <a:cubicBezTo>
                          <a:pt x="204" y="74"/>
                          <a:pt x="206" y="76"/>
                          <a:pt x="208" y="77"/>
                        </a:cubicBezTo>
                        <a:cubicBezTo>
                          <a:pt x="211" y="77"/>
                          <a:pt x="212" y="78"/>
                          <a:pt x="213" y="79"/>
                        </a:cubicBezTo>
                        <a:cubicBezTo>
                          <a:pt x="214" y="80"/>
                          <a:pt x="216" y="81"/>
                          <a:pt x="217" y="84"/>
                        </a:cubicBezTo>
                        <a:cubicBezTo>
                          <a:pt x="218" y="86"/>
                          <a:pt x="219" y="88"/>
                          <a:pt x="219" y="90"/>
                        </a:cubicBezTo>
                        <a:cubicBezTo>
                          <a:pt x="219" y="93"/>
                          <a:pt x="217" y="95"/>
                          <a:pt x="215" y="97"/>
                        </a:cubicBezTo>
                        <a:cubicBezTo>
                          <a:pt x="213" y="99"/>
                          <a:pt x="210" y="101"/>
                          <a:pt x="208" y="104"/>
                        </a:cubicBezTo>
                        <a:cubicBezTo>
                          <a:pt x="204" y="108"/>
                          <a:pt x="202" y="113"/>
                          <a:pt x="202" y="118"/>
                        </a:cubicBezTo>
                        <a:cubicBezTo>
                          <a:pt x="202" y="124"/>
                          <a:pt x="204" y="130"/>
                          <a:pt x="206" y="136"/>
                        </a:cubicBezTo>
                        <a:cubicBezTo>
                          <a:pt x="208" y="141"/>
                          <a:pt x="210" y="147"/>
                          <a:pt x="210" y="154"/>
                        </a:cubicBezTo>
                        <a:cubicBezTo>
                          <a:pt x="210" y="160"/>
                          <a:pt x="212" y="165"/>
                          <a:pt x="214" y="169"/>
                        </a:cubicBezTo>
                        <a:cubicBezTo>
                          <a:pt x="216" y="173"/>
                          <a:pt x="218" y="177"/>
                          <a:pt x="219" y="183"/>
                        </a:cubicBezTo>
                        <a:cubicBezTo>
                          <a:pt x="219" y="184"/>
                          <a:pt x="219" y="185"/>
                          <a:pt x="219" y="186"/>
                        </a:cubicBezTo>
                        <a:cubicBezTo>
                          <a:pt x="219" y="195"/>
                          <a:pt x="215" y="206"/>
                          <a:pt x="210" y="213"/>
                        </a:cubicBezTo>
                        <a:cubicBezTo>
                          <a:pt x="205" y="219"/>
                          <a:pt x="193" y="222"/>
                          <a:pt x="182" y="222"/>
                        </a:cubicBezTo>
                        <a:cubicBezTo>
                          <a:pt x="182" y="222"/>
                          <a:pt x="182" y="222"/>
                          <a:pt x="182" y="222"/>
                        </a:cubicBezTo>
                        <a:cubicBezTo>
                          <a:pt x="181" y="222"/>
                          <a:pt x="181" y="222"/>
                          <a:pt x="181" y="222"/>
                        </a:cubicBezTo>
                        <a:cubicBezTo>
                          <a:pt x="171" y="222"/>
                          <a:pt x="160" y="219"/>
                          <a:pt x="155" y="214"/>
                        </a:cubicBezTo>
                        <a:cubicBezTo>
                          <a:pt x="152" y="210"/>
                          <a:pt x="150" y="202"/>
                          <a:pt x="150" y="194"/>
                        </a:cubicBezTo>
                        <a:cubicBezTo>
                          <a:pt x="150" y="188"/>
                          <a:pt x="151" y="181"/>
                          <a:pt x="154" y="177"/>
                        </a:cubicBezTo>
                        <a:cubicBezTo>
                          <a:pt x="156" y="174"/>
                          <a:pt x="158" y="172"/>
                          <a:pt x="160" y="171"/>
                        </a:cubicBezTo>
                        <a:cubicBezTo>
                          <a:pt x="162" y="170"/>
                          <a:pt x="163" y="169"/>
                          <a:pt x="165" y="169"/>
                        </a:cubicBezTo>
                        <a:cubicBezTo>
                          <a:pt x="165" y="169"/>
                          <a:pt x="165" y="169"/>
                          <a:pt x="165" y="169"/>
                        </a:cubicBezTo>
                        <a:cubicBezTo>
                          <a:pt x="169" y="169"/>
                          <a:pt x="174" y="171"/>
                          <a:pt x="181" y="171"/>
                        </a:cubicBezTo>
                        <a:cubicBezTo>
                          <a:pt x="182" y="171"/>
                          <a:pt x="182" y="171"/>
                          <a:pt x="182" y="171"/>
                        </a:cubicBezTo>
                        <a:cubicBezTo>
                          <a:pt x="188" y="171"/>
                          <a:pt x="194" y="170"/>
                          <a:pt x="198" y="167"/>
                        </a:cubicBezTo>
                        <a:cubicBezTo>
                          <a:pt x="202" y="164"/>
                          <a:pt x="205" y="160"/>
                          <a:pt x="205" y="155"/>
                        </a:cubicBezTo>
                        <a:cubicBezTo>
                          <a:pt x="206" y="154"/>
                          <a:pt x="206" y="153"/>
                          <a:pt x="206" y="151"/>
                        </a:cubicBezTo>
                        <a:cubicBezTo>
                          <a:pt x="206" y="141"/>
                          <a:pt x="200" y="128"/>
                          <a:pt x="198" y="121"/>
                        </a:cubicBezTo>
                        <a:cubicBezTo>
                          <a:pt x="198" y="118"/>
                          <a:pt x="197" y="115"/>
                          <a:pt x="196" y="113"/>
                        </a:cubicBezTo>
                        <a:cubicBezTo>
                          <a:pt x="195" y="112"/>
                          <a:pt x="195" y="112"/>
                          <a:pt x="194" y="111"/>
                        </a:cubicBezTo>
                        <a:cubicBezTo>
                          <a:pt x="194" y="111"/>
                          <a:pt x="193" y="110"/>
                          <a:pt x="192" y="110"/>
                        </a:cubicBezTo>
                        <a:cubicBezTo>
                          <a:pt x="192" y="110"/>
                          <a:pt x="192" y="110"/>
                          <a:pt x="192" y="110"/>
                        </a:cubicBezTo>
                        <a:cubicBezTo>
                          <a:pt x="190" y="111"/>
                          <a:pt x="189" y="112"/>
                          <a:pt x="187" y="113"/>
                        </a:cubicBezTo>
                        <a:cubicBezTo>
                          <a:pt x="185" y="115"/>
                          <a:pt x="183" y="118"/>
                          <a:pt x="181" y="120"/>
                        </a:cubicBezTo>
                        <a:cubicBezTo>
                          <a:pt x="177" y="126"/>
                          <a:pt x="169" y="133"/>
                          <a:pt x="163" y="135"/>
                        </a:cubicBezTo>
                        <a:cubicBezTo>
                          <a:pt x="161" y="136"/>
                          <a:pt x="158" y="136"/>
                          <a:pt x="156" y="136"/>
                        </a:cubicBezTo>
                        <a:cubicBezTo>
                          <a:pt x="151" y="136"/>
                          <a:pt x="148" y="134"/>
                          <a:pt x="145" y="131"/>
                        </a:cubicBezTo>
                        <a:cubicBezTo>
                          <a:pt x="142" y="128"/>
                          <a:pt x="141" y="123"/>
                          <a:pt x="141" y="119"/>
                        </a:cubicBezTo>
                        <a:cubicBezTo>
                          <a:pt x="141" y="113"/>
                          <a:pt x="143" y="107"/>
                          <a:pt x="148" y="103"/>
                        </a:cubicBezTo>
                        <a:cubicBezTo>
                          <a:pt x="152" y="99"/>
                          <a:pt x="157" y="99"/>
                          <a:pt x="162" y="97"/>
                        </a:cubicBezTo>
                        <a:cubicBezTo>
                          <a:pt x="167" y="96"/>
                          <a:pt x="172" y="95"/>
                          <a:pt x="176" y="91"/>
                        </a:cubicBezTo>
                        <a:cubicBezTo>
                          <a:pt x="180" y="86"/>
                          <a:pt x="182" y="81"/>
                          <a:pt x="182" y="76"/>
                        </a:cubicBezTo>
                        <a:cubicBezTo>
                          <a:pt x="182" y="72"/>
                          <a:pt x="181" y="67"/>
                          <a:pt x="178" y="63"/>
                        </a:cubicBezTo>
                        <a:cubicBezTo>
                          <a:pt x="176" y="61"/>
                          <a:pt x="173" y="57"/>
                          <a:pt x="169" y="55"/>
                        </a:cubicBezTo>
                        <a:cubicBezTo>
                          <a:pt x="166" y="52"/>
                          <a:pt x="162" y="50"/>
                          <a:pt x="158" y="50"/>
                        </a:cubicBezTo>
                        <a:cubicBezTo>
                          <a:pt x="155" y="50"/>
                          <a:pt x="153" y="50"/>
                          <a:pt x="151" y="52"/>
                        </a:cubicBezTo>
                        <a:cubicBezTo>
                          <a:pt x="148" y="55"/>
                          <a:pt x="148" y="59"/>
                          <a:pt x="148" y="63"/>
                        </a:cubicBezTo>
                        <a:cubicBezTo>
                          <a:pt x="148" y="64"/>
                          <a:pt x="148" y="66"/>
                          <a:pt x="148" y="67"/>
                        </a:cubicBezTo>
                        <a:cubicBezTo>
                          <a:pt x="148" y="71"/>
                          <a:pt x="147" y="74"/>
                          <a:pt x="145" y="77"/>
                        </a:cubicBezTo>
                        <a:cubicBezTo>
                          <a:pt x="143" y="79"/>
                          <a:pt x="136" y="81"/>
                          <a:pt x="131" y="81"/>
                        </a:cubicBezTo>
                        <a:cubicBezTo>
                          <a:pt x="131" y="81"/>
                          <a:pt x="130" y="81"/>
                          <a:pt x="130" y="81"/>
                        </a:cubicBezTo>
                        <a:cubicBezTo>
                          <a:pt x="127" y="81"/>
                          <a:pt x="123" y="80"/>
                          <a:pt x="121" y="79"/>
                        </a:cubicBezTo>
                        <a:cubicBezTo>
                          <a:pt x="116" y="76"/>
                          <a:pt x="115" y="73"/>
                          <a:pt x="115" y="69"/>
                        </a:cubicBezTo>
                        <a:cubicBezTo>
                          <a:pt x="115" y="66"/>
                          <a:pt x="116" y="63"/>
                          <a:pt x="116" y="60"/>
                        </a:cubicBezTo>
                        <a:cubicBezTo>
                          <a:pt x="116" y="58"/>
                          <a:pt x="116" y="56"/>
                          <a:pt x="115" y="55"/>
                        </a:cubicBezTo>
                        <a:cubicBezTo>
                          <a:pt x="113" y="49"/>
                          <a:pt x="108" y="47"/>
                          <a:pt x="103" y="47"/>
                        </a:cubicBezTo>
                        <a:cubicBezTo>
                          <a:pt x="103" y="47"/>
                          <a:pt x="103" y="47"/>
                          <a:pt x="103" y="47"/>
                        </a:cubicBezTo>
                        <a:cubicBezTo>
                          <a:pt x="99" y="47"/>
                          <a:pt x="94" y="48"/>
                          <a:pt x="90" y="51"/>
                        </a:cubicBezTo>
                        <a:cubicBezTo>
                          <a:pt x="86" y="54"/>
                          <a:pt x="84" y="57"/>
                          <a:pt x="83" y="61"/>
                        </a:cubicBezTo>
                        <a:cubicBezTo>
                          <a:pt x="82" y="65"/>
                          <a:pt x="82" y="68"/>
                          <a:pt x="82" y="73"/>
                        </a:cubicBezTo>
                        <a:cubicBezTo>
                          <a:pt x="81" y="80"/>
                          <a:pt x="82" y="88"/>
                          <a:pt x="80" y="96"/>
                        </a:cubicBezTo>
                        <a:cubicBezTo>
                          <a:pt x="79" y="104"/>
                          <a:pt x="77" y="111"/>
                          <a:pt x="71" y="115"/>
                        </a:cubicBezTo>
                        <a:cubicBezTo>
                          <a:pt x="66" y="120"/>
                          <a:pt x="60" y="122"/>
                          <a:pt x="53" y="122"/>
                        </a:cubicBezTo>
                        <a:cubicBezTo>
                          <a:pt x="44" y="122"/>
                          <a:pt x="34" y="118"/>
                          <a:pt x="27" y="113"/>
                        </a:cubicBezTo>
                        <a:cubicBezTo>
                          <a:pt x="16" y="105"/>
                          <a:pt x="8" y="89"/>
                          <a:pt x="8" y="74"/>
                        </a:cubicBezTo>
                        <a:cubicBezTo>
                          <a:pt x="8" y="67"/>
                          <a:pt x="10" y="60"/>
                          <a:pt x="14" y="55"/>
                        </a:cubicBezTo>
                        <a:cubicBezTo>
                          <a:pt x="21" y="45"/>
                          <a:pt x="34" y="33"/>
                          <a:pt x="50" y="33"/>
                        </a:cubicBezTo>
                        <a:cubicBezTo>
                          <a:pt x="51" y="33"/>
                          <a:pt x="52" y="33"/>
                          <a:pt x="53" y="33"/>
                        </a:cubicBezTo>
                        <a:cubicBezTo>
                          <a:pt x="53" y="33"/>
                          <a:pt x="53" y="33"/>
                          <a:pt x="53" y="33"/>
                        </a:cubicBezTo>
                        <a:cubicBezTo>
                          <a:pt x="54" y="33"/>
                          <a:pt x="54" y="33"/>
                          <a:pt x="54" y="33"/>
                        </a:cubicBezTo>
                        <a:cubicBezTo>
                          <a:pt x="61" y="33"/>
                          <a:pt x="64" y="35"/>
                          <a:pt x="66" y="37"/>
                        </a:cubicBezTo>
                        <a:cubicBezTo>
                          <a:pt x="69" y="40"/>
                          <a:pt x="71" y="43"/>
                          <a:pt x="76" y="44"/>
                        </a:cubicBezTo>
                        <a:cubicBezTo>
                          <a:pt x="79" y="44"/>
                          <a:pt x="84" y="44"/>
                          <a:pt x="89" y="44"/>
                        </a:cubicBezTo>
                        <a:cubicBezTo>
                          <a:pt x="94" y="44"/>
                          <a:pt x="99" y="44"/>
                          <a:pt x="104" y="43"/>
                        </a:cubicBezTo>
                        <a:cubicBezTo>
                          <a:pt x="106" y="43"/>
                          <a:pt x="108" y="42"/>
                          <a:pt x="109" y="41"/>
                        </a:cubicBezTo>
                        <a:cubicBezTo>
                          <a:pt x="111" y="40"/>
                          <a:pt x="112" y="39"/>
                          <a:pt x="112" y="38"/>
                        </a:cubicBezTo>
                        <a:cubicBezTo>
                          <a:pt x="113" y="35"/>
                          <a:pt x="114" y="32"/>
                          <a:pt x="115" y="29"/>
                        </a:cubicBezTo>
                        <a:cubicBezTo>
                          <a:pt x="116" y="28"/>
                          <a:pt x="117" y="26"/>
                          <a:pt x="118" y="26"/>
                        </a:cubicBezTo>
                        <a:cubicBezTo>
                          <a:pt x="119" y="25"/>
                          <a:pt x="120" y="24"/>
                          <a:pt x="122" y="24"/>
                        </a:cubicBezTo>
                        <a:cubicBezTo>
                          <a:pt x="124" y="24"/>
                          <a:pt x="127" y="25"/>
                          <a:pt x="130" y="28"/>
                        </a:cubicBezTo>
                        <a:cubicBezTo>
                          <a:pt x="132" y="30"/>
                          <a:pt x="135" y="34"/>
                          <a:pt x="137" y="37"/>
                        </a:cubicBezTo>
                        <a:cubicBezTo>
                          <a:pt x="139" y="39"/>
                          <a:pt x="140" y="40"/>
                          <a:pt x="141" y="42"/>
                        </a:cubicBezTo>
                        <a:cubicBezTo>
                          <a:pt x="143" y="43"/>
                          <a:pt x="144" y="44"/>
                          <a:pt x="146" y="44"/>
                        </a:cubicBezTo>
                        <a:moveTo>
                          <a:pt x="170" y="0"/>
                        </a:moveTo>
                        <a:cubicBezTo>
                          <a:pt x="165" y="0"/>
                          <a:pt x="160" y="2"/>
                          <a:pt x="157" y="5"/>
                        </a:cubicBezTo>
                        <a:cubicBezTo>
                          <a:pt x="146" y="15"/>
                          <a:pt x="155" y="24"/>
                          <a:pt x="152" y="35"/>
                        </a:cubicBezTo>
                        <a:cubicBezTo>
                          <a:pt x="150" y="41"/>
                          <a:pt x="148" y="43"/>
                          <a:pt x="146" y="43"/>
                        </a:cubicBezTo>
                        <a:cubicBezTo>
                          <a:pt x="141" y="43"/>
                          <a:pt x="135" y="32"/>
                          <a:pt x="131" y="28"/>
                        </a:cubicBezTo>
                        <a:cubicBezTo>
                          <a:pt x="127" y="25"/>
                          <a:pt x="124" y="23"/>
                          <a:pt x="122" y="23"/>
                        </a:cubicBezTo>
                        <a:cubicBezTo>
                          <a:pt x="115" y="23"/>
                          <a:pt x="113" y="33"/>
                          <a:pt x="111" y="38"/>
                        </a:cubicBezTo>
                        <a:cubicBezTo>
                          <a:pt x="110" y="42"/>
                          <a:pt x="99" y="43"/>
                          <a:pt x="89" y="43"/>
                        </a:cubicBezTo>
                        <a:cubicBezTo>
                          <a:pt x="84" y="43"/>
                          <a:pt x="79" y="43"/>
                          <a:pt x="76" y="43"/>
                        </a:cubicBezTo>
                        <a:cubicBezTo>
                          <a:pt x="67" y="41"/>
                          <a:pt x="68" y="32"/>
                          <a:pt x="54" y="32"/>
                        </a:cubicBezTo>
                        <a:cubicBezTo>
                          <a:pt x="54" y="32"/>
                          <a:pt x="54" y="32"/>
                          <a:pt x="53" y="32"/>
                        </a:cubicBezTo>
                        <a:cubicBezTo>
                          <a:pt x="52" y="32"/>
                          <a:pt x="51" y="32"/>
                          <a:pt x="50" y="32"/>
                        </a:cubicBezTo>
                        <a:cubicBezTo>
                          <a:pt x="33" y="32"/>
                          <a:pt x="20" y="45"/>
                          <a:pt x="13" y="54"/>
                        </a:cubicBezTo>
                        <a:cubicBezTo>
                          <a:pt x="0" y="72"/>
                          <a:pt x="9" y="101"/>
                          <a:pt x="27" y="114"/>
                        </a:cubicBezTo>
                        <a:cubicBezTo>
                          <a:pt x="34" y="119"/>
                          <a:pt x="43" y="123"/>
                          <a:pt x="53" y="123"/>
                        </a:cubicBezTo>
                        <a:cubicBezTo>
                          <a:pt x="60" y="123"/>
                          <a:pt x="67" y="121"/>
                          <a:pt x="72" y="116"/>
                        </a:cubicBezTo>
                        <a:cubicBezTo>
                          <a:pt x="84" y="106"/>
                          <a:pt x="82" y="87"/>
                          <a:pt x="83" y="73"/>
                        </a:cubicBezTo>
                        <a:cubicBezTo>
                          <a:pt x="84" y="64"/>
                          <a:pt x="83" y="58"/>
                          <a:pt x="91" y="52"/>
                        </a:cubicBezTo>
                        <a:cubicBezTo>
                          <a:pt x="95" y="49"/>
                          <a:pt x="99" y="48"/>
                          <a:pt x="103" y="48"/>
                        </a:cubicBezTo>
                        <a:cubicBezTo>
                          <a:pt x="108" y="48"/>
                          <a:pt x="112" y="50"/>
                          <a:pt x="114" y="55"/>
                        </a:cubicBezTo>
                        <a:cubicBezTo>
                          <a:pt x="118" y="63"/>
                          <a:pt x="110" y="73"/>
                          <a:pt x="120" y="80"/>
                        </a:cubicBezTo>
                        <a:cubicBezTo>
                          <a:pt x="123" y="81"/>
                          <a:pt x="126" y="82"/>
                          <a:pt x="130" y="82"/>
                        </a:cubicBezTo>
                        <a:cubicBezTo>
                          <a:pt x="136" y="82"/>
                          <a:pt x="143" y="80"/>
                          <a:pt x="146" y="77"/>
                        </a:cubicBezTo>
                        <a:cubicBezTo>
                          <a:pt x="152" y="71"/>
                          <a:pt x="145" y="58"/>
                          <a:pt x="152" y="53"/>
                        </a:cubicBezTo>
                        <a:cubicBezTo>
                          <a:pt x="154" y="51"/>
                          <a:pt x="156" y="51"/>
                          <a:pt x="158" y="51"/>
                        </a:cubicBezTo>
                        <a:cubicBezTo>
                          <a:pt x="165" y="51"/>
                          <a:pt x="174" y="59"/>
                          <a:pt x="177" y="64"/>
                        </a:cubicBezTo>
                        <a:cubicBezTo>
                          <a:pt x="183" y="73"/>
                          <a:pt x="182" y="83"/>
                          <a:pt x="175" y="90"/>
                        </a:cubicBezTo>
                        <a:cubicBezTo>
                          <a:pt x="167" y="98"/>
                          <a:pt x="156" y="95"/>
                          <a:pt x="148" y="102"/>
                        </a:cubicBezTo>
                        <a:cubicBezTo>
                          <a:pt x="134" y="114"/>
                          <a:pt x="139" y="137"/>
                          <a:pt x="156" y="137"/>
                        </a:cubicBezTo>
                        <a:cubicBezTo>
                          <a:pt x="159" y="137"/>
                          <a:pt x="161" y="137"/>
                          <a:pt x="164" y="136"/>
                        </a:cubicBezTo>
                        <a:cubicBezTo>
                          <a:pt x="170" y="134"/>
                          <a:pt x="178" y="126"/>
                          <a:pt x="182" y="121"/>
                        </a:cubicBezTo>
                        <a:cubicBezTo>
                          <a:pt x="186" y="116"/>
                          <a:pt x="189" y="111"/>
                          <a:pt x="192" y="111"/>
                        </a:cubicBezTo>
                        <a:cubicBezTo>
                          <a:pt x="194" y="111"/>
                          <a:pt x="196" y="114"/>
                          <a:pt x="197" y="121"/>
                        </a:cubicBezTo>
                        <a:cubicBezTo>
                          <a:pt x="199" y="130"/>
                          <a:pt x="206" y="144"/>
                          <a:pt x="204" y="154"/>
                        </a:cubicBezTo>
                        <a:cubicBezTo>
                          <a:pt x="203" y="165"/>
                          <a:pt x="194" y="170"/>
                          <a:pt x="181" y="170"/>
                        </a:cubicBezTo>
                        <a:cubicBezTo>
                          <a:pt x="181" y="170"/>
                          <a:pt x="181" y="170"/>
                          <a:pt x="181" y="170"/>
                        </a:cubicBezTo>
                        <a:cubicBezTo>
                          <a:pt x="174" y="170"/>
                          <a:pt x="170" y="168"/>
                          <a:pt x="165" y="168"/>
                        </a:cubicBezTo>
                        <a:cubicBezTo>
                          <a:pt x="161" y="168"/>
                          <a:pt x="158" y="170"/>
                          <a:pt x="153" y="176"/>
                        </a:cubicBezTo>
                        <a:cubicBezTo>
                          <a:pt x="147" y="185"/>
                          <a:pt x="147" y="206"/>
                          <a:pt x="155" y="215"/>
                        </a:cubicBezTo>
                        <a:cubicBezTo>
                          <a:pt x="160" y="221"/>
                          <a:pt x="171" y="223"/>
                          <a:pt x="182" y="223"/>
                        </a:cubicBezTo>
                        <a:cubicBezTo>
                          <a:pt x="189" y="223"/>
                          <a:pt x="196" y="222"/>
                          <a:pt x="202" y="220"/>
                        </a:cubicBezTo>
                        <a:cubicBezTo>
                          <a:pt x="206" y="218"/>
                          <a:pt x="209" y="216"/>
                          <a:pt x="211" y="213"/>
                        </a:cubicBezTo>
                        <a:cubicBezTo>
                          <a:pt x="213" y="211"/>
                          <a:pt x="215" y="207"/>
                          <a:pt x="216" y="203"/>
                        </a:cubicBezTo>
                        <a:cubicBezTo>
                          <a:pt x="219" y="196"/>
                          <a:pt x="221" y="189"/>
                          <a:pt x="220" y="183"/>
                        </a:cubicBezTo>
                        <a:cubicBezTo>
                          <a:pt x="219" y="171"/>
                          <a:pt x="211" y="166"/>
                          <a:pt x="211" y="154"/>
                        </a:cubicBezTo>
                        <a:cubicBezTo>
                          <a:pt x="211" y="135"/>
                          <a:pt x="195" y="120"/>
                          <a:pt x="209" y="104"/>
                        </a:cubicBezTo>
                        <a:cubicBezTo>
                          <a:pt x="214" y="99"/>
                          <a:pt x="224" y="94"/>
                          <a:pt x="218" y="83"/>
                        </a:cubicBezTo>
                        <a:cubicBezTo>
                          <a:pt x="215" y="79"/>
                          <a:pt x="213" y="77"/>
                          <a:pt x="208" y="76"/>
                        </a:cubicBezTo>
                        <a:cubicBezTo>
                          <a:pt x="206" y="76"/>
                          <a:pt x="204" y="73"/>
                          <a:pt x="199" y="73"/>
                        </a:cubicBezTo>
                        <a:cubicBezTo>
                          <a:pt x="198" y="73"/>
                          <a:pt x="196" y="74"/>
                          <a:pt x="194" y="74"/>
                        </a:cubicBezTo>
                        <a:cubicBezTo>
                          <a:pt x="193" y="74"/>
                          <a:pt x="193" y="74"/>
                          <a:pt x="192" y="74"/>
                        </a:cubicBezTo>
                        <a:cubicBezTo>
                          <a:pt x="185" y="74"/>
                          <a:pt x="183" y="62"/>
                          <a:pt x="182" y="59"/>
                        </a:cubicBezTo>
                        <a:cubicBezTo>
                          <a:pt x="179" y="51"/>
                          <a:pt x="182" y="49"/>
                          <a:pt x="187" y="49"/>
                        </a:cubicBezTo>
                        <a:cubicBezTo>
                          <a:pt x="190" y="49"/>
                          <a:pt x="194" y="49"/>
                          <a:pt x="197" y="50"/>
                        </a:cubicBezTo>
                        <a:cubicBezTo>
                          <a:pt x="198" y="50"/>
                          <a:pt x="198" y="50"/>
                          <a:pt x="198" y="50"/>
                        </a:cubicBezTo>
                        <a:cubicBezTo>
                          <a:pt x="220" y="50"/>
                          <a:pt x="217" y="25"/>
                          <a:pt x="202" y="13"/>
                        </a:cubicBezTo>
                        <a:cubicBezTo>
                          <a:pt x="194" y="7"/>
                          <a:pt x="181" y="0"/>
                          <a:pt x="170" y="0"/>
                        </a:cubicBezTo>
                      </a:path>
                    </a:pathLst>
                  </a:custGeom>
                  <a:solidFill>
                    <a:srgbClr val="4D323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75" name="Oval 33">
                    <a:extLst>
                      <a:ext uri="{FF2B5EF4-FFF2-40B4-BE49-F238E27FC236}">
                        <a16:creationId xmlns:a16="http://schemas.microsoft.com/office/drawing/2014/main" id="{2F5D1840-58BB-48AC-AB63-0EB0E9CE6209}"/>
                      </a:ext>
                    </a:extLst>
                  </p:cNvPr>
                  <p:cNvSpPr>
                    <a:spLocks noChangeArrowheads="1"/>
                  </p:cNvSpPr>
                  <p:nvPr/>
                </p:nvSpPr>
                <p:spPr bwMode="auto">
                  <a:xfrm>
                    <a:off x="2231" y="3237"/>
                    <a:ext cx="84" cy="86"/>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76" name="Oval 34">
                    <a:extLst>
                      <a:ext uri="{FF2B5EF4-FFF2-40B4-BE49-F238E27FC236}">
                        <a16:creationId xmlns:a16="http://schemas.microsoft.com/office/drawing/2014/main" id="{D0A2C3BE-13EE-4131-97BD-A41A1D7C24B1}"/>
                      </a:ext>
                    </a:extLst>
                  </p:cNvPr>
                  <p:cNvSpPr>
                    <a:spLocks noChangeArrowheads="1"/>
                  </p:cNvSpPr>
                  <p:nvPr/>
                </p:nvSpPr>
                <p:spPr bwMode="auto">
                  <a:xfrm>
                    <a:off x="2319" y="3237"/>
                    <a:ext cx="30" cy="3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77" name="Oval 35">
                    <a:extLst>
                      <a:ext uri="{FF2B5EF4-FFF2-40B4-BE49-F238E27FC236}">
                        <a16:creationId xmlns:a16="http://schemas.microsoft.com/office/drawing/2014/main" id="{8FEAD35E-D987-4192-811B-A36B9A2A23E9}"/>
                      </a:ext>
                    </a:extLst>
                  </p:cNvPr>
                  <p:cNvSpPr>
                    <a:spLocks noChangeArrowheads="1"/>
                  </p:cNvSpPr>
                  <p:nvPr/>
                </p:nvSpPr>
                <p:spPr bwMode="auto">
                  <a:xfrm>
                    <a:off x="2196" y="3307"/>
                    <a:ext cx="31" cy="3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78" name="Oval 36">
                    <a:extLst>
                      <a:ext uri="{FF2B5EF4-FFF2-40B4-BE49-F238E27FC236}">
                        <a16:creationId xmlns:a16="http://schemas.microsoft.com/office/drawing/2014/main" id="{EFA27F6C-BBDC-4B1A-AF27-EC2D5DF75E8E}"/>
                      </a:ext>
                    </a:extLst>
                  </p:cNvPr>
                  <p:cNvSpPr>
                    <a:spLocks noChangeArrowheads="1"/>
                  </p:cNvSpPr>
                  <p:nvPr/>
                </p:nvSpPr>
                <p:spPr bwMode="auto">
                  <a:xfrm>
                    <a:off x="2591" y="3890"/>
                    <a:ext cx="34"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79" name="Oval 37">
                    <a:extLst>
                      <a:ext uri="{FF2B5EF4-FFF2-40B4-BE49-F238E27FC236}">
                        <a16:creationId xmlns:a16="http://schemas.microsoft.com/office/drawing/2014/main" id="{0B99C685-718F-4A8D-84C9-4ABE2D0B9B57}"/>
                      </a:ext>
                    </a:extLst>
                  </p:cNvPr>
                  <p:cNvSpPr>
                    <a:spLocks noChangeArrowheads="1"/>
                  </p:cNvSpPr>
                  <p:nvPr/>
                </p:nvSpPr>
                <p:spPr bwMode="auto">
                  <a:xfrm>
                    <a:off x="2598" y="3903"/>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0" name="Freeform 38">
                    <a:extLst>
                      <a:ext uri="{FF2B5EF4-FFF2-40B4-BE49-F238E27FC236}">
                        <a16:creationId xmlns:a16="http://schemas.microsoft.com/office/drawing/2014/main" id="{02713D5F-AEDF-41C6-966D-23C3C29AE3A0}"/>
                      </a:ext>
                    </a:extLst>
                  </p:cNvPr>
                  <p:cNvSpPr>
                    <a:spLocks/>
                  </p:cNvSpPr>
                  <p:nvPr/>
                </p:nvSpPr>
                <p:spPr bwMode="auto">
                  <a:xfrm>
                    <a:off x="2595" y="3899"/>
                    <a:ext cx="11" cy="12"/>
                  </a:xfrm>
                  <a:custGeom>
                    <a:avLst/>
                    <a:gdLst>
                      <a:gd name="T0" fmla="*/ 15 w 3"/>
                      <a:gd name="T1" fmla="*/ 32 h 3"/>
                      <a:gd name="T2" fmla="*/ 15 w 3"/>
                      <a:gd name="T3" fmla="*/ 32 h 3"/>
                      <a:gd name="T4" fmla="*/ 26 w 3"/>
                      <a:gd name="T5" fmla="*/ 16 h 3"/>
                      <a:gd name="T6" fmla="*/ 26 w 3"/>
                      <a:gd name="T7" fmla="*/ 32 h 3"/>
                      <a:gd name="T8" fmla="*/ 26 w 3"/>
                      <a:gd name="T9" fmla="*/ 32 h 3"/>
                      <a:gd name="T10" fmla="*/ 15 w 3"/>
                      <a:gd name="T11" fmla="*/ 32 h 3"/>
                      <a:gd name="T12" fmla="*/ 15 w 3"/>
                      <a:gd name="T13" fmla="*/ 32 h 3"/>
                      <a:gd name="T14" fmla="*/ 0 w 3"/>
                      <a:gd name="T15" fmla="*/ 32 h 3"/>
                      <a:gd name="T16" fmla="*/ 26 w 3"/>
                      <a:gd name="T17" fmla="*/ 48 h 3"/>
                      <a:gd name="T18" fmla="*/ 40 w 3"/>
                      <a:gd name="T19" fmla="*/ 32 h 3"/>
                      <a:gd name="T20" fmla="*/ 26 w 3"/>
                      <a:gd name="T21" fmla="*/ 0 h 3"/>
                      <a:gd name="T22" fmla="*/ 0 w 3"/>
                      <a:gd name="T23" fmla="*/ 32 h 3"/>
                      <a:gd name="T24" fmla="*/ 15 w 3"/>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2"/>
                        </a:moveTo>
                        <a:cubicBezTo>
                          <a:pt x="1" y="2"/>
                          <a:pt x="1" y="2"/>
                          <a:pt x="1" y="2"/>
                        </a:cubicBezTo>
                        <a:cubicBezTo>
                          <a:pt x="2" y="1"/>
                          <a:pt x="2" y="1"/>
                          <a:pt x="2" y="1"/>
                        </a:cubicBezTo>
                        <a:cubicBezTo>
                          <a:pt x="2" y="2"/>
                          <a:pt x="2" y="2"/>
                          <a:pt x="2" y="2"/>
                        </a:cubicBezTo>
                        <a:cubicBezTo>
                          <a:pt x="2" y="2"/>
                          <a:pt x="2" y="2"/>
                          <a:pt x="2" y="2"/>
                        </a:cubicBezTo>
                        <a:cubicBezTo>
                          <a:pt x="1" y="2"/>
                          <a:pt x="1" y="2"/>
                          <a:pt x="1" y="2"/>
                        </a:cubicBezTo>
                        <a:cubicBezTo>
                          <a:pt x="1" y="2"/>
                          <a:pt x="1" y="2"/>
                          <a:pt x="1" y="2"/>
                        </a:cubicBezTo>
                        <a:cubicBezTo>
                          <a:pt x="0" y="2"/>
                          <a:pt x="0" y="2"/>
                          <a:pt x="0" y="2"/>
                        </a:cubicBezTo>
                        <a:cubicBezTo>
                          <a:pt x="0" y="3"/>
                          <a:pt x="1" y="3"/>
                          <a:pt x="2" y="3"/>
                        </a:cubicBezTo>
                        <a:cubicBezTo>
                          <a:pt x="3" y="3"/>
                          <a:pt x="3" y="3"/>
                          <a:pt x="3" y="2"/>
                        </a:cubicBezTo>
                        <a:cubicBezTo>
                          <a:pt x="3"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81" name="Oval 39">
                    <a:extLst>
                      <a:ext uri="{FF2B5EF4-FFF2-40B4-BE49-F238E27FC236}">
                        <a16:creationId xmlns:a16="http://schemas.microsoft.com/office/drawing/2014/main" id="{7A568CD3-82D7-456D-8A2F-CA0ADC87C2E9}"/>
                      </a:ext>
                    </a:extLst>
                  </p:cNvPr>
                  <p:cNvSpPr>
                    <a:spLocks noChangeArrowheads="1"/>
                  </p:cNvSpPr>
                  <p:nvPr/>
                </p:nvSpPr>
                <p:spPr bwMode="auto">
                  <a:xfrm>
                    <a:off x="2671" y="3658"/>
                    <a:ext cx="35"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2" name="Oval 40">
                    <a:extLst>
                      <a:ext uri="{FF2B5EF4-FFF2-40B4-BE49-F238E27FC236}">
                        <a16:creationId xmlns:a16="http://schemas.microsoft.com/office/drawing/2014/main" id="{F6EB14A1-FA99-4931-A723-33C239A23045}"/>
                      </a:ext>
                    </a:extLst>
                  </p:cNvPr>
                  <p:cNvSpPr>
                    <a:spLocks noChangeArrowheads="1"/>
                  </p:cNvSpPr>
                  <p:nvPr/>
                </p:nvSpPr>
                <p:spPr bwMode="auto">
                  <a:xfrm>
                    <a:off x="2679" y="3666"/>
                    <a:ext cx="7"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3" name="Freeform 41">
                    <a:extLst>
                      <a:ext uri="{FF2B5EF4-FFF2-40B4-BE49-F238E27FC236}">
                        <a16:creationId xmlns:a16="http://schemas.microsoft.com/office/drawing/2014/main" id="{90FEF91A-873A-45B6-899F-B386A6BCD182}"/>
                      </a:ext>
                    </a:extLst>
                  </p:cNvPr>
                  <p:cNvSpPr>
                    <a:spLocks/>
                  </p:cNvSpPr>
                  <p:nvPr/>
                </p:nvSpPr>
                <p:spPr bwMode="auto">
                  <a:xfrm>
                    <a:off x="2675" y="3662"/>
                    <a:ext cx="15" cy="16"/>
                  </a:xfrm>
                  <a:custGeom>
                    <a:avLst/>
                    <a:gdLst>
                      <a:gd name="T0" fmla="*/ 15 w 4"/>
                      <a:gd name="T1" fmla="*/ 32 h 4"/>
                      <a:gd name="T2" fmla="*/ 15 w 4"/>
                      <a:gd name="T3" fmla="*/ 32 h 4"/>
                      <a:gd name="T4" fmla="*/ 30 w 4"/>
                      <a:gd name="T5" fmla="*/ 16 h 4"/>
                      <a:gd name="T6" fmla="*/ 41 w 4"/>
                      <a:gd name="T7" fmla="*/ 32 h 4"/>
                      <a:gd name="T8" fmla="*/ 30 w 4"/>
                      <a:gd name="T9" fmla="*/ 48 h 4"/>
                      <a:gd name="T10" fmla="*/ 15 w 4"/>
                      <a:gd name="T11" fmla="*/ 32 h 4"/>
                      <a:gd name="T12" fmla="*/ 15 w 4"/>
                      <a:gd name="T13" fmla="*/ 32 h 4"/>
                      <a:gd name="T14" fmla="*/ 0 w 4"/>
                      <a:gd name="T15" fmla="*/ 32 h 4"/>
                      <a:gd name="T16" fmla="*/ 30 w 4"/>
                      <a:gd name="T17" fmla="*/ 64 h 4"/>
                      <a:gd name="T18" fmla="*/ 56 w 4"/>
                      <a:gd name="T19" fmla="*/ 32 h 4"/>
                      <a:gd name="T20" fmla="*/ 30 w 4"/>
                      <a:gd name="T21" fmla="*/ 0 h 4"/>
                      <a:gd name="T22" fmla="*/ 0 w 4"/>
                      <a:gd name="T23" fmla="*/ 32 h 4"/>
                      <a:gd name="T24" fmla="*/ 15 w 4"/>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84" name="Oval 42">
                    <a:extLst>
                      <a:ext uri="{FF2B5EF4-FFF2-40B4-BE49-F238E27FC236}">
                        <a16:creationId xmlns:a16="http://schemas.microsoft.com/office/drawing/2014/main" id="{9160CB68-3C18-4543-A9FC-3C27EEA28BB6}"/>
                      </a:ext>
                    </a:extLst>
                  </p:cNvPr>
                  <p:cNvSpPr>
                    <a:spLocks noChangeArrowheads="1"/>
                  </p:cNvSpPr>
                  <p:nvPr/>
                </p:nvSpPr>
                <p:spPr bwMode="auto">
                  <a:xfrm>
                    <a:off x="2575" y="3633"/>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5" name="Oval 43">
                    <a:extLst>
                      <a:ext uri="{FF2B5EF4-FFF2-40B4-BE49-F238E27FC236}">
                        <a16:creationId xmlns:a16="http://schemas.microsoft.com/office/drawing/2014/main" id="{984FC59A-E725-4DCF-9506-03DDC8BA9FDE}"/>
                      </a:ext>
                    </a:extLst>
                  </p:cNvPr>
                  <p:cNvSpPr>
                    <a:spLocks noChangeArrowheads="1"/>
                  </p:cNvSpPr>
                  <p:nvPr/>
                </p:nvSpPr>
                <p:spPr bwMode="auto">
                  <a:xfrm>
                    <a:off x="2583" y="3641"/>
                    <a:ext cx="8" cy="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6" name="Freeform 44">
                    <a:extLst>
                      <a:ext uri="{FF2B5EF4-FFF2-40B4-BE49-F238E27FC236}">
                        <a16:creationId xmlns:a16="http://schemas.microsoft.com/office/drawing/2014/main" id="{DB2C0BD0-91DF-4391-89E9-FCBCD9CB1166}"/>
                      </a:ext>
                    </a:extLst>
                  </p:cNvPr>
                  <p:cNvSpPr>
                    <a:spLocks/>
                  </p:cNvSpPr>
                  <p:nvPr/>
                </p:nvSpPr>
                <p:spPr bwMode="auto">
                  <a:xfrm>
                    <a:off x="2579" y="3641"/>
                    <a:ext cx="16" cy="13"/>
                  </a:xfrm>
                  <a:custGeom>
                    <a:avLst/>
                    <a:gdLst>
                      <a:gd name="T0" fmla="*/ 16 w 4"/>
                      <a:gd name="T1" fmla="*/ 39 h 3"/>
                      <a:gd name="T2" fmla="*/ 16 w 4"/>
                      <a:gd name="T3" fmla="*/ 39 h 3"/>
                      <a:gd name="T4" fmla="*/ 32 w 4"/>
                      <a:gd name="T5" fmla="*/ 17 h 3"/>
                      <a:gd name="T6" fmla="*/ 48 w 4"/>
                      <a:gd name="T7" fmla="*/ 39 h 3"/>
                      <a:gd name="T8" fmla="*/ 32 w 4"/>
                      <a:gd name="T9" fmla="*/ 39 h 3"/>
                      <a:gd name="T10" fmla="*/ 16 w 4"/>
                      <a:gd name="T11" fmla="*/ 39 h 3"/>
                      <a:gd name="T12" fmla="*/ 16 w 4"/>
                      <a:gd name="T13" fmla="*/ 39 h 3"/>
                      <a:gd name="T14" fmla="*/ 0 w 4"/>
                      <a:gd name="T15" fmla="*/ 39 h 3"/>
                      <a:gd name="T16" fmla="*/ 32 w 4"/>
                      <a:gd name="T17" fmla="*/ 56 h 3"/>
                      <a:gd name="T18" fmla="*/ 64 w 4"/>
                      <a:gd name="T19" fmla="*/ 39 h 3"/>
                      <a:gd name="T20" fmla="*/ 32 w 4"/>
                      <a:gd name="T21" fmla="*/ 0 h 3"/>
                      <a:gd name="T22" fmla="*/ 0 w 4"/>
                      <a:gd name="T23" fmla="*/ 39 h 3"/>
                      <a:gd name="T24" fmla="*/ 16 w 4"/>
                      <a:gd name="T25" fmla="*/ 39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87" name="Oval 45">
                    <a:extLst>
                      <a:ext uri="{FF2B5EF4-FFF2-40B4-BE49-F238E27FC236}">
                        <a16:creationId xmlns:a16="http://schemas.microsoft.com/office/drawing/2014/main" id="{060AEE7A-9501-4D80-BA66-1244A0E3AFD2}"/>
                      </a:ext>
                    </a:extLst>
                  </p:cNvPr>
                  <p:cNvSpPr>
                    <a:spLocks noChangeArrowheads="1"/>
                  </p:cNvSpPr>
                  <p:nvPr/>
                </p:nvSpPr>
                <p:spPr bwMode="auto">
                  <a:xfrm>
                    <a:off x="2683" y="3723"/>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8" name="Oval 46">
                    <a:extLst>
                      <a:ext uri="{FF2B5EF4-FFF2-40B4-BE49-F238E27FC236}">
                        <a16:creationId xmlns:a16="http://schemas.microsoft.com/office/drawing/2014/main" id="{5EF69701-7197-4910-8AC3-86E0F506C0EE}"/>
                      </a:ext>
                    </a:extLst>
                  </p:cNvPr>
                  <p:cNvSpPr>
                    <a:spLocks noChangeArrowheads="1"/>
                  </p:cNvSpPr>
                  <p:nvPr/>
                </p:nvSpPr>
                <p:spPr bwMode="auto">
                  <a:xfrm>
                    <a:off x="2686" y="3731"/>
                    <a:ext cx="12"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89" name="Freeform 47">
                    <a:extLst>
                      <a:ext uri="{FF2B5EF4-FFF2-40B4-BE49-F238E27FC236}">
                        <a16:creationId xmlns:a16="http://schemas.microsoft.com/office/drawing/2014/main" id="{E982DEC6-8E6B-49E7-A5A3-5CC28EC0DA28}"/>
                      </a:ext>
                    </a:extLst>
                  </p:cNvPr>
                  <p:cNvSpPr>
                    <a:spLocks/>
                  </p:cNvSpPr>
                  <p:nvPr/>
                </p:nvSpPr>
                <p:spPr bwMode="auto">
                  <a:xfrm>
                    <a:off x="2686" y="3731"/>
                    <a:ext cx="12" cy="12"/>
                  </a:xfrm>
                  <a:custGeom>
                    <a:avLst/>
                    <a:gdLst>
                      <a:gd name="T0" fmla="*/ 0 w 3"/>
                      <a:gd name="T1" fmla="*/ 32 h 3"/>
                      <a:gd name="T2" fmla="*/ 16 w 3"/>
                      <a:gd name="T3" fmla="*/ 32 h 3"/>
                      <a:gd name="T4" fmla="*/ 32 w 3"/>
                      <a:gd name="T5" fmla="*/ 16 h 3"/>
                      <a:gd name="T6" fmla="*/ 32 w 3"/>
                      <a:gd name="T7" fmla="*/ 32 h 3"/>
                      <a:gd name="T8" fmla="*/ 32 w 3"/>
                      <a:gd name="T9" fmla="*/ 32 h 3"/>
                      <a:gd name="T10" fmla="*/ 16 w 3"/>
                      <a:gd name="T11" fmla="*/ 32 h 3"/>
                      <a:gd name="T12" fmla="*/ 0 w 3"/>
                      <a:gd name="T13" fmla="*/ 32 h 3"/>
                      <a:gd name="T14" fmla="*/ 0 w 3"/>
                      <a:gd name="T15" fmla="*/ 32 h 3"/>
                      <a:gd name="T16" fmla="*/ 32 w 3"/>
                      <a:gd name="T17" fmla="*/ 48 h 3"/>
                      <a:gd name="T18" fmla="*/ 48 w 3"/>
                      <a:gd name="T19" fmla="*/ 32 h 3"/>
                      <a:gd name="T20" fmla="*/ 32 w 3"/>
                      <a:gd name="T21" fmla="*/ 0 h 3"/>
                      <a:gd name="T22" fmla="*/ 0 w 3"/>
                      <a:gd name="T23" fmla="*/ 32 h 3"/>
                      <a:gd name="T24" fmla="*/ 0 w 3"/>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2"/>
                        </a:moveTo>
                        <a:cubicBezTo>
                          <a:pt x="1" y="2"/>
                          <a:pt x="1" y="2"/>
                          <a:pt x="1" y="2"/>
                        </a:cubicBezTo>
                        <a:cubicBezTo>
                          <a:pt x="2" y="1"/>
                          <a:pt x="2" y="1"/>
                          <a:pt x="2" y="1"/>
                        </a:cubicBezTo>
                        <a:cubicBezTo>
                          <a:pt x="2" y="2"/>
                          <a:pt x="2" y="2"/>
                          <a:pt x="2" y="2"/>
                        </a:cubicBezTo>
                        <a:cubicBezTo>
                          <a:pt x="2" y="2"/>
                          <a:pt x="2" y="2"/>
                          <a:pt x="2" y="2"/>
                        </a:cubicBezTo>
                        <a:cubicBezTo>
                          <a:pt x="1" y="2"/>
                          <a:pt x="1" y="2"/>
                          <a:pt x="1" y="2"/>
                        </a:cubicBezTo>
                        <a:cubicBezTo>
                          <a:pt x="0" y="2"/>
                          <a:pt x="0" y="2"/>
                          <a:pt x="0" y="2"/>
                        </a:cubicBezTo>
                        <a:cubicBezTo>
                          <a:pt x="0" y="2"/>
                          <a:pt x="0" y="2"/>
                          <a:pt x="0" y="2"/>
                        </a:cubicBezTo>
                        <a:cubicBezTo>
                          <a:pt x="0" y="2"/>
                          <a:pt x="1" y="3"/>
                          <a:pt x="2" y="3"/>
                        </a:cubicBezTo>
                        <a:cubicBezTo>
                          <a:pt x="2" y="3"/>
                          <a:pt x="3" y="2"/>
                          <a:pt x="3" y="2"/>
                        </a:cubicBezTo>
                        <a:cubicBezTo>
                          <a:pt x="3" y="1"/>
                          <a:pt x="2" y="0"/>
                          <a:pt x="2"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90" name="Oval 48">
                    <a:extLst>
                      <a:ext uri="{FF2B5EF4-FFF2-40B4-BE49-F238E27FC236}">
                        <a16:creationId xmlns:a16="http://schemas.microsoft.com/office/drawing/2014/main" id="{BA0F7F5A-5721-4F31-A093-DEAB217C8EE1}"/>
                      </a:ext>
                    </a:extLst>
                  </p:cNvPr>
                  <p:cNvSpPr>
                    <a:spLocks noChangeArrowheads="1"/>
                  </p:cNvSpPr>
                  <p:nvPr/>
                </p:nvSpPr>
                <p:spPr bwMode="auto">
                  <a:xfrm>
                    <a:off x="2587" y="3927"/>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1" name="Oval 49">
                    <a:extLst>
                      <a:ext uri="{FF2B5EF4-FFF2-40B4-BE49-F238E27FC236}">
                        <a16:creationId xmlns:a16="http://schemas.microsoft.com/office/drawing/2014/main" id="{19CAE246-A941-4A9A-A9E9-4DB7319954A4}"/>
                      </a:ext>
                    </a:extLst>
                  </p:cNvPr>
                  <p:cNvSpPr>
                    <a:spLocks noChangeArrowheads="1"/>
                  </p:cNvSpPr>
                  <p:nvPr/>
                </p:nvSpPr>
                <p:spPr bwMode="auto">
                  <a:xfrm>
                    <a:off x="2595" y="3935"/>
                    <a:ext cx="7"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2" name="Freeform 50">
                    <a:extLst>
                      <a:ext uri="{FF2B5EF4-FFF2-40B4-BE49-F238E27FC236}">
                        <a16:creationId xmlns:a16="http://schemas.microsoft.com/office/drawing/2014/main" id="{8C94D8CC-38E3-4088-B8ED-B2467B4DCC41}"/>
                      </a:ext>
                    </a:extLst>
                  </p:cNvPr>
                  <p:cNvSpPr>
                    <a:spLocks/>
                  </p:cNvSpPr>
                  <p:nvPr/>
                </p:nvSpPr>
                <p:spPr bwMode="auto">
                  <a:xfrm>
                    <a:off x="2591" y="3935"/>
                    <a:ext cx="11" cy="13"/>
                  </a:xfrm>
                  <a:custGeom>
                    <a:avLst/>
                    <a:gdLst>
                      <a:gd name="T0" fmla="*/ 15 w 3"/>
                      <a:gd name="T1" fmla="*/ 17 h 3"/>
                      <a:gd name="T2" fmla="*/ 15 w 3"/>
                      <a:gd name="T3" fmla="*/ 17 h 3"/>
                      <a:gd name="T4" fmla="*/ 26 w 3"/>
                      <a:gd name="T5" fmla="*/ 17 h 3"/>
                      <a:gd name="T6" fmla="*/ 26 w 3"/>
                      <a:gd name="T7" fmla="*/ 17 h 3"/>
                      <a:gd name="T8" fmla="*/ 26 w 3"/>
                      <a:gd name="T9" fmla="*/ 39 h 3"/>
                      <a:gd name="T10" fmla="*/ 15 w 3"/>
                      <a:gd name="T11" fmla="*/ 17 h 3"/>
                      <a:gd name="T12" fmla="*/ 15 w 3"/>
                      <a:gd name="T13" fmla="*/ 17 h 3"/>
                      <a:gd name="T14" fmla="*/ 0 w 3"/>
                      <a:gd name="T15" fmla="*/ 17 h 3"/>
                      <a:gd name="T16" fmla="*/ 26 w 3"/>
                      <a:gd name="T17" fmla="*/ 56 h 3"/>
                      <a:gd name="T18" fmla="*/ 40 w 3"/>
                      <a:gd name="T19" fmla="*/ 17 h 3"/>
                      <a:gd name="T20" fmla="*/ 26 w 3"/>
                      <a:gd name="T21" fmla="*/ 0 h 3"/>
                      <a:gd name="T22" fmla="*/ 0 w 3"/>
                      <a:gd name="T23" fmla="*/ 17 h 3"/>
                      <a:gd name="T24" fmla="*/ 15 w 3"/>
                      <a:gd name="T25" fmla="*/ 1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0"/>
                          <a:pt x="3" y="0"/>
                          <a:pt x="2" y="0"/>
                        </a:cubicBezTo>
                        <a:cubicBezTo>
                          <a:pt x="1" y="0"/>
                          <a:pt x="0" y="0"/>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93" name="Oval 51">
                    <a:extLst>
                      <a:ext uri="{FF2B5EF4-FFF2-40B4-BE49-F238E27FC236}">
                        <a16:creationId xmlns:a16="http://schemas.microsoft.com/office/drawing/2014/main" id="{833F5E7E-5D6B-4285-9B45-1CD9B67B702C}"/>
                      </a:ext>
                    </a:extLst>
                  </p:cNvPr>
                  <p:cNvSpPr>
                    <a:spLocks noChangeArrowheads="1"/>
                  </p:cNvSpPr>
                  <p:nvPr/>
                </p:nvSpPr>
                <p:spPr bwMode="auto">
                  <a:xfrm>
                    <a:off x="2537" y="3858"/>
                    <a:ext cx="38"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4" name="Oval 52">
                    <a:extLst>
                      <a:ext uri="{FF2B5EF4-FFF2-40B4-BE49-F238E27FC236}">
                        <a16:creationId xmlns:a16="http://schemas.microsoft.com/office/drawing/2014/main" id="{C4636E4A-D39B-43A2-B1BC-B5E43305AE51}"/>
                      </a:ext>
                    </a:extLst>
                  </p:cNvPr>
                  <p:cNvSpPr>
                    <a:spLocks noChangeArrowheads="1"/>
                  </p:cNvSpPr>
                  <p:nvPr/>
                </p:nvSpPr>
                <p:spPr bwMode="auto">
                  <a:xfrm>
                    <a:off x="2545" y="3866"/>
                    <a:ext cx="7"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5" name="Freeform 53">
                    <a:extLst>
                      <a:ext uri="{FF2B5EF4-FFF2-40B4-BE49-F238E27FC236}">
                        <a16:creationId xmlns:a16="http://schemas.microsoft.com/office/drawing/2014/main" id="{7325F345-136D-4465-860D-381DB1A84215}"/>
                      </a:ext>
                    </a:extLst>
                  </p:cNvPr>
                  <p:cNvSpPr>
                    <a:spLocks/>
                  </p:cNvSpPr>
                  <p:nvPr/>
                </p:nvSpPr>
                <p:spPr bwMode="auto">
                  <a:xfrm>
                    <a:off x="2545" y="3866"/>
                    <a:ext cx="11" cy="12"/>
                  </a:xfrm>
                  <a:custGeom>
                    <a:avLst/>
                    <a:gdLst>
                      <a:gd name="T0" fmla="*/ 0 w 3"/>
                      <a:gd name="T1" fmla="*/ 16 h 3"/>
                      <a:gd name="T2" fmla="*/ 15 w 3"/>
                      <a:gd name="T3" fmla="*/ 16 h 3"/>
                      <a:gd name="T4" fmla="*/ 15 w 3"/>
                      <a:gd name="T5" fmla="*/ 16 h 3"/>
                      <a:gd name="T6" fmla="*/ 26 w 3"/>
                      <a:gd name="T7" fmla="*/ 16 h 3"/>
                      <a:gd name="T8" fmla="*/ 15 w 3"/>
                      <a:gd name="T9" fmla="*/ 32 h 3"/>
                      <a:gd name="T10" fmla="*/ 15 w 3"/>
                      <a:gd name="T11" fmla="*/ 16 h 3"/>
                      <a:gd name="T12" fmla="*/ 0 w 3"/>
                      <a:gd name="T13" fmla="*/ 16 h 3"/>
                      <a:gd name="T14" fmla="*/ 0 w 3"/>
                      <a:gd name="T15" fmla="*/ 16 h 3"/>
                      <a:gd name="T16" fmla="*/ 15 w 3"/>
                      <a:gd name="T17" fmla="*/ 48 h 3"/>
                      <a:gd name="T18" fmla="*/ 40 w 3"/>
                      <a:gd name="T19" fmla="*/ 16 h 3"/>
                      <a:gd name="T20" fmla="*/ 15 w 3"/>
                      <a:gd name="T21" fmla="*/ 0 h 3"/>
                      <a:gd name="T22" fmla="*/ 0 w 3"/>
                      <a:gd name="T23" fmla="*/ 16 h 3"/>
                      <a:gd name="T24" fmla="*/ 0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1"/>
                        </a:moveTo>
                        <a:cubicBezTo>
                          <a:pt x="1" y="1"/>
                          <a:pt x="1" y="1"/>
                          <a:pt x="1" y="1"/>
                        </a:cubicBezTo>
                        <a:cubicBezTo>
                          <a:pt x="1" y="1"/>
                          <a:pt x="1" y="1"/>
                          <a:pt x="1" y="1"/>
                        </a:cubicBezTo>
                        <a:cubicBezTo>
                          <a:pt x="2" y="1"/>
                          <a:pt x="2" y="1"/>
                          <a:pt x="2" y="1"/>
                        </a:cubicBezTo>
                        <a:cubicBezTo>
                          <a:pt x="1" y="2"/>
                          <a:pt x="1" y="2"/>
                          <a:pt x="1" y="2"/>
                        </a:cubicBezTo>
                        <a:cubicBezTo>
                          <a:pt x="1" y="1"/>
                          <a:pt x="1" y="1"/>
                          <a:pt x="1" y="1"/>
                        </a:cubicBezTo>
                        <a:cubicBezTo>
                          <a:pt x="0" y="1"/>
                          <a:pt x="0" y="1"/>
                          <a:pt x="0" y="1"/>
                        </a:cubicBezTo>
                        <a:cubicBezTo>
                          <a:pt x="0" y="1"/>
                          <a:pt x="0" y="1"/>
                          <a:pt x="0" y="1"/>
                        </a:cubicBezTo>
                        <a:cubicBezTo>
                          <a:pt x="0" y="2"/>
                          <a:pt x="0" y="3"/>
                          <a:pt x="1" y="3"/>
                        </a:cubicBezTo>
                        <a:cubicBezTo>
                          <a:pt x="2" y="3"/>
                          <a:pt x="3" y="2"/>
                          <a:pt x="3" y="1"/>
                        </a:cubicBezTo>
                        <a:cubicBezTo>
                          <a:pt x="3" y="0"/>
                          <a:pt x="2" y="0"/>
                          <a:pt x="1" y="0"/>
                        </a:cubicBezTo>
                        <a:cubicBezTo>
                          <a:pt x="0" y="0"/>
                          <a:pt x="0" y="0"/>
                          <a:pt x="0" y="1"/>
                        </a:cubicBezTo>
                        <a:cubicBezTo>
                          <a:pt x="0" y="1"/>
                          <a:pt x="0" y="1"/>
                          <a:pt x="0"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96" name="Oval 54">
                    <a:extLst>
                      <a:ext uri="{FF2B5EF4-FFF2-40B4-BE49-F238E27FC236}">
                        <a16:creationId xmlns:a16="http://schemas.microsoft.com/office/drawing/2014/main" id="{C3E3A2C7-0602-4C8C-B2EE-57B4C3E78CFC}"/>
                      </a:ext>
                    </a:extLst>
                  </p:cNvPr>
                  <p:cNvSpPr>
                    <a:spLocks noChangeArrowheads="1"/>
                  </p:cNvSpPr>
                  <p:nvPr/>
                </p:nvSpPr>
                <p:spPr bwMode="auto">
                  <a:xfrm>
                    <a:off x="2713" y="3449"/>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7" name="Oval 55">
                    <a:extLst>
                      <a:ext uri="{FF2B5EF4-FFF2-40B4-BE49-F238E27FC236}">
                        <a16:creationId xmlns:a16="http://schemas.microsoft.com/office/drawing/2014/main" id="{79BBE9A6-3CE9-434D-AC90-9825D448B276}"/>
                      </a:ext>
                    </a:extLst>
                  </p:cNvPr>
                  <p:cNvSpPr>
                    <a:spLocks noChangeArrowheads="1"/>
                  </p:cNvSpPr>
                  <p:nvPr/>
                </p:nvSpPr>
                <p:spPr bwMode="auto">
                  <a:xfrm>
                    <a:off x="2721" y="3458"/>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398" name="Freeform 56">
                    <a:extLst>
                      <a:ext uri="{FF2B5EF4-FFF2-40B4-BE49-F238E27FC236}">
                        <a16:creationId xmlns:a16="http://schemas.microsoft.com/office/drawing/2014/main" id="{8A8D5B71-6436-4A22-9A62-0A1A22561BBA}"/>
                      </a:ext>
                    </a:extLst>
                  </p:cNvPr>
                  <p:cNvSpPr>
                    <a:spLocks/>
                  </p:cNvSpPr>
                  <p:nvPr/>
                </p:nvSpPr>
                <p:spPr bwMode="auto">
                  <a:xfrm>
                    <a:off x="2717" y="3458"/>
                    <a:ext cx="15" cy="12"/>
                  </a:xfrm>
                  <a:custGeom>
                    <a:avLst/>
                    <a:gdLst>
                      <a:gd name="T0" fmla="*/ 15 w 4"/>
                      <a:gd name="T1" fmla="*/ 32 h 3"/>
                      <a:gd name="T2" fmla="*/ 15 w 4"/>
                      <a:gd name="T3" fmla="*/ 32 h 3"/>
                      <a:gd name="T4" fmla="*/ 30 w 4"/>
                      <a:gd name="T5" fmla="*/ 16 h 3"/>
                      <a:gd name="T6" fmla="*/ 41 w 4"/>
                      <a:gd name="T7" fmla="*/ 32 h 3"/>
                      <a:gd name="T8" fmla="*/ 30 w 4"/>
                      <a:gd name="T9" fmla="*/ 32 h 3"/>
                      <a:gd name="T10" fmla="*/ 15 w 4"/>
                      <a:gd name="T11" fmla="*/ 32 h 3"/>
                      <a:gd name="T12" fmla="*/ 15 w 4"/>
                      <a:gd name="T13" fmla="*/ 32 h 3"/>
                      <a:gd name="T14" fmla="*/ 0 w 4"/>
                      <a:gd name="T15" fmla="*/ 32 h 3"/>
                      <a:gd name="T16" fmla="*/ 30 w 4"/>
                      <a:gd name="T17" fmla="*/ 48 h 3"/>
                      <a:gd name="T18" fmla="*/ 56 w 4"/>
                      <a:gd name="T19" fmla="*/ 32 h 3"/>
                      <a:gd name="T20" fmla="*/ 30 w 4"/>
                      <a:gd name="T21" fmla="*/ 0 h 3"/>
                      <a:gd name="T22" fmla="*/ 0 w 4"/>
                      <a:gd name="T23" fmla="*/ 32 h 3"/>
                      <a:gd name="T24" fmla="*/ 15 w 4"/>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399" name="Oval 57">
                    <a:extLst>
                      <a:ext uri="{FF2B5EF4-FFF2-40B4-BE49-F238E27FC236}">
                        <a16:creationId xmlns:a16="http://schemas.microsoft.com/office/drawing/2014/main" id="{EB1F7864-B379-4777-B1A6-9914B746C935}"/>
                      </a:ext>
                    </a:extLst>
                  </p:cNvPr>
                  <p:cNvSpPr>
                    <a:spLocks noChangeArrowheads="1"/>
                  </p:cNvSpPr>
                  <p:nvPr/>
                </p:nvSpPr>
                <p:spPr bwMode="auto">
                  <a:xfrm>
                    <a:off x="2602" y="3498"/>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0" name="Oval 58">
                    <a:extLst>
                      <a:ext uri="{FF2B5EF4-FFF2-40B4-BE49-F238E27FC236}">
                        <a16:creationId xmlns:a16="http://schemas.microsoft.com/office/drawing/2014/main" id="{2CFF4F4A-708D-4306-A3CD-7656D396B87C}"/>
                      </a:ext>
                    </a:extLst>
                  </p:cNvPr>
                  <p:cNvSpPr>
                    <a:spLocks noChangeArrowheads="1"/>
                  </p:cNvSpPr>
                  <p:nvPr/>
                </p:nvSpPr>
                <p:spPr bwMode="auto">
                  <a:xfrm>
                    <a:off x="2610" y="3507"/>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1" name="Freeform 59">
                    <a:extLst>
                      <a:ext uri="{FF2B5EF4-FFF2-40B4-BE49-F238E27FC236}">
                        <a16:creationId xmlns:a16="http://schemas.microsoft.com/office/drawing/2014/main" id="{05A6A4B2-16DA-4E08-BB1D-307F17BC553F}"/>
                      </a:ext>
                    </a:extLst>
                  </p:cNvPr>
                  <p:cNvSpPr>
                    <a:spLocks/>
                  </p:cNvSpPr>
                  <p:nvPr/>
                </p:nvSpPr>
                <p:spPr bwMode="auto">
                  <a:xfrm>
                    <a:off x="2606" y="3507"/>
                    <a:ext cx="15" cy="12"/>
                  </a:xfrm>
                  <a:custGeom>
                    <a:avLst/>
                    <a:gdLst>
                      <a:gd name="T0" fmla="*/ 15 w 4"/>
                      <a:gd name="T1" fmla="*/ 32 h 3"/>
                      <a:gd name="T2" fmla="*/ 15 w 4"/>
                      <a:gd name="T3" fmla="*/ 32 h 3"/>
                      <a:gd name="T4" fmla="*/ 30 w 4"/>
                      <a:gd name="T5" fmla="*/ 16 h 3"/>
                      <a:gd name="T6" fmla="*/ 41 w 4"/>
                      <a:gd name="T7" fmla="*/ 32 h 3"/>
                      <a:gd name="T8" fmla="*/ 30 w 4"/>
                      <a:gd name="T9" fmla="*/ 32 h 3"/>
                      <a:gd name="T10" fmla="*/ 15 w 4"/>
                      <a:gd name="T11" fmla="*/ 32 h 3"/>
                      <a:gd name="T12" fmla="*/ 15 w 4"/>
                      <a:gd name="T13" fmla="*/ 32 h 3"/>
                      <a:gd name="T14" fmla="*/ 0 w 4"/>
                      <a:gd name="T15" fmla="*/ 32 h 3"/>
                      <a:gd name="T16" fmla="*/ 30 w 4"/>
                      <a:gd name="T17" fmla="*/ 48 h 3"/>
                      <a:gd name="T18" fmla="*/ 56 w 4"/>
                      <a:gd name="T19" fmla="*/ 32 h 3"/>
                      <a:gd name="T20" fmla="*/ 30 w 4"/>
                      <a:gd name="T21" fmla="*/ 0 h 3"/>
                      <a:gd name="T22" fmla="*/ 0 w 4"/>
                      <a:gd name="T23" fmla="*/ 32 h 3"/>
                      <a:gd name="T24" fmla="*/ 15 w 4"/>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02" name="Oval 60">
                    <a:extLst>
                      <a:ext uri="{FF2B5EF4-FFF2-40B4-BE49-F238E27FC236}">
                        <a16:creationId xmlns:a16="http://schemas.microsoft.com/office/drawing/2014/main" id="{A85F7E1B-159A-450D-87C2-8C825C40A01F}"/>
                      </a:ext>
                    </a:extLst>
                  </p:cNvPr>
                  <p:cNvSpPr>
                    <a:spLocks noChangeArrowheads="1"/>
                  </p:cNvSpPr>
                  <p:nvPr/>
                </p:nvSpPr>
                <p:spPr bwMode="auto">
                  <a:xfrm>
                    <a:off x="2686" y="3527"/>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3" name="Oval 61">
                    <a:extLst>
                      <a:ext uri="{FF2B5EF4-FFF2-40B4-BE49-F238E27FC236}">
                        <a16:creationId xmlns:a16="http://schemas.microsoft.com/office/drawing/2014/main" id="{783682A6-3060-4ACB-949D-C8786E304652}"/>
                      </a:ext>
                    </a:extLst>
                  </p:cNvPr>
                  <p:cNvSpPr>
                    <a:spLocks noChangeArrowheads="1"/>
                  </p:cNvSpPr>
                  <p:nvPr/>
                </p:nvSpPr>
                <p:spPr bwMode="auto">
                  <a:xfrm>
                    <a:off x="2694" y="3535"/>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4" name="Freeform 62">
                    <a:extLst>
                      <a:ext uri="{FF2B5EF4-FFF2-40B4-BE49-F238E27FC236}">
                        <a16:creationId xmlns:a16="http://schemas.microsoft.com/office/drawing/2014/main" id="{EA639124-D408-4FE1-860E-A351E845BC33}"/>
                      </a:ext>
                    </a:extLst>
                  </p:cNvPr>
                  <p:cNvSpPr>
                    <a:spLocks/>
                  </p:cNvSpPr>
                  <p:nvPr/>
                </p:nvSpPr>
                <p:spPr bwMode="auto">
                  <a:xfrm>
                    <a:off x="2690" y="3535"/>
                    <a:ext cx="16" cy="12"/>
                  </a:xfrm>
                  <a:custGeom>
                    <a:avLst/>
                    <a:gdLst>
                      <a:gd name="T0" fmla="*/ 16 w 4"/>
                      <a:gd name="T1" fmla="*/ 32 h 3"/>
                      <a:gd name="T2" fmla="*/ 16 w 4"/>
                      <a:gd name="T3" fmla="*/ 32 h 3"/>
                      <a:gd name="T4" fmla="*/ 32 w 4"/>
                      <a:gd name="T5" fmla="*/ 16 h 3"/>
                      <a:gd name="T6" fmla="*/ 48 w 4"/>
                      <a:gd name="T7" fmla="*/ 32 h 3"/>
                      <a:gd name="T8" fmla="*/ 32 w 4"/>
                      <a:gd name="T9" fmla="*/ 32 h 3"/>
                      <a:gd name="T10" fmla="*/ 16 w 4"/>
                      <a:gd name="T11" fmla="*/ 32 h 3"/>
                      <a:gd name="T12" fmla="*/ 16 w 4"/>
                      <a:gd name="T13" fmla="*/ 32 h 3"/>
                      <a:gd name="T14" fmla="*/ 0 w 4"/>
                      <a:gd name="T15" fmla="*/ 32 h 3"/>
                      <a:gd name="T16" fmla="*/ 32 w 4"/>
                      <a:gd name="T17" fmla="*/ 48 h 3"/>
                      <a:gd name="T18" fmla="*/ 64 w 4"/>
                      <a:gd name="T19" fmla="*/ 32 h 3"/>
                      <a:gd name="T20" fmla="*/ 32 w 4"/>
                      <a:gd name="T21" fmla="*/ 0 h 3"/>
                      <a:gd name="T22" fmla="*/ 0 w 4"/>
                      <a:gd name="T23" fmla="*/ 32 h 3"/>
                      <a:gd name="T24" fmla="*/ 16 w 4"/>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05" name="Oval 63">
                    <a:extLst>
                      <a:ext uri="{FF2B5EF4-FFF2-40B4-BE49-F238E27FC236}">
                        <a16:creationId xmlns:a16="http://schemas.microsoft.com/office/drawing/2014/main" id="{78FDB498-1F4A-4EEA-AD9C-A447DE956C60}"/>
                      </a:ext>
                    </a:extLst>
                  </p:cNvPr>
                  <p:cNvSpPr>
                    <a:spLocks noChangeArrowheads="1"/>
                  </p:cNvSpPr>
                  <p:nvPr/>
                </p:nvSpPr>
                <p:spPr bwMode="auto">
                  <a:xfrm>
                    <a:off x="3008" y="3405"/>
                    <a:ext cx="34" cy="40"/>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6" name="Oval 64">
                    <a:extLst>
                      <a:ext uri="{FF2B5EF4-FFF2-40B4-BE49-F238E27FC236}">
                        <a16:creationId xmlns:a16="http://schemas.microsoft.com/office/drawing/2014/main" id="{C69C24B1-8EE2-435D-9F89-9F5DB381883C}"/>
                      </a:ext>
                    </a:extLst>
                  </p:cNvPr>
                  <p:cNvSpPr>
                    <a:spLocks noChangeArrowheads="1"/>
                  </p:cNvSpPr>
                  <p:nvPr/>
                </p:nvSpPr>
                <p:spPr bwMode="auto">
                  <a:xfrm>
                    <a:off x="3012" y="3417"/>
                    <a:ext cx="11"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7" name="Freeform 65">
                    <a:extLst>
                      <a:ext uri="{FF2B5EF4-FFF2-40B4-BE49-F238E27FC236}">
                        <a16:creationId xmlns:a16="http://schemas.microsoft.com/office/drawing/2014/main" id="{82A90187-9EA9-4F64-B577-179836350247}"/>
                      </a:ext>
                    </a:extLst>
                  </p:cNvPr>
                  <p:cNvSpPr>
                    <a:spLocks/>
                  </p:cNvSpPr>
                  <p:nvPr/>
                </p:nvSpPr>
                <p:spPr bwMode="auto">
                  <a:xfrm>
                    <a:off x="3012" y="3413"/>
                    <a:ext cx="11" cy="16"/>
                  </a:xfrm>
                  <a:custGeom>
                    <a:avLst/>
                    <a:gdLst>
                      <a:gd name="T0" fmla="*/ 0 w 3"/>
                      <a:gd name="T1" fmla="*/ 32 h 4"/>
                      <a:gd name="T2" fmla="*/ 15 w 3"/>
                      <a:gd name="T3" fmla="*/ 32 h 4"/>
                      <a:gd name="T4" fmla="*/ 26 w 3"/>
                      <a:gd name="T5" fmla="*/ 16 h 4"/>
                      <a:gd name="T6" fmla="*/ 26 w 3"/>
                      <a:gd name="T7" fmla="*/ 32 h 4"/>
                      <a:gd name="T8" fmla="*/ 26 w 3"/>
                      <a:gd name="T9" fmla="*/ 48 h 4"/>
                      <a:gd name="T10" fmla="*/ 15 w 3"/>
                      <a:gd name="T11" fmla="*/ 32 h 4"/>
                      <a:gd name="T12" fmla="*/ 0 w 3"/>
                      <a:gd name="T13" fmla="*/ 32 h 4"/>
                      <a:gd name="T14" fmla="*/ 0 w 3"/>
                      <a:gd name="T15" fmla="*/ 32 h 4"/>
                      <a:gd name="T16" fmla="*/ 26 w 3"/>
                      <a:gd name="T17" fmla="*/ 64 h 4"/>
                      <a:gd name="T18" fmla="*/ 40 w 3"/>
                      <a:gd name="T19" fmla="*/ 32 h 4"/>
                      <a:gd name="T20" fmla="*/ 2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0" y="2"/>
                          <a:pt x="0" y="2"/>
                          <a:pt x="0" y="2"/>
                        </a:cubicBezTo>
                        <a:cubicBezTo>
                          <a:pt x="0" y="2"/>
                          <a:pt x="0" y="2"/>
                          <a:pt x="0" y="2"/>
                        </a:cubicBezTo>
                        <a:cubicBezTo>
                          <a:pt x="0" y="3"/>
                          <a:pt x="1" y="4"/>
                          <a:pt x="2" y="4"/>
                        </a:cubicBezTo>
                        <a:cubicBezTo>
                          <a:pt x="2" y="4"/>
                          <a:pt x="3" y="3"/>
                          <a:pt x="3" y="2"/>
                        </a:cubicBezTo>
                        <a:cubicBezTo>
                          <a:pt x="3" y="1"/>
                          <a:pt x="2" y="0"/>
                          <a:pt x="2"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08" name="Oval 66">
                    <a:extLst>
                      <a:ext uri="{FF2B5EF4-FFF2-40B4-BE49-F238E27FC236}">
                        <a16:creationId xmlns:a16="http://schemas.microsoft.com/office/drawing/2014/main" id="{2A2DFB49-A006-403B-9FD4-FE60ADB81DD4}"/>
                      </a:ext>
                    </a:extLst>
                  </p:cNvPr>
                  <p:cNvSpPr>
                    <a:spLocks noChangeArrowheads="1"/>
                  </p:cNvSpPr>
                  <p:nvPr/>
                </p:nvSpPr>
                <p:spPr bwMode="auto">
                  <a:xfrm>
                    <a:off x="2495" y="3584"/>
                    <a:ext cx="38"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09" name="Oval 67">
                    <a:extLst>
                      <a:ext uri="{FF2B5EF4-FFF2-40B4-BE49-F238E27FC236}">
                        <a16:creationId xmlns:a16="http://schemas.microsoft.com/office/drawing/2014/main" id="{6FA4515C-6B2E-4BB9-BCEF-DA244820C499}"/>
                      </a:ext>
                    </a:extLst>
                  </p:cNvPr>
                  <p:cNvSpPr>
                    <a:spLocks noChangeArrowheads="1"/>
                  </p:cNvSpPr>
                  <p:nvPr/>
                </p:nvSpPr>
                <p:spPr bwMode="auto">
                  <a:xfrm>
                    <a:off x="2503" y="3592"/>
                    <a:ext cx="7" cy="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0" name="Freeform 68">
                    <a:extLst>
                      <a:ext uri="{FF2B5EF4-FFF2-40B4-BE49-F238E27FC236}">
                        <a16:creationId xmlns:a16="http://schemas.microsoft.com/office/drawing/2014/main" id="{CC2A6F6B-093B-448C-AD21-CC048777B611}"/>
                      </a:ext>
                    </a:extLst>
                  </p:cNvPr>
                  <p:cNvSpPr>
                    <a:spLocks/>
                  </p:cNvSpPr>
                  <p:nvPr/>
                </p:nvSpPr>
                <p:spPr bwMode="auto">
                  <a:xfrm>
                    <a:off x="2503" y="3592"/>
                    <a:ext cx="11" cy="13"/>
                  </a:xfrm>
                  <a:custGeom>
                    <a:avLst/>
                    <a:gdLst>
                      <a:gd name="T0" fmla="*/ 0 w 3"/>
                      <a:gd name="T1" fmla="*/ 17 h 3"/>
                      <a:gd name="T2" fmla="*/ 15 w 3"/>
                      <a:gd name="T3" fmla="*/ 17 h 3"/>
                      <a:gd name="T4" fmla="*/ 15 w 3"/>
                      <a:gd name="T5" fmla="*/ 17 h 3"/>
                      <a:gd name="T6" fmla="*/ 26 w 3"/>
                      <a:gd name="T7" fmla="*/ 17 h 3"/>
                      <a:gd name="T8" fmla="*/ 15 w 3"/>
                      <a:gd name="T9" fmla="*/ 39 h 3"/>
                      <a:gd name="T10" fmla="*/ 15 w 3"/>
                      <a:gd name="T11" fmla="*/ 17 h 3"/>
                      <a:gd name="T12" fmla="*/ 0 w 3"/>
                      <a:gd name="T13" fmla="*/ 17 h 3"/>
                      <a:gd name="T14" fmla="*/ 0 w 3"/>
                      <a:gd name="T15" fmla="*/ 17 h 3"/>
                      <a:gd name="T16" fmla="*/ 15 w 3"/>
                      <a:gd name="T17" fmla="*/ 56 h 3"/>
                      <a:gd name="T18" fmla="*/ 40 w 3"/>
                      <a:gd name="T19" fmla="*/ 17 h 3"/>
                      <a:gd name="T20" fmla="*/ 15 w 3"/>
                      <a:gd name="T21" fmla="*/ 0 h 3"/>
                      <a:gd name="T22" fmla="*/ 0 w 3"/>
                      <a:gd name="T23" fmla="*/ 17 h 3"/>
                      <a:gd name="T24" fmla="*/ 0 w 3"/>
                      <a:gd name="T25" fmla="*/ 1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1"/>
                        </a:moveTo>
                        <a:cubicBezTo>
                          <a:pt x="1" y="1"/>
                          <a:pt x="1" y="1"/>
                          <a:pt x="1" y="1"/>
                        </a:cubicBezTo>
                        <a:cubicBezTo>
                          <a:pt x="1" y="1"/>
                          <a:pt x="1" y="1"/>
                          <a:pt x="1" y="1"/>
                        </a:cubicBezTo>
                        <a:cubicBezTo>
                          <a:pt x="2" y="1"/>
                          <a:pt x="2" y="1"/>
                          <a:pt x="2" y="1"/>
                        </a:cubicBezTo>
                        <a:cubicBezTo>
                          <a:pt x="1" y="2"/>
                          <a:pt x="1" y="2"/>
                          <a:pt x="1" y="2"/>
                        </a:cubicBezTo>
                        <a:cubicBezTo>
                          <a:pt x="1" y="1"/>
                          <a:pt x="1" y="1"/>
                          <a:pt x="1" y="1"/>
                        </a:cubicBezTo>
                        <a:cubicBezTo>
                          <a:pt x="0" y="1"/>
                          <a:pt x="0" y="1"/>
                          <a:pt x="0" y="1"/>
                        </a:cubicBezTo>
                        <a:cubicBezTo>
                          <a:pt x="0" y="1"/>
                          <a:pt x="0" y="1"/>
                          <a:pt x="0" y="1"/>
                        </a:cubicBezTo>
                        <a:cubicBezTo>
                          <a:pt x="0" y="2"/>
                          <a:pt x="0" y="3"/>
                          <a:pt x="1" y="3"/>
                        </a:cubicBezTo>
                        <a:cubicBezTo>
                          <a:pt x="2" y="3"/>
                          <a:pt x="3" y="2"/>
                          <a:pt x="3" y="1"/>
                        </a:cubicBezTo>
                        <a:cubicBezTo>
                          <a:pt x="3" y="1"/>
                          <a:pt x="2" y="0"/>
                          <a:pt x="1" y="0"/>
                        </a:cubicBezTo>
                        <a:cubicBezTo>
                          <a:pt x="0" y="0"/>
                          <a:pt x="0" y="1"/>
                          <a:pt x="0" y="1"/>
                        </a:cubicBezTo>
                        <a:cubicBezTo>
                          <a:pt x="0" y="1"/>
                          <a:pt x="0" y="1"/>
                          <a:pt x="0"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11" name="Oval 69">
                    <a:extLst>
                      <a:ext uri="{FF2B5EF4-FFF2-40B4-BE49-F238E27FC236}">
                        <a16:creationId xmlns:a16="http://schemas.microsoft.com/office/drawing/2014/main" id="{76118E15-C1D4-4FF7-9788-C001C5096F05}"/>
                      </a:ext>
                    </a:extLst>
                  </p:cNvPr>
                  <p:cNvSpPr>
                    <a:spLocks noChangeArrowheads="1"/>
                  </p:cNvSpPr>
                  <p:nvPr/>
                </p:nvSpPr>
                <p:spPr bwMode="auto">
                  <a:xfrm>
                    <a:off x="2441" y="3662"/>
                    <a:ext cx="39"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2" name="Oval 70">
                    <a:extLst>
                      <a:ext uri="{FF2B5EF4-FFF2-40B4-BE49-F238E27FC236}">
                        <a16:creationId xmlns:a16="http://schemas.microsoft.com/office/drawing/2014/main" id="{30491197-AD93-458E-8546-60D6F195E103}"/>
                      </a:ext>
                    </a:extLst>
                  </p:cNvPr>
                  <p:cNvSpPr>
                    <a:spLocks noChangeArrowheads="1"/>
                  </p:cNvSpPr>
                  <p:nvPr/>
                </p:nvSpPr>
                <p:spPr bwMode="auto">
                  <a:xfrm>
                    <a:off x="2449" y="3674"/>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3" name="Freeform 71">
                    <a:extLst>
                      <a:ext uri="{FF2B5EF4-FFF2-40B4-BE49-F238E27FC236}">
                        <a16:creationId xmlns:a16="http://schemas.microsoft.com/office/drawing/2014/main" id="{B900DF46-7BCF-4A3E-A979-899DA6A50615}"/>
                      </a:ext>
                    </a:extLst>
                  </p:cNvPr>
                  <p:cNvSpPr>
                    <a:spLocks/>
                  </p:cNvSpPr>
                  <p:nvPr/>
                </p:nvSpPr>
                <p:spPr bwMode="auto">
                  <a:xfrm>
                    <a:off x="2449" y="3670"/>
                    <a:ext cx="12" cy="16"/>
                  </a:xfrm>
                  <a:custGeom>
                    <a:avLst/>
                    <a:gdLst>
                      <a:gd name="T0" fmla="*/ 0 w 3"/>
                      <a:gd name="T1" fmla="*/ 32 h 4"/>
                      <a:gd name="T2" fmla="*/ 16 w 3"/>
                      <a:gd name="T3" fmla="*/ 32 h 4"/>
                      <a:gd name="T4" fmla="*/ 16 w 3"/>
                      <a:gd name="T5" fmla="*/ 16 h 4"/>
                      <a:gd name="T6" fmla="*/ 32 w 3"/>
                      <a:gd name="T7" fmla="*/ 32 h 4"/>
                      <a:gd name="T8" fmla="*/ 16 w 3"/>
                      <a:gd name="T9" fmla="*/ 48 h 4"/>
                      <a:gd name="T10" fmla="*/ 16 w 3"/>
                      <a:gd name="T11" fmla="*/ 32 h 4"/>
                      <a:gd name="T12" fmla="*/ 0 w 3"/>
                      <a:gd name="T13" fmla="*/ 32 h 4"/>
                      <a:gd name="T14" fmla="*/ 0 w 3"/>
                      <a:gd name="T15" fmla="*/ 32 h 4"/>
                      <a:gd name="T16" fmla="*/ 16 w 3"/>
                      <a:gd name="T17" fmla="*/ 64 h 4"/>
                      <a:gd name="T18" fmla="*/ 48 w 3"/>
                      <a:gd name="T19" fmla="*/ 32 h 4"/>
                      <a:gd name="T20" fmla="*/ 1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1" y="1"/>
                          <a:pt x="1" y="1"/>
                          <a:pt x="1" y="1"/>
                        </a:cubicBezTo>
                        <a:cubicBezTo>
                          <a:pt x="2" y="2"/>
                          <a:pt x="2" y="2"/>
                          <a:pt x="2" y="2"/>
                        </a:cubicBezTo>
                        <a:cubicBezTo>
                          <a:pt x="1" y="3"/>
                          <a:pt x="1" y="3"/>
                          <a:pt x="1" y="3"/>
                        </a:cubicBezTo>
                        <a:cubicBezTo>
                          <a:pt x="1" y="2"/>
                          <a:pt x="1" y="2"/>
                          <a:pt x="1" y="2"/>
                        </a:cubicBezTo>
                        <a:cubicBezTo>
                          <a:pt x="0" y="2"/>
                          <a:pt x="0" y="2"/>
                          <a:pt x="0" y="2"/>
                        </a:cubicBezTo>
                        <a:cubicBezTo>
                          <a:pt x="0" y="2"/>
                          <a:pt x="0" y="2"/>
                          <a:pt x="0" y="2"/>
                        </a:cubicBezTo>
                        <a:cubicBezTo>
                          <a:pt x="0" y="3"/>
                          <a:pt x="0" y="4"/>
                          <a:pt x="1" y="4"/>
                        </a:cubicBezTo>
                        <a:cubicBezTo>
                          <a:pt x="2" y="4"/>
                          <a:pt x="3" y="3"/>
                          <a:pt x="3" y="2"/>
                        </a:cubicBezTo>
                        <a:cubicBezTo>
                          <a:pt x="3" y="1"/>
                          <a:pt x="2" y="0"/>
                          <a:pt x="1" y="0"/>
                        </a:cubicBezTo>
                        <a:cubicBezTo>
                          <a:pt x="0"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14" name="Oval 72">
                    <a:extLst>
                      <a:ext uri="{FF2B5EF4-FFF2-40B4-BE49-F238E27FC236}">
                        <a16:creationId xmlns:a16="http://schemas.microsoft.com/office/drawing/2014/main" id="{AE49A8BA-DEFD-4AD3-B7E1-A0C8A0C57EA5}"/>
                      </a:ext>
                    </a:extLst>
                  </p:cNvPr>
                  <p:cNvSpPr>
                    <a:spLocks noChangeArrowheads="1"/>
                  </p:cNvSpPr>
                  <p:nvPr/>
                </p:nvSpPr>
                <p:spPr bwMode="auto">
                  <a:xfrm>
                    <a:off x="2388" y="3645"/>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5" name="Oval 73">
                    <a:extLst>
                      <a:ext uri="{FF2B5EF4-FFF2-40B4-BE49-F238E27FC236}">
                        <a16:creationId xmlns:a16="http://schemas.microsoft.com/office/drawing/2014/main" id="{6702B2CA-FC74-47FD-AE3E-BB8342CDBF13}"/>
                      </a:ext>
                    </a:extLst>
                  </p:cNvPr>
                  <p:cNvSpPr>
                    <a:spLocks noChangeArrowheads="1"/>
                  </p:cNvSpPr>
                  <p:nvPr/>
                </p:nvSpPr>
                <p:spPr bwMode="auto">
                  <a:xfrm>
                    <a:off x="2395" y="3654"/>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6" name="Freeform 74">
                    <a:extLst>
                      <a:ext uri="{FF2B5EF4-FFF2-40B4-BE49-F238E27FC236}">
                        <a16:creationId xmlns:a16="http://schemas.microsoft.com/office/drawing/2014/main" id="{EB89D865-C730-4523-9460-C38CE96AA977}"/>
                      </a:ext>
                    </a:extLst>
                  </p:cNvPr>
                  <p:cNvSpPr>
                    <a:spLocks/>
                  </p:cNvSpPr>
                  <p:nvPr/>
                </p:nvSpPr>
                <p:spPr bwMode="auto">
                  <a:xfrm>
                    <a:off x="2392" y="3654"/>
                    <a:ext cx="11" cy="12"/>
                  </a:xfrm>
                  <a:custGeom>
                    <a:avLst/>
                    <a:gdLst>
                      <a:gd name="T0" fmla="*/ 15 w 3"/>
                      <a:gd name="T1" fmla="*/ 16 h 3"/>
                      <a:gd name="T2" fmla="*/ 15 w 3"/>
                      <a:gd name="T3" fmla="*/ 16 h 3"/>
                      <a:gd name="T4" fmla="*/ 26 w 3"/>
                      <a:gd name="T5" fmla="*/ 16 h 3"/>
                      <a:gd name="T6" fmla="*/ 26 w 3"/>
                      <a:gd name="T7" fmla="*/ 16 h 3"/>
                      <a:gd name="T8" fmla="*/ 26 w 3"/>
                      <a:gd name="T9" fmla="*/ 32 h 3"/>
                      <a:gd name="T10" fmla="*/ 15 w 3"/>
                      <a:gd name="T11" fmla="*/ 16 h 3"/>
                      <a:gd name="T12" fmla="*/ 15 w 3"/>
                      <a:gd name="T13" fmla="*/ 16 h 3"/>
                      <a:gd name="T14" fmla="*/ 0 w 3"/>
                      <a:gd name="T15" fmla="*/ 16 h 3"/>
                      <a:gd name="T16" fmla="*/ 26 w 3"/>
                      <a:gd name="T17" fmla="*/ 48 h 3"/>
                      <a:gd name="T18" fmla="*/ 40 w 3"/>
                      <a:gd name="T19" fmla="*/ 16 h 3"/>
                      <a:gd name="T20" fmla="*/ 26 w 3"/>
                      <a:gd name="T21" fmla="*/ 0 h 3"/>
                      <a:gd name="T22" fmla="*/ 0 w 3"/>
                      <a:gd name="T23" fmla="*/ 16 h 3"/>
                      <a:gd name="T24" fmla="*/ 15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1"/>
                          <a:pt x="3" y="0"/>
                          <a:pt x="2" y="0"/>
                        </a:cubicBezTo>
                        <a:cubicBezTo>
                          <a:pt x="1" y="0"/>
                          <a:pt x="0" y="1"/>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17" name="Oval 75">
                    <a:extLst>
                      <a:ext uri="{FF2B5EF4-FFF2-40B4-BE49-F238E27FC236}">
                        <a16:creationId xmlns:a16="http://schemas.microsoft.com/office/drawing/2014/main" id="{392CC01F-2488-494D-9AE0-E733D675ED89}"/>
                      </a:ext>
                    </a:extLst>
                  </p:cNvPr>
                  <p:cNvSpPr>
                    <a:spLocks noChangeArrowheads="1"/>
                  </p:cNvSpPr>
                  <p:nvPr/>
                </p:nvSpPr>
                <p:spPr bwMode="auto">
                  <a:xfrm>
                    <a:off x="2380" y="3698"/>
                    <a:ext cx="35"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8" name="Oval 76">
                    <a:extLst>
                      <a:ext uri="{FF2B5EF4-FFF2-40B4-BE49-F238E27FC236}">
                        <a16:creationId xmlns:a16="http://schemas.microsoft.com/office/drawing/2014/main" id="{A4E3CD56-0D6D-46B0-9343-4C156FDFB924}"/>
                      </a:ext>
                    </a:extLst>
                  </p:cNvPr>
                  <p:cNvSpPr>
                    <a:spLocks noChangeArrowheads="1"/>
                  </p:cNvSpPr>
                  <p:nvPr/>
                </p:nvSpPr>
                <p:spPr bwMode="auto">
                  <a:xfrm>
                    <a:off x="2388" y="3711"/>
                    <a:ext cx="7"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19" name="Freeform 77">
                    <a:extLst>
                      <a:ext uri="{FF2B5EF4-FFF2-40B4-BE49-F238E27FC236}">
                        <a16:creationId xmlns:a16="http://schemas.microsoft.com/office/drawing/2014/main" id="{B8BF7FC8-B45F-4D67-B26A-18A2C1430962}"/>
                      </a:ext>
                    </a:extLst>
                  </p:cNvPr>
                  <p:cNvSpPr>
                    <a:spLocks/>
                  </p:cNvSpPr>
                  <p:nvPr/>
                </p:nvSpPr>
                <p:spPr bwMode="auto">
                  <a:xfrm>
                    <a:off x="2384" y="3707"/>
                    <a:ext cx="11" cy="16"/>
                  </a:xfrm>
                  <a:custGeom>
                    <a:avLst/>
                    <a:gdLst>
                      <a:gd name="T0" fmla="*/ 15 w 3"/>
                      <a:gd name="T1" fmla="*/ 32 h 4"/>
                      <a:gd name="T2" fmla="*/ 15 w 3"/>
                      <a:gd name="T3" fmla="*/ 32 h 4"/>
                      <a:gd name="T4" fmla="*/ 26 w 3"/>
                      <a:gd name="T5" fmla="*/ 16 h 4"/>
                      <a:gd name="T6" fmla="*/ 26 w 3"/>
                      <a:gd name="T7" fmla="*/ 32 h 4"/>
                      <a:gd name="T8" fmla="*/ 26 w 3"/>
                      <a:gd name="T9" fmla="*/ 48 h 4"/>
                      <a:gd name="T10" fmla="*/ 15 w 3"/>
                      <a:gd name="T11" fmla="*/ 32 h 4"/>
                      <a:gd name="T12" fmla="*/ 15 w 3"/>
                      <a:gd name="T13" fmla="*/ 32 h 4"/>
                      <a:gd name="T14" fmla="*/ 0 w 3"/>
                      <a:gd name="T15" fmla="*/ 32 h 4"/>
                      <a:gd name="T16" fmla="*/ 26 w 3"/>
                      <a:gd name="T17" fmla="*/ 64 h 4"/>
                      <a:gd name="T18" fmla="*/ 40 w 3"/>
                      <a:gd name="T19" fmla="*/ 32 h 4"/>
                      <a:gd name="T20" fmla="*/ 26 w 3"/>
                      <a:gd name="T21" fmla="*/ 0 h 4"/>
                      <a:gd name="T22" fmla="*/ 0 w 3"/>
                      <a:gd name="T23" fmla="*/ 32 h 4"/>
                      <a:gd name="T24" fmla="*/ 15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1"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3" y="3"/>
                          <a:pt x="3" y="2"/>
                        </a:cubicBezTo>
                        <a:cubicBezTo>
                          <a:pt x="3"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20" name="Oval 78">
                    <a:extLst>
                      <a:ext uri="{FF2B5EF4-FFF2-40B4-BE49-F238E27FC236}">
                        <a16:creationId xmlns:a16="http://schemas.microsoft.com/office/drawing/2014/main" id="{A3046BA6-61F9-4957-90CE-F0D35CEC893E}"/>
                      </a:ext>
                    </a:extLst>
                  </p:cNvPr>
                  <p:cNvSpPr>
                    <a:spLocks noChangeArrowheads="1"/>
                  </p:cNvSpPr>
                  <p:nvPr/>
                </p:nvSpPr>
                <p:spPr bwMode="auto">
                  <a:xfrm>
                    <a:off x="2415" y="3817"/>
                    <a:ext cx="38"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1" name="Oval 79">
                    <a:extLst>
                      <a:ext uri="{FF2B5EF4-FFF2-40B4-BE49-F238E27FC236}">
                        <a16:creationId xmlns:a16="http://schemas.microsoft.com/office/drawing/2014/main" id="{0C012B66-C319-464E-872A-6BC176217313}"/>
                      </a:ext>
                    </a:extLst>
                  </p:cNvPr>
                  <p:cNvSpPr>
                    <a:spLocks noChangeArrowheads="1"/>
                  </p:cNvSpPr>
                  <p:nvPr/>
                </p:nvSpPr>
                <p:spPr bwMode="auto">
                  <a:xfrm>
                    <a:off x="2422" y="3825"/>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2" name="Freeform 80">
                    <a:extLst>
                      <a:ext uri="{FF2B5EF4-FFF2-40B4-BE49-F238E27FC236}">
                        <a16:creationId xmlns:a16="http://schemas.microsoft.com/office/drawing/2014/main" id="{E0F61380-FF03-4F52-9750-18BE747454B0}"/>
                      </a:ext>
                    </a:extLst>
                  </p:cNvPr>
                  <p:cNvSpPr>
                    <a:spLocks/>
                  </p:cNvSpPr>
                  <p:nvPr/>
                </p:nvSpPr>
                <p:spPr bwMode="auto">
                  <a:xfrm>
                    <a:off x="2422" y="3825"/>
                    <a:ext cx="12" cy="12"/>
                  </a:xfrm>
                  <a:custGeom>
                    <a:avLst/>
                    <a:gdLst>
                      <a:gd name="T0" fmla="*/ 0 w 3"/>
                      <a:gd name="T1" fmla="*/ 16 h 3"/>
                      <a:gd name="T2" fmla="*/ 16 w 3"/>
                      <a:gd name="T3" fmla="*/ 16 h 3"/>
                      <a:gd name="T4" fmla="*/ 16 w 3"/>
                      <a:gd name="T5" fmla="*/ 16 h 3"/>
                      <a:gd name="T6" fmla="*/ 32 w 3"/>
                      <a:gd name="T7" fmla="*/ 16 h 3"/>
                      <a:gd name="T8" fmla="*/ 16 w 3"/>
                      <a:gd name="T9" fmla="*/ 32 h 3"/>
                      <a:gd name="T10" fmla="*/ 16 w 3"/>
                      <a:gd name="T11" fmla="*/ 16 h 3"/>
                      <a:gd name="T12" fmla="*/ 0 w 3"/>
                      <a:gd name="T13" fmla="*/ 16 h 3"/>
                      <a:gd name="T14" fmla="*/ 0 w 3"/>
                      <a:gd name="T15" fmla="*/ 16 h 3"/>
                      <a:gd name="T16" fmla="*/ 16 w 3"/>
                      <a:gd name="T17" fmla="*/ 48 h 3"/>
                      <a:gd name="T18" fmla="*/ 48 w 3"/>
                      <a:gd name="T19" fmla="*/ 16 h 3"/>
                      <a:gd name="T20" fmla="*/ 16 w 3"/>
                      <a:gd name="T21" fmla="*/ 0 h 3"/>
                      <a:gd name="T22" fmla="*/ 0 w 3"/>
                      <a:gd name="T23" fmla="*/ 16 h 3"/>
                      <a:gd name="T24" fmla="*/ 0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1"/>
                        </a:moveTo>
                        <a:cubicBezTo>
                          <a:pt x="1" y="1"/>
                          <a:pt x="1" y="1"/>
                          <a:pt x="1" y="1"/>
                        </a:cubicBezTo>
                        <a:cubicBezTo>
                          <a:pt x="1" y="1"/>
                          <a:pt x="1" y="1"/>
                          <a:pt x="1" y="1"/>
                        </a:cubicBezTo>
                        <a:cubicBezTo>
                          <a:pt x="2" y="1"/>
                          <a:pt x="2" y="1"/>
                          <a:pt x="2" y="1"/>
                        </a:cubicBezTo>
                        <a:cubicBezTo>
                          <a:pt x="1" y="2"/>
                          <a:pt x="1" y="2"/>
                          <a:pt x="1" y="2"/>
                        </a:cubicBezTo>
                        <a:cubicBezTo>
                          <a:pt x="1" y="1"/>
                          <a:pt x="1" y="1"/>
                          <a:pt x="1" y="1"/>
                        </a:cubicBezTo>
                        <a:cubicBezTo>
                          <a:pt x="0" y="1"/>
                          <a:pt x="0" y="1"/>
                          <a:pt x="0" y="1"/>
                        </a:cubicBezTo>
                        <a:cubicBezTo>
                          <a:pt x="0" y="1"/>
                          <a:pt x="0" y="1"/>
                          <a:pt x="0" y="1"/>
                        </a:cubicBezTo>
                        <a:cubicBezTo>
                          <a:pt x="0" y="2"/>
                          <a:pt x="0" y="3"/>
                          <a:pt x="1" y="3"/>
                        </a:cubicBezTo>
                        <a:cubicBezTo>
                          <a:pt x="2" y="3"/>
                          <a:pt x="3" y="2"/>
                          <a:pt x="3" y="1"/>
                        </a:cubicBezTo>
                        <a:cubicBezTo>
                          <a:pt x="3" y="1"/>
                          <a:pt x="2" y="0"/>
                          <a:pt x="1" y="0"/>
                        </a:cubicBezTo>
                        <a:cubicBezTo>
                          <a:pt x="0" y="0"/>
                          <a:pt x="0" y="1"/>
                          <a:pt x="0" y="1"/>
                        </a:cubicBezTo>
                        <a:cubicBezTo>
                          <a:pt x="0" y="1"/>
                          <a:pt x="0" y="1"/>
                          <a:pt x="0"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23" name="Oval 81">
                    <a:extLst>
                      <a:ext uri="{FF2B5EF4-FFF2-40B4-BE49-F238E27FC236}">
                        <a16:creationId xmlns:a16="http://schemas.microsoft.com/office/drawing/2014/main" id="{590457B4-D7C7-4DE6-9413-BD7F23809416}"/>
                      </a:ext>
                    </a:extLst>
                  </p:cNvPr>
                  <p:cNvSpPr>
                    <a:spLocks noChangeArrowheads="1"/>
                  </p:cNvSpPr>
                  <p:nvPr/>
                </p:nvSpPr>
                <p:spPr bwMode="auto">
                  <a:xfrm>
                    <a:off x="2461" y="3776"/>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4" name="Oval 82">
                    <a:extLst>
                      <a:ext uri="{FF2B5EF4-FFF2-40B4-BE49-F238E27FC236}">
                        <a16:creationId xmlns:a16="http://schemas.microsoft.com/office/drawing/2014/main" id="{BFFE4863-70BC-4149-A464-E51F410A199E}"/>
                      </a:ext>
                    </a:extLst>
                  </p:cNvPr>
                  <p:cNvSpPr>
                    <a:spLocks noChangeArrowheads="1"/>
                  </p:cNvSpPr>
                  <p:nvPr/>
                </p:nvSpPr>
                <p:spPr bwMode="auto">
                  <a:xfrm>
                    <a:off x="2468" y="3784"/>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5" name="Freeform 83">
                    <a:extLst>
                      <a:ext uri="{FF2B5EF4-FFF2-40B4-BE49-F238E27FC236}">
                        <a16:creationId xmlns:a16="http://schemas.microsoft.com/office/drawing/2014/main" id="{FAA24AE0-F832-48C2-A07E-B1C7FB01A96E}"/>
                      </a:ext>
                    </a:extLst>
                  </p:cNvPr>
                  <p:cNvSpPr>
                    <a:spLocks/>
                  </p:cNvSpPr>
                  <p:nvPr/>
                </p:nvSpPr>
                <p:spPr bwMode="auto">
                  <a:xfrm>
                    <a:off x="2464" y="3784"/>
                    <a:ext cx="12" cy="12"/>
                  </a:xfrm>
                  <a:custGeom>
                    <a:avLst/>
                    <a:gdLst>
                      <a:gd name="T0" fmla="*/ 16 w 3"/>
                      <a:gd name="T1" fmla="*/ 16 h 3"/>
                      <a:gd name="T2" fmla="*/ 16 w 3"/>
                      <a:gd name="T3" fmla="*/ 16 h 3"/>
                      <a:gd name="T4" fmla="*/ 32 w 3"/>
                      <a:gd name="T5" fmla="*/ 16 h 3"/>
                      <a:gd name="T6" fmla="*/ 32 w 3"/>
                      <a:gd name="T7" fmla="*/ 16 h 3"/>
                      <a:gd name="T8" fmla="*/ 32 w 3"/>
                      <a:gd name="T9" fmla="*/ 32 h 3"/>
                      <a:gd name="T10" fmla="*/ 16 w 3"/>
                      <a:gd name="T11" fmla="*/ 16 h 3"/>
                      <a:gd name="T12" fmla="*/ 16 w 3"/>
                      <a:gd name="T13" fmla="*/ 16 h 3"/>
                      <a:gd name="T14" fmla="*/ 0 w 3"/>
                      <a:gd name="T15" fmla="*/ 16 h 3"/>
                      <a:gd name="T16" fmla="*/ 32 w 3"/>
                      <a:gd name="T17" fmla="*/ 48 h 3"/>
                      <a:gd name="T18" fmla="*/ 48 w 3"/>
                      <a:gd name="T19" fmla="*/ 16 h 3"/>
                      <a:gd name="T20" fmla="*/ 32 w 3"/>
                      <a:gd name="T21" fmla="*/ 0 h 3"/>
                      <a:gd name="T22" fmla="*/ 0 w 3"/>
                      <a:gd name="T23" fmla="*/ 16 h 3"/>
                      <a:gd name="T24" fmla="*/ 16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1"/>
                          <a:pt x="3" y="0"/>
                          <a:pt x="2" y="0"/>
                        </a:cubicBezTo>
                        <a:cubicBezTo>
                          <a:pt x="1" y="0"/>
                          <a:pt x="0" y="1"/>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26" name="Oval 84">
                    <a:extLst>
                      <a:ext uri="{FF2B5EF4-FFF2-40B4-BE49-F238E27FC236}">
                        <a16:creationId xmlns:a16="http://schemas.microsoft.com/office/drawing/2014/main" id="{AE085D1E-2CA1-4BE4-8B18-09C61D249FCC}"/>
                      </a:ext>
                    </a:extLst>
                  </p:cNvPr>
                  <p:cNvSpPr>
                    <a:spLocks noChangeArrowheads="1"/>
                  </p:cNvSpPr>
                  <p:nvPr/>
                </p:nvSpPr>
                <p:spPr bwMode="auto">
                  <a:xfrm>
                    <a:off x="2491" y="3719"/>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7" name="Oval 85">
                    <a:extLst>
                      <a:ext uri="{FF2B5EF4-FFF2-40B4-BE49-F238E27FC236}">
                        <a16:creationId xmlns:a16="http://schemas.microsoft.com/office/drawing/2014/main" id="{17DB1E80-DA0B-47D5-9F78-960751054451}"/>
                      </a:ext>
                    </a:extLst>
                  </p:cNvPr>
                  <p:cNvSpPr>
                    <a:spLocks noChangeArrowheads="1"/>
                  </p:cNvSpPr>
                  <p:nvPr/>
                </p:nvSpPr>
                <p:spPr bwMode="auto">
                  <a:xfrm>
                    <a:off x="2499" y="3727"/>
                    <a:ext cx="7"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28" name="Freeform 86">
                    <a:extLst>
                      <a:ext uri="{FF2B5EF4-FFF2-40B4-BE49-F238E27FC236}">
                        <a16:creationId xmlns:a16="http://schemas.microsoft.com/office/drawing/2014/main" id="{FDD90E32-7A0C-43DF-831F-56CA8448E969}"/>
                      </a:ext>
                    </a:extLst>
                  </p:cNvPr>
                  <p:cNvSpPr>
                    <a:spLocks/>
                  </p:cNvSpPr>
                  <p:nvPr/>
                </p:nvSpPr>
                <p:spPr bwMode="auto">
                  <a:xfrm>
                    <a:off x="2495" y="3727"/>
                    <a:ext cx="11" cy="12"/>
                  </a:xfrm>
                  <a:custGeom>
                    <a:avLst/>
                    <a:gdLst>
                      <a:gd name="T0" fmla="*/ 15 w 3"/>
                      <a:gd name="T1" fmla="*/ 16 h 3"/>
                      <a:gd name="T2" fmla="*/ 15 w 3"/>
                      <a:gd name="T3" fmla="*/ 16 h 3"/>
                      <a:gd name="T4" fmla="*/ 26 w 3"/>
                      <a:gd name="T5" fmla="*/ 16 h 3"/>
                      <a:gd name="T6" fmla="*/ 26 w 3"/>
                      <a:gd name="T7" fmla="*/ 16 h 3"/>
                      <a:gd name="T8" fmla="*/ 26 w 3"/>
                      <a:gd name="T9" fmla="*/ 32 h 3"/>
                      <a:gd name="T10" fmla="*/ 15 w 3"/>
                      <a:gd name="T11" fmla="*/ 16 h 3"/>
                      <a:gd name="T12" fmla="*/ 15 w 3"/>
                      <a:gd name="T13" fmla="*/ 16 h 3"/>
                      <a:gd name="T14" fmla="*/ 0 w 3"/>
                      <a:gd name="T15" fmla="*/ 16 h 3"/>
                      <a:gd name="T16" fmla="*/ 26 w 3"/>
                      <a:gd name="T17" fmla="*/ 48 h 3"/>
                      <a:gd name="T18" fmla="*/ 40 w 3"/>
                      <a:gd name="T19" fmla="*/ 16 h 3"/>
                      <a:gd name="T20" fmla="*/ 26 w 3"/>
                      <a:gd name="T21" fmla="*/ 0 h 3"/>
                      <a:gd name="T22" fmla="*/ 0 w 3"/>
                      <a:gd name="T23" fmla="*/ 16 h 3"/>
                      <a:gd name="T24" fmla="*/ 15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1"/>
                          <a:pt x="3" y="0"/>
                          <a:pt x="2" y="0"/>
                        </a:cubicBezTo>
                        <a:cubicBezTo>
                          <a:pt x="1" y="0"/>
                          <a:pt x="0" y="1"/>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29" name="Oval 87">
                    <a:extLst>
                      <a:ext uri="{FF2B5EF4-FFF2-40B4-BE49-F238E27FC236}">
                        <a16:creationId xmlns:a16="http://schemas.microsoft.com/office/drawing/2014/main" id="{BBCAD189-D086-4BA7-AE90-A78EEF85B458}"/>
                      </a:ext>
                    </a:extLst>
                  </p:cNvPr>
                  <p:cNvSpPr>
                    <a:spLocks noChangeArrowheads="1"/>
                  </p:cNvSpPr>
                  <p:nvPr/>
                </p:nvSpPr>
                <p:spPr bwMode="auto">
                  <a:xfrm>
                    <a:off x="2457" y="3690"/>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0" name="Oval 88">
                    <a:extLst>
                      <a:ext uri="{FF2B5EF4-FFF2-40B4-BE49-F238E27FC236}">
                        <a16:creationId xmlns:a16="http://schemas.microsoft.com/office/drawing/2014/main" id="{CFA2BFDE-B3DF-4894-9536-1D7512D1C021}"/>
                      </a:ext>
                    </a:extLst>
                  </p:cNvPr>
                  <p:cNvSpPr>
                    <a:spLocks noChangeArrowheads="1"/>
                  </p:cNvSpPr>
                  <p:nvPr/>
                </p:nvSpPr>
                <p:spPr bwMode="auto">
                  <a:xfrm>
                    <a:off x="2464" y="3698"/>
                    <a:ext cx="8" cy="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1" name="Freeform 89">
                    <a:extLst>
                      <a:ext uri="{FF2B5EF4-FFF2-40B4-BE49-F238E27FC236}">
                        <a16:creationId xmlns:a16="http://schemas.microsoft.com/office/drawing/2014/main" id="{FABB2C8A-8B98-472D-B70B-45ACE84BC460}"/>
                      </a:ext>
                    </a:extLst>
                  </p:cNvPr>
                  <p:cNvSpPr>
                    <a:spLocks/>
                  </p:cNvSpPr>
                  <p:nvPr/>
                </p:nvSpPr>
                <p:spPr bwMode="auto">
                  <a:xfrm>
                    <a:off x="2461" y="3698"/>
                    <a:ext cx="11" cy="13"/>
                  </a:xfrm>
                  <a:custGeom>
                    <a:avLst/>
                    <a:gdLst>
                      <a:gd name="T0" fmla="*/ 15 w 3"/>
                      <a:gd name="T1" fmla="*/ 17 h 3"/>
                      <a:gd name="T2" fmla="*/ 15 w 3"/>
                      <a:gd name="T3" fmla="*/ 17 h 3"/>
                      <a:gd name="T4" fmla="*/ 26 w 3"/>
                      <a:gd name="T5" fmla="*/ 17 h 3"/>
                      <a:gd name="T6" fmla="*/ 26 w 3"/>
                      <a:gd name="T7" fmla="*/ 17 h 3"/>
                      <a:gd name="T8" fmla="*/ 26 w 3"/>
                      <a:gd name="T9" fmla="*/ 39 h 3"/>
                      <a:gd name="T10" fmla="*/ 15 w 3"/>
                      <a:gd name="T11" fmla="*/ 17 h 3"/>
                      <a:gd name="T12" fmla="*/ 15 w 3"/>
                      <a:gd name="T13" fmla="*/ 17 h 3"/>
                      <a:gd name="T14" fmla="*/ 0 w 3"/>
                      <a:gd name="T15" fmla="*/ 17 h 3"/>
                      <a:gd name="T16" fmla="*/ 26 w 3"/>
                      <a:gd name="T17" fmla="*/ 56 h 3"/>
                      <a:gd name="T18" fmla="*/ 40 w 3"/>
                      <a:gd name="T19" fmla="*/ 17 h 3"/>
                      <a:gd name="T20" fmla="*/ 26 w 3"/>
                      <a:gd name="T21" fmla="*/ 0 h 3"/>
                      <a:gd name="T22" fmla="*/ 0 w 3"/>
                      <a:gd name="T23" fmla="*/ 17 h 3"/>
                      <a:gd name="T24" fmla="*/ 15 w 3"/>
                      <a:gd name="T25" fmla="*/ 1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1"/>
                          <a:pt x="3" y="0"/>
                          <a:pt x="2" y="0"/>
                        </a:cubicBezTo>
                        <a:cubicBezTo>
                          <a:pt x="1" y="0"/>
                          <a:pt x="0" y="1"/>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32" name="Oval 90">
                    <a:extLst>
                      <a:ext uri="{FF2B5EF4-FFF2-40B4-BE49-F238E27FC236}">
                        <a16:creationId xmlns:a16="http://schemas.microsoft.com/office/drawing/2014/main" id="{09D7C168-AE01-441C-A7AA-1BC558F13525}"/>
                      </a:ext>
                    </a:extLst>
                  </p:cNvPr>
                  <p:cNvSpPr>
                    <a:spLocks noChangeArrowheads="1"/>
                  </p:cNvSpPr>
                  <p:nvPr/>
                </p:nvSpPr>
                <p:spPr bwMode="auto">
                  <a:xfrm>
                    <a:off x="2208" y="3674"/>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3" name="Oval 91">
                    <a:extLst>
                      <a:ext uri="{FF2B5EF4-FFF2-40B4-BE49-F238E27FC236}">
                        <a16:creationId xmlns:a16="http://schemas.microsoft.com/office/drawing/2014/main" id="{A0A7C1CA-05BF-4DAB-95BB-56784EAC9EC2}"/>
                      </a:ext>
                    </a:extLst>
                  </p:cNvPr>
                  <p:cNvSpPr>
                    <a:spLocks noChangeArrowheads="1"/>
                  </p:cNvSpPr>
                  <p:nvPr/>
                </p:nvSpPr>
                <p:spPr bwMode="auto">
                  <a:xfrm>
                    <a:off x="2212" y="3682"/>
                    <a:ext cx="11"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4" name="Freeform 92">
                    <a:extLst>
                      <a:ext uri="{FF2B5EF4-FFF2-40B4-BE49-F238E27FC236}">
                        <a16:creationId xmlns:a16="http://schemas.microsoft.com/office/drawing/2014/main" id="{DEF61939-E43B-42E7-A670-B32CB0BEB130}"/>
                      </a:ext>
                    </a:extLst>
                  </p:cNvPr>
                  <p:cNvSpPr>
                    <a:spLocks/>
                  </p:cNvSpPr>
                  <p:nvPr/>
                </p:nvSpPr>
                <p:spPr bwMode="auto">
                  <a:xfrm>
                    <a:off x="2212" y="3678"/>
                    <a:ext cx="11" cy="16"/>
                  </a:xfrm>
                  <a:custGeom>
                    <a:avLst/>
                    <a:gdLst>
                      <a:gd name="T0" fmla="*/ 0 w 3"/>
                      <a:gd name="T1" fmla="*/ 32 h 4"/>
                      <a:gd name="T2" fmla="*/ 15 w 3"/>
                      <a:gd name="T3" fmla="*/ 32 h 4"/>
                      <a:gd name="T4" fmla="*/ 26 w 3"/>
                      <a:gd name="T5" fmla="*/ 16 h 4"/>
                      <a:gd name="T6" fmla="*/ 26 w 3"/>
                      <a:gd name="T7" fmla="*/ 32 h 4"/>
                      <a:gd name="T8" fmla="*/ 26 w 3"/>
                      <a:gd name="T9" fmla="*/ 48 h 4"/>
                      <a:gd name="T10" fmla="*/ 15 w 3"/>
                      <a:gd name="T11" fmla="*/ 32 h 4"/>
                      <a:gd name="T12" fmla="*/ 0 w 3"/>
                      <a:gd name="T13" fmla="*/ 32 h 4"/>
                      <a:gd name="T14" fmla="*/ 0 w 3"/>
                      <a:gd name="T15" fmla="*/ 32 h 4"/>
                      <a:gd name="T16" fmla="*/ 26 w 3"/>
                      <a:gd name="T17" fmla="*/ 64 h 4"/>
                      <a:gd name="T18" fmla="*/ 40 w 3"/>
                      <a:gd name="T19" fmla="*/ 32 h 4"/>
                      <a:gd name="T20" fmla="*/ 2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0" y="2"/>
                          <a:pt x="0" y="2"/>
                          <a:pt x="0" y="2"/>
                        </a:cubicBezTo>
                        <a:cubicBezTo>
                          <a:pt x="0" y="2"/>
                          <a:pt x="0" y="2"/>
                          <a:pt x="0" y="2"/>
                        </a:cubicBezTo>
                        <a:cubicBezTo>
                          <a:pt x="0" y="3"/>
                          <a:pt x="1" y="4"/>
                          <a:pt x="2" y="4"/>
                        </a:cubicBezTo>
                        <a:cubicBezTo>
                          <a:pt x="2" y="4"/>
                          <a:pt x="3" y="3"/>
                          <a:pt x="3" y="2"/>
                        </a:cubicBezTo>
                        <a:cubicBezTo>
                          <a:pt x="3" y="1"/>
                          <a:pt x="2" y="0"/>
                          <a:pt x="2"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35" name="Oval 93">
                    <a:extLst>
                      <a:ext uri="{FF2B5EF4-FFF2-40B4-BE49-F238E27FC236}">
                        <a16:creationId xmlns:a16="http://schemas.microsoft.com/office/drawing/2014/main" id="{9582012E-D7EF-4B5C-8495-ACBD679820CB}"/>
                      </a:ext>
                    </a:extLst>
                  </p:cNvPr>
                  <p:cNvSpPr>
                    <a:spLocks noChangeArrowheads="1"/>
                  </p:cNvSpPr>
                  <p:nvPr/>
                </p:nvSpPr>
                <p:spPr bwMode="auto">
                  <a:xfrm>
                    <a:off x="2235" y="3739"/>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6" name="Oval 94">
                    <a:extLst>
                      <a:ext uri="{FF2B5EF4-FFF2-40B4-BE49-F238E27FC236}">
                        <a16:creationId xmlns:a16="http://schemas.microsoft.com/office/drawing/2014/main" id="{C9391E8B-57D3-40F4-A073-4A49FB79D75D}"/>
                      </a:ext>
                    </a:extLst>
                  </p:cNvPr>
                  <p:cNvSpPr>
                    <a:spLocks noChangeArrowheads="1"/>
                  </p:cNvSpPr>
                  <p:nvPr/>
                </p:nvSpPr>
                <p:spPr bwMode="auto">
                  <a:xfrm>
                    <a:off x="2242" y="3747"/>
                    <a:ext cx="8" cy="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7" name="Freeform 95">
                    <a:extLst>
                      <a:ext uri="{FF2B5EF4-FFF2-40B4-BE49-F238E27FC236}">
                        <a16:creationId xmlns:a16="http://schemas.microsoft.com/office/drawing/2014/main" id="{59682841-26EE-4F5C-9197-1C5B21A7746F}"/>
                      </a:ext>
                    </a:extLst>
                  </p:cNvPr>
                  <p:cNvSpPr>
                    <a:spLocks/>
                  </p:cNvSpPr>
                  <p:nvPr/>
                </p:nvSpPr>
                <p:spPr bwMode="auto">
                  <a:xfrm>
                    <a:off x="2238" y="3743"/>
                    <a:ext cx="16" cy="17"/>
                  </a:xfrm>
                  <a:custGeom>
                    <a:avLst/>
                    <a:gdLst>
                      <a:gd name="T0" fmla="*/ 16 w 4"/>
                      <a:gd name="T1" fmla="*/ 38 h 4"/>
                      <a:gd name="T2" fmla="*/ 16 w 4"/>
                      <a:gd name="T3" fmla="*/ 38 h 4"/>
                      <a:gd name="T4" fmla="*/ 32 w 4"/>
                      <a:gd name="T5" fmla="*/ 17 h 4"/>
                      <a:gd name="T6" fmla="*/ 48 w 4"/>
                      <a:gd name="T7" fmla="*/ 38 h 4"/>
                      <a:gd name="T8" fmla="*/ 32 w 4"/>
                      <a:gd name="T9" fmla="*/ 55 h 4"/>
                      <a:gd name="T10" fmla="*/ 16 w 4"/>
                      <a:gd name="T11" fmla="*/ 38 h 4"/>
                      <a:gd name="T12" fmla="*/ 16 w 4"/>
                      <a:gd name="T13" fmla="*/ 38 h 4"/>
                      <a:gd name="T14" fmla="*/ 0 w 4"/>
                      <a:gd name="T15" fmla="*/ 38 h 4"/>
                      <a:gd name="T16" fmla="*/ 32 w 4"/>
                      <a:gd name="T17" fmla="*/ 72 h 4"/>
                      <a:gd name="T18" fmla="*/ 64 w 4"/>
                      <a:gd name="T19" fmla="*/ 38 h 4"/>
                      <a:gd name="T20" fmla="*/ 32 w 4"/>
                      <a:gd name="T21" fmla="*/ 0 h 4"/>
                      <a:gd name="T22" fmla="*/ 0 w 4"/>
                      <a:gd name="T23" fmla="*/ 38 h 4"/>
                      <a:gd name="T24" fmla="*/ 16 w 4"/>
                      <a:gd name="T25" fmla="*/ 38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38" name="Oval 96">
                    <a:extLst>
                      <a:ext uri="{FF2B5EF4-FFF2-40B4-BE49-F238E27FC236}">
                        <a16:creationId xmlns:a16="http://schemas.microsoft.com/office/drawing/2014/main" id="{368786DF-6C6E-454F-9A51-6576CE37FB24}"/>
                      </a:ext>
                    </a:extLst>
                  </p:cNvPr>
                  <p:cNvSpPr>
                    <a:spLocks noChangeArrowheads="1"/>
                  </p:cNvSpPr>
                  <p:nvPr/>
                </p:nvSpPr>
                <p:spPr bwMode="auto">
                  <a:xfrm>
                    <a:off x="2189" y="3735"/>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39" name="Oval 97">
                    <a:extLst>
                      <a:ext uri="{FF2B5EF4-FFF2-40B4-BE49-F238E27FC236}">
                        <a16:creationId xmlns:a16="http://schemas.microsoft.com/office/drawing/2014/main" id="{855E7467-9B43-43F2-B1C7-2E0CA14DDBEA}"/>
                      </a:ext>
                    </a:extLst>
                  </p:cNvPr>
                  <p:cNvSpPr>
                    <a:spLocks noChangeArrowheads="1"/>
                  </p:cNvSpPr>
                  <p:nvPr/>
                </p:nvSpPr>
                <p:spPr bwMode="auto">
                  <a:xfrm>
                    <a:off x="2196" y="3743"/>
                    <a:ext cx="8" cy="1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0" name="Freeform 98">
                    <a:extLst>
                      <a:ext uri="{FF2B5EF4-FFF2-40B4-BE49-F238E27FC236}">
                        <a16:creationId xmlns:a16="http://schemas.microsoft.com/office/drawing/2014/main" id="{1ABE5BC8-09FF-4C78-AA34-F397F40EA3BF}"/>
                      </a:ext>
                    </a:extLst>
                  </p:cNvPr>
                  <p:cNvSpPr>
                    <a:spLocks/>
                  </p:cNvSpPr>
                  <p:nvPr/>
                </p:nvSpPr>
                <p:spPr bwMode="auto">
                  <a:xfrm>
                    <a:off x="2193" y="3743"/>
                    <a:ext cx="15" cy="13"/>
                  </a:xfrm>
                  <a:custGeom>
                    <a:avLst/>
                    <a:gdLst>
                      <a:gd name="T0" fmla="*/ 15 w 4"/>
                      <a:gd name="T1" fmla="*/ 39 h 3"/>
                      <a:gd name="T2" fmla="*/ 15 w 4"/>
                      <a:gd name="T3" fmla="*/ 39 h 3"/>
                      <a:gd name="T4" fmla="*/ 30 w 4"/>
                      <a:gd name="T5" fmla="*/ 17 h 3"/>
                      <a:gd name="T6" fmla="*/ 41 w 4"/>
                      <a:gd name="T7" fmla="*/ 39 h 3"/>
                      <a:gd name="T8" fmla="*/ 30 w 4"/>
                      <a:gd name="T9" fmla="*/ 39 h 3"/>
                      <a:gd name="T10" fmla="*/ 15 w 4"/>
                      <a:gd name="T11" fmla="*/ 39 h 3"/>
                      <a:gd name="T12" fmla="*/ 15 w 4"/>
                      <a:gd name="T13" fmla="*/ 39 h 3"/>
                      <a:gd name="T14" fmla="*/ 0 w 4"/>
                      <a:gd name="T15" fmla="*/ 39 h 3"/>
                      <a:gd name="T16" fmla="*/ 30 w 4"/>
                      <a:gd name="T17" fmla="*/ 56 h 3"/>
                      <a:gd name="T18" fmla="*/ 56 w 4"/>
                      <a:gd name="T19" fmla="*/ 39 h 3"/>
                      <a:gd name="T20" fmla="*/ 30 w 4"/>
                      <a:gd name="T21" fmla="*/ 0 h 3"/>
                      <a:gd name="T22" fmla="*/ 0 w 4"/>
                      <a:gd name="T23" fmla="*/ 39 h 3"/>
                      <a:gd name="T24" fmla="*/ 15 w 4"/>
                      <a:gd name="T25" fmla="*/ 39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41" name="Oval 99">
                    <a:extLst>
                      <a:ext uri="{FF2B5EF4-FFF2-40B4-BE49-F238E27FC236}">
                        <a16:creationId xmlns:a16="http://schemas.microsoft.com/office/drawing/2014/main" id="{DB4A64DD-2140-4C80-B421-C91FBB23949B}"/>
                      </a:ext>
                    </a:extLst>
                  </p:cNvPr>
                  <p:cNvSpPr>
                    <a:spLocks noChangeArrowheads="1"/>
                  </p:cNvSpPr>
                  <p:nvPr/>
                </p:nvSpPr>
                <p:spPr bwMode="auto">
                  <a:xfrm>
                    <a:off x="2660" y="3968"/>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2" name="Oval 100">
                    <a:extLst>
                      <a:ext uri="{FF2B5EF4-FFF2-40B4-BE49-F238E27FC236}">
                        <a16:creationId xmlns:a16="http://schemas.microsoft.com/office/drawing/2014/main" id="{76DD9917-C09D-49C3-ADA1-3456938D9568}"/>
                      </a:ext>
                    </a:extLst>
                  </p:cNvPr>
                  <p:cNvSpPr>
                    <a:spLocks noChangeArrowheads="1"/>
                  </p:cNvSpPr>
                  <p:nvPr/>
                </p:nvSpPr>
                <p:spPr bwMode="auto">
                  <a:xfrm>
                    <a:off x="2667" y="3976"/>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3" name="Freeform 101">
                    <a:extLst>
                      <a:ext uri="{FF2B5EF4-FFF2-40B4-BE49-F238E27FC236}">
                        <a16:creationId xmlns:a16="http://schemas.microsoft.com/office/drawing/2014/main" id="{B5610EA9-1D30-4023-87BE-868825391ADC}"/>
                      </a:ext>
                    </a:extLst>
                  </p:cNvPr>
                  <p:cNvSpPr>
                    <a:spLocks/>
                  </p:cNvSpPr>
                  <p:nvPr/>
                </p:nvSpPr>
                <p:spPr bwMode="auto">
                  <a:xfrm>
                    <a:off x="2663" y="3976"/>
                    <a:ext cx="12" cy="12"/>
                  </a:xfrm>
                  <a:custGeom>
                    <a:avLst/>
                    <a:gdLst>
                      <a:gd name="T0" fmla="*/ 16 w 3"/>
                      <a:gd name="T1" fmla="*/ 16 h 3"/>
                      <a:gd name="T2" fmla="*/ 16 w 3"/>
                      <a:gd name="T3" fmla="*/ 16 h 3"/>
                      <a:gd name="T4" fmla="*/ 32 w 3"/>
                      <a:gd name="T5" fmla="*/ 16 h 3"/>
                      <a:gd name="T6" fmla="*/ 32 w 3"/>
                      <a:gd name="T7" fmla="*/ 16 h 3"/>
                      <a:gd name="T8" fmla="*/ 32 w 3"/>
                      <a:gd name="T9" fmla="*/ 32 h 3"/>
                      <a:gd name="T10" fmla="*/ 16 w 3"/>
                      <a:gd name="T11" fmla="*/ 16 h 3"/>
                      <a:gd name="T12" fmla="*/ 16 w 3"/>
                      <a:gd name="T13" fmla="*/ 16 h 3"/>
                      <a:gd name="T14" fmla="*/ 0 w 3"/>
                      <a:gd name="T15" fmla="*/ 16 h 3"/>
                      <a:gd name="T16" fmla="*/ 32 w 3"/>
                      <a:gd name="T17" fmla="*/ 48 h 3"/>
                      <a:gd name="T18" fmla="*/ 48 w 3"/>
                      <a:gd name="T19" fmla="*/ 16 h 3"/>
                      <a:gd name="T20" fmla="*/ 32 w 3"/>
                      <a:gd name="T21" fmla="*/ 0 h 3"/>
                      <a:gd name="T22" fmla="*/ 0 w 3"/>
                      <a:gd name="T23" fmla="*/ 16 h 3"/>
                      <a:gd name="T24" fmla="*/ 16 w 3"/>
                      <a:gd name="T25" fmla="*/ 16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1"/>
                        </a:moveTo>
                        <a:cubicBezTo>
                          <a:pt x="1" y="1"/>
                          <a:pt x="1" y="1"/>
                          <a:pt x="1" y="1"/>
                        </a:cubicBezTo>
                        <a:cubicBezTo>
                          <a:pt x="2" y="1"/>
                          <a:pt x="2" y="1"/>
                          <a:pt x="2" y="1"/>
                        </a:cubicBezTo>
                        <a:cubicBezTo>
                          <a:pt x="2" y="1"/>
                          <a:pt x="2" y="1"/>
                          <a:pt x="2" y="1"/>
                        </a:cubicBezTo>
                        <a:cubicBezTo>
                          <a:pt x="2" y="2"/>
                          <a:pt x="2" y="2"/>
                          <a:pt x="2" y="2"/>
                        </a:cubicBezTo>
                        <a:cubicBezTo>
                          <a:pt x="1" y="1"/>
                          <a:pt x="1" y="1"/>
                          <a:pt x="1" y="1"/>
                        </a:cubicBezTo>
                        <a:cubicBezTo>
                          <a:pt x="1" y="1"/>
                          <a:pt x="1" y="1"/>
                          <a:pt x="1" y="1"/>
                        </a:cubicBezTo>
                        <a:cubicBezTo>
                          <a:pt x="0" y="1"/>
                          <a:pt x="0" y="1"/>
                          <a:pt x="0" y="1"/>
                        </a:cubicBezTo>
                        <a:cubicBezTo>
                          <a:pt x="0" y="2"/>
                          <a:pt x="1" y="3"/>
                          <a:pt x="2" y="3"/>
                        </a:cubicBezTo>
                        <a:cubicBezTo>
                          <a:pt x="3" y="3"/>
                          <a:pt x="3" y="2"/>
                          <a:pt x="3" y="1"/>
                        </a:cubicBezTo>
                        <a:cubicBezTo>
                          <a:pt x="3" y="0"/>
                          <a:pt x="3" y="0"/>
                          <a:pt x="2" y="0"/>
                        </a:cubicBezTo>
                        <a:cubicBezTo>
                          <a:pt x="1" y="0"/>
                          <a:pt x="0" y="0"/>
                          <a:pt x="0" y="1"/>
                        </a:cubicBezTo>
                        <a:cubicBezTo>
                          <a:pt x="1" y="1"/>
                          <a:pt x="1" y="1"/>
                          <a:pt x="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44" name="Oval 102">
                    <a:extLst>
                      <a:ext uri="{FF2B5EF4-FFF2-40B4-BE49-F238E27FC236}">
                        <a16:creationId xmlns:a16="http://schemas.microsoft.com/office/drawing/2014/main" id="{2173306F-5DB8-4C10-90C0-46CFA9653111}"/>
                      </a:ext>
                    </a:extLst>
                  </p:cNvPr>
                  <p:cNvSpPr>
                    <a:spLocks noChangeArrowheads="1"/>
                  </p:cNvSpPr>
                  <p:nvPr/>
                </p:nvSpPr>
                <p:spPr bwMode="auto">
                  <a:xfrm>
                    <a:off x="2686" y="4033"/>
                    <a:ext cx="39"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5" name="Oval 103">
                    <a:extLst>
                      <a:ext uri="{FF2B5EF4-FFF2-40B4-BE49-F238E27FC236}">
                        <a16:creationId xmlns:a16="http://schemas.microsoft.com/office/drawing/2014/main" id="{C07223B3-DD55-42DC-BD46-5702F07B0F14}"/>
                      </a:ext>
                    </a:extLst>
                  </p:cNvPr>
                  <p:cNvSpPr>
                    <a:spLocks noChangeArrowheads="1"/>
                  </p:cNvSpPr>
                  <p:nvPr/>
                </p:nvSpPr>
                <p:spPr bwMode="auto">
                  <a:xfrm>
                    <a:off x="2694" y="4041"/>
                    <a:ext cx="8" cy="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6" name="Freeform 104">
                    <a:extLst>
                      <a:ext uri="{FF2B5EF4-FFF2-40B4-BE49-F238E27FC236}">
                        <a16:creationId xmlns:a16="http://schemas.microsoft.com/office/drawing/2014/main" id="{0AE6A93B-7A90-4899-BC07-C31FC3E24A53}"/>
                      </a:ext>
                    </a:extLst>
                  </p:cNvPr>
                  <p:cNvSpPr>
                    <a:spLocks/>
                  </p:cNvSpPr>
                  <p:nvPr/>
                </p:nvSpPr>
                <p:spPr bwMode="auto">
                  <a:xfrm>
                    <a:off x="2694" y="4041"/>
                    <a:ext cx="12" cy="13"/>
                  </a:xfrm>
                  <a:custGeom>
                    <a:avLst/>
                    <a:gdLst>
                      <a:gd name="T0" fmla="*/ 0 w 3"/>
                      <a:gd name="T1" fmla="*/ 17 h 3"/>
                      <a:gd name="T2" fmla="*/ 16 w 3"/>
                      <a:gd name="T3" fmla="*/ 17 h 3"/>
                      <a:gd name="T4" fmla="*/ 16 w 3"/>
                      <a:gd name="T5" fmla="*/ 17 h 3"/>
                      <a:gd name="T6" fmla="*/ 32 w 3"/>
                      <a:gd name="T7" fmla="*/ 17 h 3"/>
                      <a:gd name="T8" fmla="*/ 16 w 3"/>
                      <a:gd name="T9" fmla="*/ 39 h 3"/>
                      <a:gd name="T10" fmla="*/ 16 w 3"/>
                      <a:gd name="T11" fmla="*/ 17 h 3"/>
                      <a:gd name="T12" fmla="*/ 0 w 3"/>
                      <a:gd name="T13" fmla="*/ 17 h 3"/>
                      <a:gd name="T14" fmla="*/ 0 w 3"/>
                      <a:gd name="T15" fmla="*/ 17 h 3"/>
                      <a:gd name="T16" fmla="*/ 16 w 3"/>
                      <a:gd name="T17" fmla="*/ 56 h 3"/>
                      <a:gd name="T18" fmla="*/ 48 w 3"/>
                      <a:gd name="T19" fmla="*/ 17 h 3"/>
                      <a:gd name="T20" fmla="*/ 16 w 3"/>
                      <a:gd name="T21" fmla="*/ 0 h 3"/>
                      <a:gd name="T22" fmla="*/ 0 w 3"/>
                      <a:gd name="T23" fmla="*/ 17 h 3"/>
                      <a:gd name="T24" fmla="*/ 0 w 3"/>
                      <a:gd name="T25" fmla="*/ 17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1"/>
                        </a:moveTo>
                        <a:cubicBezTo>
                          <a:pt x="1" y="1"/>
                          <a:pt x="1" y="1"/>
                          <a:pt x="1" y="1"/>
                        </a:cubicBezTo>
                        <a:cubicBezTo>
                          <a:pt x="1" y="1"/>
                          <a:pt x="1" y="1"/>
                          <a:pt x="1" y="1"/>
                        </a:cubicBezTo>
                        <a:cubicBezTo>
                          <a:pt x="2" y="1"/>
                          <a:pt x="2" y="1"/>
                          <a:pt x="2" y="1"/>
                        </a:cubicBezTo>
                        <a:cubicBezTo>
                          <a:pt x="1" y="2"/>
                          <a:pt x="1" y="2"/>
                          <a:pt x="1" y="2"/>
                        </a:cubicBezTo>
                        <a:cubicBezTo>
                          <a:pt x="1" y="1"/>
                          <a:pt x="1" y="1"/>
                          <a:pt x="1" y="1"/>
                        </a:cubicBezTo>
                        <a:cubicBezTo>
                          <a:pt x="0" y="1"/>
                          <a:pt x="0" y="1"/>
                          <a:pt x="0" y="1"/>
                        </a:cubicBezTo>
                        <a:cubicBezTo>
                          <a:pt x="0" y="1"/>
                          <a:pt x="0" y="1"/>
                          <a:pt x="0" y="1"/>
                        </a:cubicBezTo>
                        <a:cubicBezTo>
                          <a:pt x="0" y="2"/>
                          <a:pt x="0" y="3"/>
                          <a:pt x="1" y="3"/>
                        </a:cubicBezTo>
                        <a:cubicBezTo>
                          <a:pt x="2" y="3"/>
                          <a:pt x="3" y="2"/>
                          <a:pt x="3" y="1"/>
                        </a:cubicBezTo>
                        <a:cubicBezTo>
                          <a:pt x="3" y="0"/>
                          <a:pt x="2" y="0"/>
                          <a:pt x="1" y="0"/>
                        </a:cubicBezTo>
                        <a:cubicBezTo>
                          <a:pt x="0" y="0"/>
                          <a:pt x="0" y="0"/>
                          <a:pt x="0" y="1"/>
                        </a:cubicBezTo>
                        <a:cubicBezTo>
                          <a:pt x="0" y="1"/>
                          <a:pt x="0" y="1"/>
                          <a:pt x="0"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47" name="Oval 105">
                    <a:extLst>
                      <a:ext uri="{FF2B5EF4-FFF2-40B4-BE49-F238E27FC236}">
                        <a16:creationId xmlns:a16="http://schemas.microsoft.com/office/drawing/2014/main" id="{70601B80-B76C-4765-8FA0-BB44F8715ECE}"/>
                      </a:ext>
                    </a:extLst>
                  </p:cNvPr>
                  <p:cNvSpPr>
                    <a:spLocks noChangeArrowheads="1"/>
                  </p:cNvSpPr>
                  <p:nvPr/>
                </p:nvSpPr>
                <p:spPr bwMode="auto">
                  <a:xfrm>
                    <a:off x="2640" y="4029"/>
                    <a:ext cx="39"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8" name="Oval 106">
                    <a:extLst>
                      <a:ext uri="{FF2B5EF4-FFF2-40B4-BE49-F238E27FC236}">
                        <a16:creationId xmlns:a16="http://schemas.microsoft.com/office/drawing/2014/main" id="{11D10867-14D7-4FB2-B9E2-A0FAED31C73D}"/>
                      </a:ext>
                    </a:extLst>
                  </p:cNvPr>
                  <p:cNvSpPr>
                    <a:spLocks noChangeArrowheads="1"/>
                  </p:cNvSpPr>
                  <p:nvPr/>
                </p:nvSpPr>
                <p:spPr bwMode="auto">
                  <a:xfrm>
                    <a:off x="2648" y="4041"/>
                    <a:ext cx="8" cy="9"/>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49" name="Freeform 107">
                    <a:extLst>
                      <a:ext uri="{FF2B5EF4-FFF2-40B4-BE49-F238E27FC236}">
                        <a16:creationId xmlns:a16="http://schemas.microsoft.com/office/drawing/2014/main" id="{6897F37C-8678-40F1-B2AD-79EA4B3770C7}"/>
                      </a:ext>
                    </a:extLst>
                  </p:cNvPr>
                  <p:cNvSpPr>
                    <a:spLocks/>
                  </p:cNvSpPr>
                  <p:nvPr/>
                </p:nvSpPr>
                <p:spPr bwMode="auto">
                  <a:xfrm>
                    <a:off x="2648" y="4037"/>
                    <a:ext cx="12" cy="13"/>
                  </a:xfrm>
                  <a:custGeom>
                    <a:avLst/>
                    <a:gdLst>
                      <a:gd name="T0" fmla="*/ 0 w 3"/>
                      <a:gd name="T1" fmla="*/ 39 h 3"/>
                      <a:gd name="T2" fmla="*/ 16 w 3"/>
                      <a:gd name="T3" fmla="*/ 39 h 3"/>
                      <a:gd name="T4" fmla="*/ 16 w 3"/>
                      <a:gd name="T5" fmla="*/ 17 h 3"/>
                      <a:gd name="T6" fmla="*/ 32 w 3"/>
                      <a:gd name="T7" fmla="*/ 39 h 3"/>
                      <a:gd name="T8" fmla="*/ 16 w 3"/>
                      <a:gd name="T9" fmla="*/ 39 h 3"/>
                      <a:gd name="T10" fmla="*/ 16 w 3"/>
                      <a:gd name="T11" fmla="*/ 39 h 3"/>
                      <a:gd name="T12" fmla="*/ 0 w 3"/>
                      <a:gd name="T13" fmla="*/ 39 h 3"/>
                      <a:gd name="T14" fmla="*/ 0 w 3"/>
                      <a:gd name="T15" fmla="*/ 39 h 3"/>
                      <a:gd name="T16" fmla="*/ 16 w 3"/>
                      <a:gd name="T17" fmla="*/ 56 h 3"/>
                      <a:gd name="T18" fmla="*/ 48 w 3"/>
                      <a:gd name="T19" fmla="*/ 39 h 3"/>
                      <a:gd name="T20" fmla="*/ 16 w 3"/>
                      <a:gd name="T21" fmla="*/ 0 h 3"/>
                      <a:gd name="T22" fmla="*/ 0 w 3"/>
                      <a:gd name="T23" fmla="*/ 39 h 3"/>
                      <a:gd name="T24" fmla="*/ 0 w 3"/>
                      <a:gd name="T25" fmla="*/ 39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2"/>
                        </a:moveTo>
                        <a:cubicBezTo>
                          <a:pt x="1" y="2"/>
                          <a:pt x="1" y="2"/>
                          <a:pt x="1" y="2"/>
                        </a:cubicBezTo>
                        <a:cubicBezTo>
                          <a:pt x="1" y="1"/>
                          <a:pt x="1" y="1"/>
                          <a:pt x="1" y="1"/>
                        </a:cubicBezTo>
                        <a:cubicBezTo>
                          <a:pt x="2" y="2"/>
                          <a:pt x="2" y="2"/>
                          <a:pt x="2" y="2"/>
                        </a:cubicBezTo>
                        <a:cubicBezTo>
                          <a:pt x="1" y="2"/>
                          <a:pt x="1" y="2"/>
                          <a:pt x="1" y="2"/>
                        </a:cubicBezTo>
                        <a:cubicBezTo>
                          <a:pt x="1" y="2"/>
                          <a:pt x="1" y="2"/>
                          <a:pt x="1" y="2"/>
                        </a:cubicBezTo>
                        <a:cubicBezTo>
                          <a:pt x="0" y="2"/>
                          <a:pt x="0" y="2"/>
                          <a:pt x="0" y="2"/>
                        </a:cubicBezTo>
                        <a:cubicBezTo>
                          <a:pt x="0" y="2"/>
                          <a:pt x="0" y="2"/>
                          <a:pt x="0" y="2"/>
                        </a:cubicBezTo>
                        <a:cubicBezTo>
                          <a:pt x="0" y="3"/>
                          <a:pt x="0" y="3"/>
                          <a:pt x="1" y="3"/>
                        </a:cubicBezTo>
                        <a:cubicBezTo>
                          <a:pt x="2" y="3"/>
                          <a:pt x="3" y="3"/>
                          <a:pt x="3" y="2"/>
                        </a:cubicBezTo>
                        <a:cubicBezTo>
                          <a:pt x="3" y="1"/>
                          <a:pt x="2" y="0"/>
                          <a:pt x="1" y="0"/>
                        </a:cubicBezTo>
                        <a:cubicBezTo>
                          <a:pt x="0"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50" name="Oval 108">
                    <a:extLst>
                      <a:ext uri="{FF2B5EF4-FFF2-40B4-BE49-F238E27FC236}">
                        <a16:creationId xmlns:a16="http://schemas.microsoft.com/office/drawing/2014/main" id="{50FD8034-6028-46F2-A75A-34F2099667DE}"/>
                      </a:ext>
                    </a:extLst>
                  </p:cNvPr>
                  <p:cNvSpPr>
                    <a:spLocks noChangeArrowheads="1"/>
                  </p:cNvSpPr>
                  <p:nvPr/>
                </p:nvSpPr>
                <p:spPr bwMode="auto">
                  <a:xfrm>
                    <a:off x="2277" y="3825"/>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1" name="Oval 109">
                    <a:extLst>
                      <a:ext uri="{FF2B5EF4-FFF2-40B4-BE49-F238E27FC236}">
                        <a16:creationId xmlns:a16="http://schemas.microsoft.com/office/drawing/2014/main" id="{9DAF6F0F-E8FE-4B51-AFD6-425A093B0558}"/>
                      </a:ext>
                    </a:extLst>
                  </p:cNvPr>
                  <p:cNvSpPr>
                    <a:spLocks noChangeArrowheads="1"/>
                  </p:cNvSpPr>
                  <p:nvPr/>
                </p:nvSpPr>
                <p:spPr bwMode="auto">
                  <a:xfrm>
                    <a:off x="2284" y="3833"/>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2" name="Freeform 110">
                    <a:extLst>
                      <a:ext uri="{FF2B5EF4-FFF2-40B4-BE49-F238E27FC236}">
                        <a16:creationId xmlns:a16="http://schemas.microsoft.com/office/drawing/2014/main" id="{A8749944-92EA-4041-B745-2005464E22BB}"/>
                      </a:ext>
                    </a:extLst>
                  </p:cNvPr>
                  <p:cNvSpPr>
                    <a:spLocks/>
                  </p:cNvSpPr>
                  <p:nvPr/>
                </p:nvSpPr>
                <p:spPr bwMode="auto">
                  <a:xfrm>
                    <a:off x="2281" y="3829"/>
                    <a:ext cx="15" cy="16"/>
                  </a:xfrm>
                  <a:custGeom>
                    <a:avLst/>
                    <a:gdLst>
                      <a:gd name="T0" fmla="*/ 15 w 4"/>
                      <a:gd name="T1" fmla="*/ 32 h 4"/>
                      <a:gd name="T2" fmla="*/ 15 w 4"/>
                      <a:gd name="T3" fmla="*/ 32 h 4"/>
                      <a:gd name="T4" fmla="*/ 30 w 4"/>
                      <a:gd name="T5" fmla="*/ 16 h 4"/>
                      <a:gd name="T6" fmla="*/ 41 w 4"/>
                      <a:gd name="T7" fmla="*/ 32 h 4"/>
                      <a:gd name="T8" fmla="*/ 30 w 4"/>
                      <a:gd name="T9" fmla="*/ 48 h 4"/>
                      <a:gd name="T10" fmla="*/ 15 w 4"/>
                      <a:gd name="T11" fmla="*/ 32 h 4"/>
                      <a:gd name="T12" fmla="*/ 15 w 4"/>
                      <a:gd name="T13" fmla="*/ 32 h 4"/>
                      <a:gd name="T14" fmla="*/ 0 w 4"/>
                      <a:gd name="T15" fmla="*/ 32 h 4"/>
                      <a:gd name="T16" fmla="*/ 30 w 4"/>
                      <a:gd name="T17" fmla="*/ 64 h 4"/>
                      <a:gd name="T18" fmla="*/ 56 w 4"/>
                      <a:gd name="T19" fmla="*/ 32 h 4"/>
                      <a:gd name="T20" fmla="*/ 30 w 4"/>
                      <a:gd name="T21" fmla="*/ 0 h 4"/>
                      <a:gd name="T22" fmla="*/ 0 w 4"/>
                      <a:gd name="T23" fmla="*/ 32 h 4"/>
                      <a:gd name="T24" fmla="*/ 15 w 4"/>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53" name="Oval 111">
                    <a:extLst>
                      <a:ext uri="{FF2B5EF4-FFF2-40B4-BE49-F238E27FC236}">
                        <a16:creationId xmlns:a16="http://schemas.microsoft.com/office/drawing/2014/main" id="{8D8BD8A0-1CC3-4677-95C5-2A660DE952E8}"/>
                      </a:ext>
                    </a:extLst>
                  </p:cNvPr>
                  <p:cNvSpPr>
                    <a:spLocks noChangeArrowheads="1"/>
                  </p:cNvSpPr>
                  <p:nvPr/>
                </p:nvSpPr>
                <p:spPr bwMode="auto">
                  <a:xfrm>
                    <a:off x="2376" y="3899"/>
                    <a:ext cx="35"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4" name="Oval 112">
                    <a:extLst>
                      <a:ext uri="{FF2B5EF4-FFF2-40B4-BE49-F238E27FC236}">
                        <a16:creationId xmlns:a16="http://schemas.microsoft.com/office/drawing/2014/main" id="{9C880496-DCE3-4AC8-A577-49437E6941F0}"/>
                      </a:ext>
                    </a:extLst>
                  </p:cNvPr>
                  <p:cNvSpPr>
                    <a:spLocks noChangeArrowheads="1"/>
                  </p:cNvSpPr>
                  <p:nvPr/>
                </p:nvSpPr>
                <p:spPr bwMode="auto">
                  <a:xfrm>
                    <a:off x="2384" y="3907"/>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5" name="Freeform 113">
                    <a:extLst>
                      <a:ext uri="{FF2B5EF4-FFF2-40B4-BE49-F238E27FC236}">
                        <a16:creationId xmlns:a16="http://schemas.microsoft.com/office/drawing/2014/main" id="{D0FB28F3-3EDC-4C20-B6A1-07D6367D5AF2}"/>
                      </a:ext>
                    </a:extLst>
                  </p:cNvPr>
                  <p:cNvSpPr>
                    <a:spLocks/>
                  </p:cNvSpPr>
                  <p:nvPr/>
                </p:nvSpPr>
                <p:spPr bwMode="auto">
                  <a:xfrm>
                    <a:off x="2380" y="3907"/>
                    <a:ext cx="15" cy="12"/>
                  </a:xfrm>
                  <a:custGeom>
                    <a:avLst/>
                    <a:gdLst>
                      <a:gd name="T0" fmla="*/ 15 w 4"/>
                      <a:gd name="T1" fmla="*/ 32 h 3"/>
                      <a:gd name="T2" fmla="*/ 15 w 4"/>
                      <a:gd name="T3" fmla="*/ 32 h 3"/>
                      <a:gd name="T4" fmla="*/ 30 w 4"/>
                      <a:gd name="T5" fmla="*/ 16 h 3"/>
                      <a:gd name="T6" fmla="*/ 41 w 4"/>
                      <a:gd name="T7" fmla="*/ 32 h 3"/>
                      <a:gd name="T8" fmla="*/ 30 w 4"/>
                      <a:gd name="T9" fmla="*/ 32 h 3"/>
                      <a:gd name="T10" fmla="*/ 15 w 4"/>
                      <a:gd name="T11" fmla="*/ 32 h 3"/>
                      <a:gd name="T12" fmla="*/ 15 w 4"/>
                      <a:gd name="T13" fmla="*/ 32 h 3"/>
                      <a:gd name="T14" fmla="*/ 0 w 4"/>
                      <a:gd name="T15" fmla="*/ 32 h 3"/>
                      <a:gd name="T16" fmla="*/ 30 w 4"/>
                      <a:gd name="T17" fmla="*/ 48 h 3"/>
                      <a:gd name="T18" fmla="*/ 56 w 4"/>
                      <a:gd name="T19" fmla="*/ 32 h 3"/>
                      <a:gd name="T20" fmla="*/ 30 w 4"/>
                      <a:gd name="T21" fmla="*/ 0 h 3"/>
                      <a:gd name="T22" fmla="*/ 0 w 4"/>
                      <a:gd name="T23" fmla="*/ 32 h 3"/>
                      <a:gd name="T24" fmla="*/ 15 w 4"/>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4" y="2"/>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56" name="Oval 114">
                    <a:extLst>
                      <a:ext uri="{FF2B5EF4-FFF2-40B4-BE49-F238E27FC236}">
                        <a16:creationId xmlns:a16="http://schemas.microsoft.com/office/drawing/2014/main" id="{3AF00BFA-F305-49AA-AC1E-423EACEB7B82}"/>
                      </a:ext>
                    </a:extLst>
                  </p:cNvPr>
                  <p:cNvSpPr>
                    <a:spLocks noChangeArrowheads="1"/>
                  </p:cNvSpPr>
                  <p:nvPr/>
                </p:nvSpPr>
                <p:spPr bwMode="auto">
                  <a:xfrm>
                    <a:off x="2457" y="3919"/>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7" name="Oval 115">
                    <a:extLst>
                      <a:ext uri="{FF2B5EF4-FFF2-40B4-BE49-F238E27FC236}">
                        <a16:creationId xmlns:a16="http://schemas.microsoft.com/office/drawing/2014/main" id="{4DD946C0-E6E8-4F5C-8823-1EDDCB1159A9}"/>
                      </a:ext>
                    </a:extLst>
                  </p:cNvPr>
                  <p:cNvSpPr>
                    <a:spLocks noChangeArrowheads="1"/>
                  </p:cNvSpPr>
                  <p:nvPr/>
                </p:nvSpPr>
                <p:spPr bwMode="auto">
                  <a:xfrm>
                    <a:off x="2464" y="3927"/>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58" name="Freeform 116">
                    <a:extLst>
                      <a:ext uri="{FF2B5EF4-FFF2-40B4-BE49-F238E27FC236}">
                        <a16:creationId xmlns:a16="http://schemas.microsoft.com/office/drawing/2014/main" id="{CF62D8A6-EAE4-4174-ACA7-58D6718E7BE6}"/>
                      </a:ext>
                    </a:extLst>
                  </p:cNvPr>
                  <p:cNvSpPr>
                    <a:spLocks/>
                  </p:cNvSpPr>
                  <p:nvPr/>
                </p:nvSpPr>
                <p:spPr bwMode="auto">
                  <a:xfrm>
                    <a:off x="2461" y="3923"/>
                    <a:ext cx="15" cy="16"/>
                  </a:xfrm>
                  <a:custGeom>
                    <a:avLst/>
                    <a:gdLst>
                      <a:gd name="T0" fmla="*/ 15 w 4"/>
                      <a:gd name="T1" fmla="*/ 32 h 4"/>
                      <a:gd name="T2" fmla="*/ 15 w 4"/>
                      <a:gd name="T3" fmla="*/ 32 h 4"/>
                      <a:gd name="T4" fmla="*/ 30 w 4"/>
                      <a:gd name="T5" fmla="*/ 16 h 4"/>
                      <a:gd name="T6" fmla="*/ 41 w 4"/>
                      <a:gd name="T7" fmla="*/ 32 h 4"/>
                      <a:gd name="T8" fmla="*/ 30 w 4"/>
                      <a:gd name="T9" fmla="*/ 48 h 4"/>
                      <a:gd name="T10" fmla="*/ 15 w 4"/>
                      <a:gd name="T11" fmla="*/ 32 h 4"/>
                      <a:gd name="T12" fmla="*/ 15 w 4"/>
                      <a:gd name="T13" fmla="*/ 32 h 4"/>
                      <a:gd name="T14" fmla="*/ 0 w 4"/>
                      <a:gd name="T15" fmla="*/ 32 h 4"/>
                      <a:gd name="T16" fmla="*/ 30 w 4"/>
                      <a:gd name="T17" fmla="*/ 64 h 4"/>
                      <a:gd name="T18" fmla="*/ 56 w 4"/>
                      <a:gd name="T19" fmla="*/ 32 h 4"/>
                      <a:gd name="T20" fmla="*/ 30 w 4"/>
                      <a:gd name="T21" fmla="*/ 0 h 4"/>
                      <a:gd name="T22" fmla="*/ 0 w 4"/>
                      <a:gd name="T23" fmla="*/ 32 h 4"/>
                      <a:gd name="T24" fmla="*/ 15 w 4"/>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59" name="Oval 117">
                    <a:extLst>
                      <a:ext uri="{FF2B5EF4-FFF2-40B4-BE49-F238E27FC236}">
                        <a16:creationId xmlns:a16="http://schemas.microsoft.com/office/drawing/2014/main" id="{15FA647B-E34C-45C8-BE3D-EC8959C97A0C}"/>
                      </a:ext>
                    </a:extLst>
                  </p:cNvPr>
                  <p:cNvSpPr>
                    <a:spLocks noChangeArrowheads="1"/>
                  </p:cNvSpPr>
                  <p:nvPr/>
                </p:nvSpPr>
                <p:spPr bwMode="auto">
                  <a:xfrm>
                    <a:off x="2430" y="3980"/>
                    <a:ext cx="34"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0" name="Oval 118">
                    <a:extLst>
                      <a:ext uri="{FF2B5EF4-FFF2-40B4-BE49-F238E27FC236}">
                        <a16:creationId xmlns:a16="http://schemas.microsoft.com/office/drawing/2014/main" id="{8B722A1D-C7A5-47D6-A9C9-C3993783CA3D}"/>
                      </a:ext>
                    </a:extLst>
                  </p:cNvPr>
                  <p:cNvSpPr>
                    <a:spLocks noChangeArrowheads="1"/>
                  </p:cNvSpPr>
                  <p:nvPr/>
                </p:nvSpPr>
                <p:spPr bwMode="auto">
                  <a:xfrm>
                    <a:off x="2438" y="3988"/>
                    <a:ext cx="7"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1" name="Freeform 119">
                    <a:extLst>
                      <a:ext uri="{FF2B5EF4-FFF2-40B4-BE49-F238E27FC236}">
                        <a16:creationId xmlns:a16="http://schemas.microsoft.com/office/drawing/2014/main" id="{544F3AE6-8850-4262-BE17-625D5C3FAB6C}"/>
                      </a:ext>
                    </a:extLst>
                  </p:cNvPr>
                  <p:cNvSpPr>
                    <a:spLocks/>
                  </p:cNvSpPr>
                  <p:nvPr/>
                </p:nvSpPr>
                <p:spPr bwMode="auto">
                  <a:xfrm>
                    <a:off x="2434" y="3984"/>
                    <a:ext cx="15" cy="17"/>
                  </a:xfrm>
                  <a:custGeom>
                    <a:avLst/>
                    <a:gdLst>
                      <a:gd name="T0" fmla="*/ 15 w 4"/>
                      <a:gd name="T1" fmla="*/ 38 h 4"/>
                      <a:gd name="T2" fmla="*/ 15 w 4"/>
                      <a:gd name="T3" fmla="*/ 38 h 4"/>
                      <a:gd name="T4" fmla="*/ 30 w 4"/>
                      <a:gd name="T5" fmla="*/ 17 h 4"/>
                      <a:gd name="T6" fmla="*/ 41 w 4"/>
                      <a:gd name="T7" fmla="*/ 38 h 4"/>
                      <a:gd name="T8" fmla="*/ 30 w 4"/>
                      <a:gd name="T9" fmla="*/ 55 h 4"/>
                      <a:gd name="T10" fmla="*/ 15 w 4"/>
                      <a:gd name="T11" fmla="*/ 38 h 4"/>
                      <a:gd name="T12" fmla="*/ 15 w 4"/>
                      <a:gd name="T13" fmla="*/ 38 h 4"/>
                      <a:gd name="T14" fmla="*/ 0 w 4"/>
                      <a:gd name="T15" fmla="*/ 38 h 4"/>
                      <a:gd name="T16" fmla="*/ 30 w 4"/>
                      <a:gd name="T17" fmla="*/ 72 h 4"/>
                      <a:gd name="T18" fmla="*/ 56 w 4"/>
                      <a:gd name="T19" fmla="*/ 38 h 4"/>
                      <a:gd name="T20" fmla="*/ 30 w 4"/>
                      <a:gd name="T21" fmla="*/ 0 h 4"/>
                      <a:gd name="T22" fmla="*/ 0 w 4"/>
                      <a:gd name="T23" fmla="*/ 38 h 4"/>
                      <a:gd name="T24" fmla="*/ 15 w 4"/>
                      <a:gd name="T25" fmla="*/ 38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62" name="Oval 120">
                    <a:extLst>
                      <a:ext uri="{FF2B5EF4-FFF2-40B4-BE49-F238E27FC236}">
                        <a16:creationId xmlns:a16="http://schemas.microsoft.com/office/drawing/2014/main" id="{90BD24F2-F2D1-40C9-8942-859D70E12B8F}"/>
                      </a:ext>
                    </a:extLst>
                  </p:cNvPr>
                  <p:cNvSpPr>
                    <a:spLocks noChangeArrowheads="1"/>
                  </p:cNvSpPr>
                  <p:nvPr/>
                </p:nvSpPr>
                <p:spPr bwMode="auto">
                  <a:xfrm>
                    <a:off x="2480" y="3217"/>
                    <a:ext cx="38"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3" name="Oval 121">
                    <a:extLst>
                      <a:ext uri="{FF2B5EF4-FFF2-40B4-BE49-F238E27FC236}">
                        <a16:creationId xmlns:a16="http://schemas.microsoft.com/office/drawing/2014/main" id="{BB17A1CB-DCF3-4BA5-95B1-0C8FDA7D219D}"/>
                      </a:ext>
                    </a:extLst>
                  </p:cNvPr>
                  <p:cNvSpPr>
                    <a:spLocks noChangeArrowheads="1"/>
                  </p:cNvSpPr>
                  <p:nvPr/>
                </p:nvSpPr>
                <p:spPr bwMode="auto">
                  <a:xfrm>
                    <a:off x="2487" y="3229"/>
                    <a:ext cx="12"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4" name="Freeform 122">
                    <a:extLst>
                      <a:ext uri="{FF2B5EF4-FFF2-40B4-BE49-F238E27FC236}">
                        <a16:creationId xmlns:a16="http://schemas.microsoft.com/office/drawing/2014/main" id="{24F6211F-BEB1-4E4B-A16A-6B58BF1A974F}"/>
                      </a:ext>
                    </a:extLst>
                  </p:cNvPr>
                  <p:cNvSpPr>
                    <a:spLocks/>
                  </p:cNvSpPr>
                  <p:nvPr/>
                </p:nvSpPr>
                <p:spPr bwMode="auto">
                  <a:xfrm>
                    <a:off x="2487" y="3225"/>
                    <a:ext cx="12" cy="12"/>
                  </a:xfrm>
                  <a:custGeom>
                    <a:avLst/>
                    <a:gdLst>
                      <a:gd name="T0" fmla="*/ 0 w 3"/>
                      <a:gd name="T1" fmla="*/ 32 h 3"/>
                      <a:gd name="T2" fmla="*/ 16 w 3"/>
                      <a:gd name="T3" fmla="*/ 32 h 3"/>
                      <a:gd name="T4" fmla="*/ 16 w 3"/>
                      <a:gd name="T5" fmla="*/ 16 h 3"/>
                      <a:gd name="T6" fmla="*/ 32 w 3"/>
                      <a:gd name="T7" fmla="*/ 32 h 3"/>
                      <a:gd name="T8" fmla="*/ 16 w 3"/>
                      <a:gd name="T9" fmla="*/ 32 h 3"/>
                      <a:gd name="T10" fmla="*/ 16 w 3"/>
                      <a:gd name="T11" fmla="*/ 32 h 3"/>
                      <a:gd name="T12" fmla="*/ 0 w 3"/>
                      <a:gd name="T13" fmla="*/ 32 h 3"/>
                      <a:gd name="T14" fmla="*/ 0 w 3"/>
                      <a:gd name="T15" fmla="*/ 32 h 3"/>
                      <a:gd name="T16" fmla="*/ 16 w 3"/>
                      <a:gd name="T17" fmla="*/ 48 h 3"/>
                      <a:gd name="T18" fmla="*/ 48 w 3"/>
                      <a:gd name="T19" fmla="*/ 32 h 3"/>
                      <a:gd name="T20" fmla="*/ 16 w 3"/>
                      <a:gd name="T21" fmla="*/ 0 h 3"/>
                      <a:gd name="T22" fmla="*/ 0 w 3"/>
                      <a:gd name="T23" fmla="*/ 32 h 3"/>
                      <a:gd name="T24" fmla="*/ 0 w 3"/>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0" y="2"/>
                        </a:moveTo>
                        <a:cubicBezTo>
                          <a:pt x="1" y="2"/>
                          <a:pt x="1" y="2"/>
                          <a:pt x="1" y="2"/>
                        </a:cubicBezTo>
                        <a:cubicBezTo>
                          <a:pt x="1" y="1"/>
                          <a:pt x="1" y="1"/>
                          <a:pt x="1" y="1"/>
                        </a:cubicBezTo>
                        <a:cubicBezTo>
                          <a:pt x="2" y="2"/>
                          <a:pt x="2" y="2"/>
                          <a:pt x="2" y="2"/>
                        </a:cubicBezTo>
                        <a:cubicBezTo>
                          <a:pt x="1" y="2"/>
                          <a:pt x="1" y="2"/>
                          <a:pt x="1" y="2"/>
                        </a:cubicBezTo>
                        <a:cubicBezTo>
                          <a:pt x="1" y="2"/>
                          <a:pt x="1" y="2"/>
                          <a:pt x="1" y="2"/>
                        </a:cubicBezTo>
                        <a:cubicBezTo>
                          <a:pt x="0" y="2"/>
                          <a:pt x="0" y="2"/>
                          <a:pt x="0" y="2"/>
                        </a:cubicBezTo>
                        <a:cubicBezTo>
                          <a:pt x="0" y="2"/>
                          <a:pt x="0" y="2"/>
                          <a:pt x="0" y="2"/>
                        </a:cubicBezTo>
                        <a:cubicBezTo>
                          <a:pt x="0" y="3"/>
                          <a:pt x="1" y="3"/>
                          <a:pt x="1" y="3"/>
                        </a:cubicBezTo>
                        <a:cubicBezTo>
                          <a:pt x="2" y="3"/>
                          <a:pt x="3" y="3"/>
                          <a:pt x="3" y="2"/>
                        </a:cubicBezTo>
                        <a:cubicBezTo>
                          <a:pt x="3" y="1"/>
                          <a:pt x="2" y="0"/>
                          <a:pt x="1"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65" name="Oval 123">
                    <a:extLst>
                      <a:ext uri="{FF2B5EF4-FFF2-40B4-BE49-F238E27FC236}">
                        <a16:creationId xmlns:a16="http://schemas.microsoft.com/office/drawing/2014/main" id="{FA8DA0A8-2081-4A44-9901-DE8B3E6211FD}"/>
                      </a:ext>
                    </a:extLst>
                  </p:cNvPr>
                  <p:cNvSpPr>
                    <a:spLocks noChangeArrowheads="1"/>
                  </p:cNvSpPr>
                  <p:nvPr/>
                </p:nvSpPr>
                <p:spPr bwMode="auto">
                  <a:xfrm>
                    <a:off x="2549" y="3160"/>
                    <a:ext cx="38" cy="40"/>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6" name="Oval 124">
                    <a:extLst>
                      <a:ext uri="{FF2B5EF4-FFF2-40B4-BE49-F238E27FC236}">
                        <a16:creationId xmlns:a16="http://schemas.microsoft.com/office/drawing/2014/main" id="{E6AC7662-CFC9-4251-8646-49A6402824E7}"/>
                      </a:ext>
                    </a:extLst>
                  </p:cNvPr>
                  <p:cNvSpPr>
                    <a:spLocks noChangeArrowheads="1"/>
                  </p:cNvSpPr>
                  <p:nvPr/>
                </p:nvSpPr>
                <p:spPr bwMode="auto">
                  <a:xfrm>
                    <a:off x="2556" y="3172"/>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7" name="Freeform 125">
                    <a:extLst>
                      <a:ext uri="{FF2B5EF4-FFF2-40B4-BE49-F238E27FC236}">
                        <a16:creationId xmlns:a16="http://schemas.microsoft.com/office/drawing/2014/main" id="{7677F03D-D6DE-41DD-A6F3-6F44FC40447B}"/>
                      </a:ext>
                    </a:extLst>
                  </p:cNvPr>
                  <p:cNvSpPr>
                    <a:spLocks/>
                  </p:cNvSpPr>
                  <p:nvPr/>
                </p:nvSpPr>
                <p:spPr bwMode="auto">
                  <a:xfrm>
                    <a:off x="2556" y="3168"/>
                    <a:ext cx="12" cy="16"/>
                  </a:xfrm>
                  <a:custGeom>
                    <a:avLst/>
                    <a:gdLst>
                      <a:gd name="T0" fmla="*/ 0 w 3"/>
                      <a:gd name="T1" fmla="*/ 32 h 4"/>
                      <a:gd name="T2" fmla="*/ 16 w 3"/>
                      <a:gd name="T3" fmla="*/ 32 h 4"/>
                      <a:gd name="T4" fmla="*/ 16 w 3"/>
                      <a:gd name="T5" fmla="*/ 16 h 4"/>
                      <a:gd name="T6" fmla="*/ 32 w 3"/>
                      <a:gd name="T7" fmla="*/ 32 h 4"/>
                      <a:gd name="T8" fmla="*/ 16 w 3"/>
                      <a:gd name="T9" fmla="*/ 48 h 4"/>
                      <a:gd name="T10" fmla="*/ 16 w 3"/>
                      <a:gd name="T11" fmla="*/ 32 h 4"/>
                      <a:gd name="T12" fmla="*/ 0 w 3"/>
                      <a:gd name="T13" fmla="*/ 32 h 4"/>
                      <a:gd name="T14" fmla="*/ 0 w 3"/>
                      <a:gd name="T15" fmla="*/ 32 h 4"/>
                      <a:gd name="T16" fmla="*/ 16 w 3"/>
                      <a:gd name="T17" fmla="*/ 64 h 4"/>
                      <a:gd name="T18" fmla="*/ 48 w 3"/>
                      <a:gd name="T19" fmla="*/ 32 h 4"/>
                      <a:gd name="T20" fmla="*/ 1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1" y="1"/>
                          <a:pt x="1" y="1"/>
                          <a:pt x="1" y="1"/>
                        </a:cubicBezTo>
                        <a:cubicBezTo>
                          <a:pt x="2" y="2"/>
                          <a:pt x="2" y="2"/>
                          <a:pt x="2" y="2"/>
                        </a:cubicBezTo>
                        <a:cubicBezTo>
                          <a:pt x="1" y="3"/>
                          <a:pt x="1" y="3"/>
                          <a:pt x="1" y="3"/>
                        </a:cubicBezTo>
                        <a:cubicBezTo>
                          <a:pt x="1" y="2"/>
                          <a:pt x="1" y="2"/>
                          <a:pt x="1" y="2"/>
                        </a:cubicBezTo>
                        <a:cubicBezTo>
                          <a:pt x="0" y="2"/>
                          <a:pt x="0" y="2"/>
                          <a:pt x="0" y="2"/>
                        </a:cubicBezTo>
                        <a:cubicBezTo>
                          <a:pt x="0" y="2"/>
                          <a:pt x="0" y="2"/>
                          <a:pt x="0" y="2"/>
                        </a:cubicBezTo>
                        <a:cubicBezTo>
                          <a:pt x="0" y="3"/>
                          <a:pt x="0" y="4"/>
                          <a:pt x="1" y="4"/>
                        </a:cubicBezTo>
                        <a:cubicBezTo>
                          <a:pt x="2" y="4"/>
                          <a:pt x="3" y="3"/>
                          <a:pt x="3" y="2"/>
                        </a:cubicBezTo>
                        <a:cubicBezTo>
                          <a:pt x="3" y="1"/>
                          <a:pt x="2" y="0"/>
                          <a:pt x="1" y="0"/>
                        </a:cubicBezTo>
                        <a:cubicBezTo>
                          <a:pt x="0"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68" name="Oval 126">
                    <a:extLst>
                      <a:ext uri="{FF2B5EF4-FFF2-40B4-BE49-F238E27FC236}">
                        <a16:creationId xmlns:a16="http://schemas.microsoft.com/office/drawing/2014/main" id="{36FAF85D-79DD-4BA8-8F8A-46755D6A764C}"/>
                      </a:ext>
                    </a:extLst>
                  </p:cNvPr>
                  <p:cNvSpPr>
                    <a:spLocks noChangeArrowheads="1"/>
                  </p:cNvSpPr>
                  <p:nvPr/>
                </p:nvSpPr>
                <p:spPr bwMode="auto">
                  <a:xfrm>
                    <a:off x="2480" y="3156"/>
                    <a:ext cx="34" cy="40"/>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69" name="Oval 127">
                    <a:extLst>
                      <a:ext uri="{FF2B5EF4-FFF2-40B4-BE49-F238E27FC236}">
                        <a16:creationId xmlns:a16="http://schemas.microsoft.com/office/drawing/2014/main" id="{C5BA2743-F59C-443B-A5B6-53FBC1F9A575}"/>
                      </a:ext>
                    </a:extLst>
                  </p:cNvPr>
                  <p:cNvSpPr>
                    <a:spLocks noChangeArrowheads="1"/>
                  </p:cNvSpPr>
                  <p:nvPr/>
                </p:nvSpPr>
                <p:spPr bwMode="auto">
                  <a:xfrm>
                    <a:off x="2487" y="3168"/>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0" name="Freeform 128">
                    <a:extLst>
                      <a:ext uri="{FF2B5EF4-FFF2-40B4-BE49-F238E27FC236}">
                        <a16:creationId xmlns:a16="http://schemas.microsoft.com/office/drawing/2014/main" id="{F470756A-B0EC-4575-B20B-695320850CDD}"/>
                      </a:ext>
                    </a:extLst>
                  </p:cNvPr>
                  <p:cNvSpPr>
                    <a:spLocks/>
                  </p:cNvSpPr>
                  <p:nvPr/>
                </p:nvSpPr>
                <p:spPr bwMode="auto">
                  <a:xfrm>
                    <a:off x="2483" y="3164"/>
                    <a:ext cx="16" cy="12"/>
                  </a:xfrm>
                  <a:custGeom>
                    <a:avLst/>
                    <a:gdLst>
                      <a:gd name="T0" fmla="*/ 16 w 4"/>
                      <a:gd name="T1" fmla="*/ 32 h 3"/>
                      <a:gd name="T2" fmla="*/ 16 w 4"/>
                      <a:gd name="T3" fmla="*/ 32 h 3"/>
                      <a:gd name="T4" fmla="*/ 32 w 4"/>
                      <a:gd name="T5" fmla="*/ 16 h 3"/>
                      <a:gd name="T6" fmla="*/ 48 w 4"/>
                      <a:gd name="T7" fmla="*/ 32 h 3"/>
                      <a:gd name="T8" fmla="*/ 32 w 4"/>
                      <a:gd name="T9" fmla="*/ 32 h 3"/>
                      <a:gd name="T10" fmla="*/ 16 w 4"/>
                      <a:gd name="T11" fmla="*/ 32 h 3"/>
                      <a:gd name="T12" fmla="*/ 16 w 4"/>
                      <a:gd name="T13" fmla="*/ 32 h 3"/>
                      <a:gd name="T14" fmla="*/ 0 w 4"/>
                      <a:gd name="T15" fmla="*/ 32 h 3"/>
                      <a:gd name="T16" fmla="*/ 32 w 4"/>
                      <a:gd name="T17" fmla="*/ 48 h 3"/>
                      <a:gd name="T18" fmla="*/ 64 w 4"/>
                      <a:gd name="T19" fmla="*/ 32 h 3"/>
                      <a:gd name="T20" fmla="*/ 32 w 4"/>
                      <a:gd name="T21" fmla="*/ 0 h 3"/>
                      <a:gd name="T22" fmla="*/ 0 w 4"/>
                      <a:gd name="T23" fmla="*/ 32 h 3"/>
                      <a:gd name="T24" fmla="*/ 16 w 4"/>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3">
                        <a:moveTo>
                          <a:pt x="1" y="2"/>
                        </a:moveTo>
                        <a:cubicBezTo>
                          <a:pt x="1" y="2"/>
                          <a:pt x="1" y="2"/>
                          <a:pt x="1" y="2"/>
                        </a:cubicBezTo>
                        <a:cubicBezTo>
                          <a:pt x="2" y="1"/>
                          <a:pt x="2" y="1"/>
                          <a:pt x="2" y="1"/>
                        </a:cubicBezTo>
                        <a:cubicBezTo>
                          <a:pt x="3" y="2"/>
                          <a:pt x="3" y="2"/>
                          <a:pt x="3" y="2"/>
                        </a:cubicBezTo>
                        <a:cubicBezTo>
                          <a:pt x="2" y="2"/>
                          <a:pt x="2" y="2"/>
                          <a:pt x="2" y="2"/>
                        </a:cubicBezTo>
                        <a:cubicBezTo>
                          <a:pt x="1" y="2"/>
                          <a:pt x="1" y="2"/>
                          <a:pt x="1" y="2"/>
                        </a:cubicBezTo>
                        <a:cubicBezTo>
                          <a:pt x="1" y="2"/>
                          <a:pt x="1" y="2"/>
                          <a:pt x="1" y="2"/>
                        </a:cubicBezTo>
                        <a:cubicBezTo>
                          <a:pt x="0" y="2"/>
                          <a:pt x="0" y="2"/>
                          <a:pt x="0" y="2"/>
                        </a:cubicBezTo>
                        <a:cubicBezTo>
                          <a:pt x="0" y="3"/>
                          <a:pt x="1" y="3"/>
                          <a:pt x="2" y="3"/>
                        </a:cubicBezTo>
                        <a:cubicBezTo>
                          <a:pt x="3" y="3"/>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71" name="Oval 129">
                    <a:extLst>
                      <a:ext uri="{FF2B5EF4-FFF2-40B4-BE49-F238E27FC236}">
                        <a16:creationId xmlns:a16="http://schemas.microsoft.com/office/drawing/2014/main" id="{B1CB3134-0B1F-4EFA-9539-CFD95CBC43D8}"/>
                      </a:ext>
                    </a:extLst>
                  </p:cNvPr>
                  <p:cNvSpPr>
                    <a:spLocks noChangeArrowheads="1"/>
                  </p:cNvSpPr>
                  <p:nvPr/>
                </p:nvSpPr>
                <p:spPr bwMode="auto">
                  <a:xfrm>
                    <a:off x="2621" y="3098"/>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2" name="Oval 130">
                    <a:extLst>
                      <a:ext uri="{FF2B5EF4-FFF2-40B4-BE49-F238E27FC236}">
                        <a16:creationId xmlns:a16="http://schemas.microsoft.com/office/drawing/2014/main" id="{B86247E1-0BCE-42FA-8D62-DD77B1CB0CE4}"/>
                      </a:ext>
                    </a:extLst>
                  </p:cNvPr>
                  <p:cNvSpPr>
                    <a:spLocks noChangeArrowheads="1"/>
                  </p:cNvSpPr>
                  <p:nvPr/>
                </p:nvSpPr>
                <p:spPr bwMode="auto">
                  <a:xfrm>
                    <a:off x="2629" y="3107"/>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3" name="Freeform 131">
                    <a:extLst>
                      <a:ext uri="{FF2B5EF4-FFF2-40B4-BE49-F238E27FC236}">
                        <a16:creationId xmlns:a16="http://schemas.microsoft.com/office/drawing/2014/main" id="{4E1E747D-39E9-48EF-9979-CA43E8C8519C}"/>
                      </a:ext>
                    </a:extLst>
                  </p:cNvPr>
                  <p:cNvSpPr>
                    <a:spLocks/>
                  </p:cNvSpPr>
                  <p:nvPr/>
                </p:nvSpPr>
                <p:spPr bwMode="auto">
                  <a:xfrm>
                    <a:off x="2625" y="3107"/>
                    <a:ext cx="12" cy="12"/>
                  </a:xfrm>
                  <a:custGeom>
                    <a:avLst/>
                    <a:gdLst>
                      <a:gd name="T0" fmla="*/ 16 w 3"/>
                      <a:gd name="T1" fmla="*/ 32 h 3"/>
                      <a:gd name="T2" fmla="*/ 16 w 3"/>
                      <a:gd name="T3" fmla="*/ 32 h 3"/>
                      <a:gd name="T4" fmla="*/ 32 w 3"/>
                      <a:gd name="T5" fmla="*/ 16 h 3"/>
                      <a:gd name="T6" fmla="*/ 32 w 3"/>
                      <a:gd name="T7" fmla="*/ 32 h 3"/>
                      <a:gd name="T8" fmla="*/ 32 w 3"/>
                      <a:gd name="T9" fmla="*/ 32 h 3"/>
                      <a:gd name="T10" fmla="*/ 16 w 3"/>
                      <a:gd name="T11" fmla="*/ 32 h 3"/>
                      <a:gd name="T12" fmla="*/ 16 w 3"/>
                      <a:gd name="T13" fmla="*/ 32 h 3"/>
                      <a:gd name="T14" fmla="*/ 0 w 3"/>
                      <a:gd name="T15" fmla="*/ 32 h 3"/>
                      <a:gd name="T16" fmla="*/ 32 w 3"/>
                      <a:gd name="T17" fmla="*/ 48 h 3"/>
                      <a:gd name="T18" fmla="*/ 48 w 3"/>
                      <a:gd name="T19" fmla="*/ 32 h 3"/>
                      <a:gd name="T20" fmla="*/ 32 w 3"/>
                      <a:gd name="T21" fmla="*/ 0 h 3"/>
                      <a:gd name="T22" fmla="*/ 0 w 3"/>
                      <a:gd name="T23" fmla="*/ 32 h 3"/>
                      <a:gd name="T24" fmla="*/ 16 w 3"/>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2"/>
                        </a:moveTo>
                        <a:cubicBezTo>
                          <a:pt x="1" y="2"/>
                          <a:pt x="1" y="2"/>
                          <a:pt x="1" y="2"/>
                        </a:cubicBezTo>
                        <a:cubicBezTo>
                          <a:pt x="2" y="1"/>
                          <a:pt x="2" y="1"/>
                          <a:pt x="2" y="1"/>
                        </a:cubicBezTo>
                        <a:cubicBezTo>
                          <a:pt x="2" y="2"/>
                          <a:pt x="2" y="2"/>
                          <a:pt x="2" y="2"/>
                        </a:cubicBezTo>
                        <a:cubicBezTo>
                          <a:pt x="2" y="2"/>
                          <a:pt x="2" y="2"/>
                          <a:pt x="2" y="2"/>
                        </a:cubicBezTo>
                        <a:cubicBezTo>
                          <a:pt x="1" y="2"/>
                          <a:pt x="1" y="2"/>
                          <a:pt x="1" y="2"/>
                        </a:cubicBezTo>
                        <a:cubicBezTo>
                          <a:pt x="1" y="2"/>
                          <a:pt x="1" y="2"/>
                          <a:pt x="1" y="2"/>
                        </a:cubicBezTo>
                        <a:cubicBezTo>
                          <a:pt x="0" y="2"/>
                          <a:pt x="0" y="2"/>
                          <a:pt x="0" y="2"/>
                        </a:cubicBezTo>
                        <a:cubicBezTo>
                          <a:pt x="0" y="2"/>
                          <a:pt x="1" y="3"/>
                          <a:pt x="2" y="3"/>
                        </a:cubicBezTo>
                        <a:cubicBezTo>
                          <a:pt x="3" y="3"/>
                          <a:pt x="3" y="2"/>
                          <a:pt x="3" y="2"/>
                        </a:cubicBezTo>
                        <a:cubicBezTo>
                          <a:pt x="3"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74" name="Oval 132">
                    <a:extLst>
                      <a:ext uri="{FF2B5EF4-FFF2-40B4-BE49-F238E27FC236}">
                        <a16:creationId xmlns:a16="http://schemas.microsoft.com/office/drawing/2014/main" id="{5AF62976-3E4B-4040-874B-FC3461219E4E}"/>
                      </a:ext>
                    </a:extLst>
                  </p:cNvPr>
                  <p:cNvSpPr>
                    <a:spLocks noChangeArrowheads="1"/>
                  </p:cNvSpPr>
                  <p:nvPr/>
                </p:nvSpPr>
                <p:spPr bwMode="auto">
                  <a:xfrm>
                    <a:off x="3035" y="3552"/>
                    <a:ext cx="34"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5" name="Oval 133">
                    <a:extLst>
                      <a:ext uri="{FF2B5EF4-FFF2-40B4-BE49-F238E27FC236}">
                        <a16:creationId xmlns:a16="http://schemas.microsoft.com/office/drawing/2014/main" id="{FF2759E0-24BA-4EA5-905E-ADF935C60815}"/>
                      </a:ext>
                    </a:extLst>
                  </p:cNvPr>
                  <p:cNvSpPr>
                    <a:spLocks noChangeArrowheads="1"/>
                  </p:cNvSpPr>
                  <p:nvPr/>
                </p:nvSpPr>
                <p:spPr bwMode="auto">
                  <a:xfrm>
                    <a:off x="3042" y="3560"/>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6" name="Freeform 134">
                    <a:extLst>
                      <a:ext uri="{FF2B5EF4-FFF2-40B4-BE49-F238E27FC236}">
                        <a16:creationId xmlns:a16="http://schemas.microsoft.com/office/drawing/2014/main" id="{7A54B2E8-1B97-46F0-B51B-7D954B9A10AF}"/>
                      </a:ext>
                    </a:extLst>
                  </p:cNvPr>
                  <p:cNvSpPr>
                    <a:spLocks/>
                  </p:cNvSpPr>
                  <p:nvPr/>
                </p:nvSpPr>
                <p:spPr bwMode="auto">
                  <a:xfrm>
                    <a:off x="3039" y="3556"/>
                    <a:ext cx="11" cy="16"/>
                  </a:xfrm>
                  <a:custGeom>
                    <a:avLst/>
                    <a:gdLst>
                      <a:gd name="T0" fmla="*/ 15 w 3"/>
                      <a:gd name="T1" fmla="*/ 32 h 4"/>
                      <a:gd name="T2" fmla="*/ 15 w 3"/>
                      <a:gd name="T3" fmla="*/ 32 h 4"/>
                      <a:gd name="T4" fmla="*/ 26 w 3"/>
                      <a:gd name="T5" fmla="*/ 16 h 4"/>
                      <a:gd name="T6" fmla="*/ 26 w 3"/>
                      <a:gd name="T7" fmla="*/ 32 h 4"/>
                      <a:gd name="T8" fmla="*/ 26 w 3"/>
                      <a:gd name="T9" fmla="*/ 48 h 4"/>
                      <a:gd name="T10" fmla="*/ 15 w 3"/>
                      <a:gd name="T11" fmla="*/ 32 h 4"/>
                      <a:gd name="T12" fmla="*/ 15 w 3"/>
                      <a:gd name="T13" fmla="*/ 32 h 4"/>
                      <a:gd name="T14" fmla="*/ 0 w 3"/>
                      <a:gd name="T15" fmla="*/ 32 h 4"/>
                      <a:gd name="T16" fmla="*/ 26 w 3"/>
                      <a:gd name="T17" fmla="*/ 64 h 4"/>
                      <a:gd name="T18" fmla="*/ 40 w 3"/>
                      <a:gd name="T19" fmla="*/ 32 h 4"/>
                      <a:gd name="T20" fmla="*/ 26 w 3"/>
                      <a:gd name="T21" fmla="*/ 0 h 4"/>
                      <a:gd name="T22" fmla="*/ 0 w 3"/>
                      <a:gd name="T23" fmla="*/ 32 h 4"/>
                      <a:gd name="T24" fmla="*/ 15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1"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3" y="3"/>
                          <a:pt x="3" y="2"/>
                        </a:cubicBezTo>
                        <a:cubicBezTo>
                          <a:pt x="3"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77" name="Oval 135">
                    <a:extLst>
                      <a:ext uri="{FF2B5EF4-FFF2-40B4-BE49-F238E27FC236}">
                        <a16:creationId xmlns:a16="http://schemas.microsoft.com/office/drawing/2014/main" id="{4C6F28A3-3F58-42CA-A4F7-909D48F90257}"/>
                      </a:ext>
                    </a:extLst>
                  </p:cNvPr>
                  <p:cNvSpPr>
                    <a:spLocks noChangeArrowheads="1"/>
                  </p:cNvSpPr>
                  <p:nvPr/>
                </p:nvSpPr>
                <p:spPr bwMode="auto">
                  <a:xfrm>
                    <a:off x="2828" y="3694"/>
                    <a:ext cx="35" cy="37"/>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8" name="Oval 136">
                    <a:extLst>
                      <a:ext uri="{FF2B5EF4-FFF2-40B4-BE49-F238E27FC236}">
                        <a16:creationId xmlns:a16="http://schemas.microsoft.com/office/drawing/2014/main" id="{B4BD26C6-889E-4F00-B6CB-3F9AAB48E77C}"/>
                      </a:ext>
                    </a:extLst>
                  </p:cNvPr>
                  <p:cNvSpPr>
                    <a:spLocks noChangeArrowheads="1"/>
                  </p:cNvSpPr>
                  <p:nvPr/>
                </p:nvSpPr>
                <p:spPr bwMode="auto">
                  <a:xfrm>
                    <a:off x="2832" y="3703"/>
                    <a:ext cx="11"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79" name="Freeform 137">
                    <a:extLst>
                      <a:ext uri="{FF2B5EF4-FFF2-40B4-BE49-F238E27FC236}">
                        <a16:creationId xmlns:a16="http://schemas.microsoft.com/office/drawing/2014/main" id="{FF6EB9A8-2CBD-4994-9785-1554F473415F}"/>
                      </a:ext>
                    </a:extLst>
                  </p:cNvPr>
                  <p:cNvSpPr>
                    <a:spLocks/>
                  </p:cNvSpPr>
                  <p:nvPr/>
                </p:nvSpPr>
                <p:spPr bwMode="auto">
                  <a:xfrm>
                    <a:off x="2832" y="3698"/>
                    <a:ext cx="11" cy="17"/>
                  </a:xfrm>
                  <a:custGeom>
                    <a:avLst/>
                    <a:gdLst>
                      <a:gd name="T0" fmla="*/ 0 w 3"/>
                      <a:gd name="T1" fmla="*/ 38 h 4"/>
                      <a:gd name="T2" fmla="*/ 15 w 3"/>
                      <a:gd name="T3" fmla="*/ 38 h 4"/>
                      <a:gd name="T4" fmla="*/ 26 w 3"/>
                      <a:gd name="T5" fmla="*/ 17 h 4"/>
                      <a:gd name="T6" fmla="*/ 26 w 3"/>
                      <a:gd name="T7" fmla="*/ 38 h 4"/>
                      <a:gd name="T8" fmla="*/ 26 w 3"/>
                      <a:gd name="T9" fmla="*/ 55 h 4"/>
                      <a:gd name="T10" fmla="*/ 15 w 3"/>
                      <a:gd name="T11" fmla="*/ 38 h 4"/>
                      <a:gd name="T12" fmla="*/ 0 w 3"/>
                      <a:gd name="T13" fmla="*/ 38 h 4"/>
                      <a:gd name="T14" fmla="*/ 0 w 3"/>
                      <a:gd name="T15" fmla="*/ 38 h 4"/>
                      <a:gd name="T16" fmla="*/ 26 w 3"/>
                      <a:gd name="T17" fmla="*/ 72 h 4"/>
                      <a:gd name="T18" fmla="*/ 40 w 3"/>
                      <a:gd name="T19" fmla="*/ 38 h 4"/>
                      <a:gd name="T20" fmla="*/ 26 w 3"/>
                      <a:gd name="T21" fmla="*/ 0 h 4"/>
                      <a:gd name="T22" fmla="*/ 0 w 3"/>
                      <a:gd name="T23" fmla="*/ 38 h 4"/>
                      <a:gd name="T24" fmla="*/ 0 w 3"/>
                      <a:gd name="T25" fmla="*/ 38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0" y="2"/>
                          <a:pt x="0" y="2"/>
                          <a:pt x="0" y="2"/>
                        </a:cubicBezTo>
                        <a:cubicBezTo>
                          <a:pt x="0" y="2"/>
                          <a:pt x="0" y="2"/>
                          <a:pt x="0" y="2"/>
                        </a:cubicBezTo>
                        <a:cubicBezTo>
                          <a:pt x="0" y="3"/>
                          <a:pt x="1" y="4"/>
                          <a:pt x="2" y="4"/>
                        </a:cubicBezTo>
                        <a:cubicBezTo>
                          <a:pt x="2" y="4"/>
                          <a:pt x="3" y="3"/>
                          <a:pt x="3" y="2"/>
                        </a:cubicBezTo>
                        <a:cubicBezTo>
                          <a:pt x="3" y="1"/>
                          <a:pt x="2" y="0"/>
                          <a:pt x="2"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80" name="Oval 138">
                    <a:extLst>
                      <a:ext uri="{FF2B5EF4-FFF2-40B4-BE49-F238E27FC236}">
                        <a16:creationId xmlns:a16="http://schemas.microsoft.com/office/drawing/2014/main" id="{E4262D03-5E5C-4BA3-9978-A40BBFC218D8}"/>
                      </a:ext>
                    </a:extLst>
                  </p:cNvPr>
                  <p:cNvSpPr>
                    <a:spLocks noChangeArrowheads="1"/>
                  </p:cNvSpPr>
                  <p:nvPr/>
                </p:nvSpPr>
                <p:spPr bwMode="auto">
                  <a:xfrm>
                    <a:off x="2771" y="3707"/>
                    <a:ext cx="34"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1" name="Oval 139">
                    <a:extLst>
                      <a:ext uri="{FF2B5EF4-FFF2-40B4-BE49-F238E27FC236}">
                        <a16:creationId xmlns:a16="http://schemas.microsoft.com/office/drawing/2014/main" id="{37036B32-2257-45D0-A117-40B47FAB6064}"/>
                      </a:ext>
                    </a:extLst>
                  </p:cNvPr>
                  <p:cNvSpPr>
                    <a:spLocks noChangeArrowheads="1"/>
                  </p:cNvSpPr>
                  <p:nvPr/>
                </p:nvSpPr>
                <p:spPr bwMode="auto">
                  <a:xfrm>
                    <a:off x="2778" y="3715"/>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2" name="Freeform 140">
                    <a:extLst>
                      <a:ext uri="{FF2B5EF4-FFF2-40B4-BE49-F238E27FC236}">
                        <a16:creationId xmlns:a16="http://schemas.microsoft.com/office/drawing/2014/main" id="{331B9F7B-270B-4EDD-B411-082FBBD18B48}"/>
                      </a:ext>
                    </a:extLst>
                  </p:cNvPr>
                  <p:cNvSpPr>
                    <a:spLocks/>
                  </p:cNvSpPr>
                  <p:nvPr/>
                </p:nvSpPr>
                <p:spPr bwMode="auto">
                  <a:xfrm>
                    <a:off x="2774" y="3711"/>
                    <a:ext cx="16" cy="16"/>
                  </a:xfrm>
                  <a:custGeom>
                    <a:avLst/>
                    <a:gdLst>
                      <a:gd name="T0" fmla="*/ 16 w 4"/>
                      <a:gd name="T1" fmla="*/ 32 h 4"/>
                      <a:gd name="T2" fmla="*/ 16 w 4"/>
                      <a:gd name="T3" fmla="*/ 32 h 4"/>
                      <a:gd name="T4" fmla="*/ 32 w 4"/>
                      <a:gd name="T5" fmla="*/ 16 h 4"/>
                      <a:gd name="T6" fmla="*/ 48 w 4"/>
                      <a:gd name="T7" fmla="*/ 32 h 4"/>
                      <a:gd name="T8" fmla="*/ 32 w 4"/>
                      <a:gd name="T9" fmla="*/ 48 h 4"/>
                      <a:gd name="T10" fmla="*/ 16 w 4"/>
                      <a:gd name="T11" fmla="*/ 32 h 4"/>
                      <a:gd name="T12" fmla="*/ 16 w 4"/>
                      <a:gd name="T13" fmla="*/ 32 h 4"/>
                      <a:gd name="T14" fmla="*/ 0 w 4"/>
                      <a:gd name="T15" fmla="*/ 32 h 4"/>
                      <a:gd name="T16" fmla="*/ 32 w 4"/>
                      <a:gd name="T17" fmla="*/ 64 h 4"/>
                      <a:gd name="T18" fmla="*/ 64 w 4"/>
                      <a:gd name="T19" fmla="*/ 32 h 4"/>
                      <a:gd name="T20" fmla="*/ 32 w 4"/>
                      <a:gd name="T21" fmla="*/ 0 h 4"/>
                      <a:gd name="T22" fmla="*/ 0 w 4"/>
                      <a:gd name="T23" fmla="*/ 32 h 4"/>
                      <a:gd name="T24" fmla="*/ 16 w 4"/>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 h="4">
                        <a:moveTo>
                          <a:pt x="1" y="2"/>
                        </a:moveTo>
                        <a:cubicBezTo>
                          <a:pt x="1" y="2"/>
                          <a:pt x="1" y="2"/>
                          <a:pt x="1" y="2"/>
                        </a:cubicBezTo>
                        <a:cubicBezTo>
                          <a:pt x="2" y="1"/>
                          <a:pt x="2" y="1"/>
                          <a:pt x="2" y="1"/>
                        </a:cubicBezTo>
                        <a:cubicBezTo>
                          <a:pt x="3" y="2"/>
                          <a:pt x="3" y="2"/>
                          <a:pt x="3" y="2"/>
                        </a:cubicBezTo>
                        <a:cubicBezTo>
                          <a:pt x="2" y="3"/>
                          <a:pt x="2" y="3"/>
                          <a:pt x="2" y="3"/>
                        </a:cubicBezTo>
                        <a:cubicBezTo>
                          <a:pt x="1" y="2"/>
                          <a:pt x="1" y="2"/>
                          <a:pt x="1" y="2"/>
                        </a:cubicBezTo>
                        <a:cubicBezTo>
                          <a:pt x="1" y="2"/>
                          <a:pt x="1" y="2"/>
                          <a:pt x="1" y="2"/>
                        </a:cubicBezTo>
                        <a:cubicBezTo>
                          <a:pt x="0" y="2"/>
                          <a:pt x="0" y="2"/>
                          <a:pt x="0" y="2"/>
                        </a:cubicBezTo>
                        <a:cubicBezTo>
                          <a:pt x="0" y="3"/>
                          <a:pt x="1" y="4"/>
                          <a:pt x="2" y="4"/>
                        </a:cubicBezTo>
                        <a:cubicBezTo>
                          <a:pt x="3" y="4"/>
                          <a:pt x="4" y="3"/>
                          <a:pt x="4" y="2"/>
                        </a:cubicBezTo>
                        <a:cubicBezTo>
                          <a:pt x="4"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83" name="Oval 141">
                    <a:extLst>
                      <a:ext uri="{FF2B5EF4-FFF2-40B4-BE49-F238E27FC236}">
                        <a16:creationId xmlns:a16="http://schemas.microsoft.com/office/drawing/2014/main" id="{BF6FF3CF-E375-47A8-97AE-FA863A012CC9}"/>
                      </a:ext>
                    </a:extLst>
                  </p:cNvPr>
                  <p:cNvSpPr>
                    <a:spLocks noChangeArrowheads="1"/>
                  </p:cNvSpPr>
                  <p:nvPr/>
                </p:nvSpPr>
                <p:spPr bwMode="auto">
                  <a:xfrm>
                    <a:off x="2943" y="3601"/>
                    <a:ext cx="38" cy="36"/>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4" name="Oval 142">
                    <a:extLst>
                      <a:ext uri="{FF2B5EF4-FFF2-40B4-BE49-F238E27FC236}">
                        <a16:creationId xmlns:a16="http://schemas.microsoft.com/office/drawing/2014/main" id="{D0BC7A9B-E59F-499C-B1B9-06FC415B8734}"/>
                      </a:ext>
                    </a:extLst>
                  </p:cNvPr>
                  <p:cNvSpPr>
                    <a:spLocks noChangeArrowheads="1"/>
                  </p:cNvSpPr>
                  <p:nvPr/>
                </p:nvSpPr>
                <p:spPr bwMode="auto">
                  <a:xfrm>
                    <a:off x="2951" y="3609"/>
                    <a:ext cx="11"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5" name="Freeform 143">
                    <a:extLst>
                      <a:ext uri="{FF2B5EF4-FFF2-40B4-BE49-F238E27FC236}">
                        <a16:creationId xmlns:a16="http://schemas.microsoft.com/office/drawing/2014/main" id="{59A9DF4F-90C2-4E44-8956-3441573C7C83}"/>
                      </a:ext>
                    </a:extLst>
                  </p:cNvPr>
                  <p:cNvSpPr>
                    <a:spLocks/>
                  </p:cNvSpPr>
                  <p:nvPr/>
                </p:nvSpPr>
                <p:spPr bwMode="auto">
                  <a:xfrm>
                    <a:off x="2951" y="3605"/>
                    <a:ext cx="11" cy="16"/>
                  </a:xfrm>
                  <a:custGeom>
                    <a:avLst/>
                    <a:gdLst>
                      <a:gd name="T0" fmla="*/ 0 w 3"/>
                      <a:gd name="T1" fmla="*/ 32 h 4"/>
                      <a:gd name="T2" fmla="*/ 15 w 3"/>
                      <a:gd name="T3" fmla="*/ 32 h 4"/>
                      <a:gd name="T4" fmla="*/ 26 w 3"/>
                      <a:gd name="T5" fmla="*/ 16 h 4"/>
                      <a:gd name="T6" fmla="*/ 26 w 3"/>
                      <a:gd name="T7" fmla="*/ 32 h 4"/>
                      <a:gd name="T8" fmla="*/ 26 w 3"/>
                      <a:gd name="T9" fmla="*/ 48 h 4"/>
                      <a:gd name="T10" fmla="*/ 15 w 3"/>
                      <a:gd name="T11" fmla="*/ 32 h 4"/>
                      <a:gd name="T12" fmla="*/ 0 w 3"/>
                      <a:gd name="T13" fmla="*/ 32 h 4"/>
                      <a:gd name="T14" fmla="*/ 0 w 3"/>
                      <a:gd name="T15" fmla="*/ 32 h 4"/>
                      <a:gd name="T16" fmla="*/ 26 w 3"/>
                      <a:gd name="T17" fmla="*/ 64 h 4"/>
                      <a:gd name="T18" fmla="*/ 40 w 3"/>
                      <a:gd name="T19" fmla="*/ 32 h 4"/>
                      <a:gd name="T20" fmla="*/ 2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2" y="1"/>
                          <a:pt x="2" y="1"/>
                          <a:pt x="2" y="1"/>
                        </a:cubicBezTo>
                        <a:cubicBezTo>
                          <a:pt x="2" y="2"/>
                          <a:pt x="2" y="2"/>
                          <a:pt x="2" y="2"/>
                        </a:cubicBezTo>
                        <a:cubicBezTo>
                          <a:pt x="2" y="3"/>
                          <a:pt x="2" y="3"/>
                          <a:pt x="2" y="3"/>
                        </a:cubicBezTo>
                        <a:cubicBezTo>
                          <a:pt x="1" y="2"/>
                          <a:pt x="1" y="2"/>
                          <a:pt x="1" y="2"/>
                        </a:cubicBezTo>
                        <a:cubicBezTo>
                          <a:pt x="0" y="2"/>
                          <a:pt x="0" y="2"/>
                          <a:pt x="0" y="2"/>
                        </a:cubicBezTo>
                        <a:cubicBezTo>
                          <a:pt x="0" y="2"/>
                          <a:pt x="0" y="2"/>
                          <a:pt x="0" y="2"/>
                        </a:cubicBezTo>
                        <a:cubicBezTo>
                          <a:pt x="0" y="3"/>
                          <a:pt x="1" y="4"/>
                          <a:pt x="2" y="4"/>
                        </a:cubicBezTo>
                        <a:cubicBezTo>
                          <a:pt x="2" y="4"/>
                          <a:pt x="3" y="3"/>
                          <a:pt x="3" y="2"/>
                        </a:cubicBezTo>
                        <a:cubicBezTo>
                          <a:pt x="3" y="1"/>
                          <a:pt x="2" y="0"/>
                          <a:pt x="2" y="0"/>
                        </a:cubicBezTo>
                        <a:cubicBezTo>
                          <a:pt x="1"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86" name="Oval 144">
                    <a:extLst>
                      <a:ext uri="{FF2B5EF4-FFF2-40B4-BE49-F238E27FC236}">
                        <a16:creationId xmlns:a16="http://schemas.microsoft.com/office/drawing/2014/main" id="{7272B57C-5D5F-4FA1-A0F5-8FC7E2BF440A}"/>
                      </a:ext>
                    </a:extLst>
                  </p:cNvPr>
                  <p:cNvSpPr>
                    <a:spLocks noChangeArrowheads="1"/>
                  </p:cNvSpPr>
                  <p:nvPr/>
                </p:nvSpPr>
                <p:spPr bwMode="auto">
                  <a:xfrm>
                    <a:off x="2924" y="3360"/>
                    <a:ext cx="38" cy="40"/>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7" name="Oval 145">
                    <a:extLst>
                      <a:ext uri="{FF2B5EF4-FFF2-40B4-BE49-F238E27FC236}">
                        <a16:creationId xmlns:a16="http://schemas.microsoft.com/office/drawing/2014/main" id="{78AC7DE9-ADE4-44D0-AE3A-64014346BD17}"/>
                      </a:ext>
                    </a:extLst>
                  </p:cNvPr>
                  <p:cNvSpPr>
                    <a:spLocks noChangeArrowheads="1"/>
                  </p:cNvSpPr>
                  <p:nvPr/>
                </p:nvSpPr>
                <p:spPr bwMode="auto">
                  <a:xfrm>
                    <a:off x="2931" y="3372"/>
                    <a:ext cx="8" cy="8"/>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88" name="Freeform 146">
                    <a:extLst>
                      <a:ext uri="{FF2B5EF4-FFF2-40B4-BE49-F238E27FC236}">
                        <a16:creationId xmlns:a16="http://schemas.microsoft.com/office/drawing/2014/main" id="{107DCD32-F1CD-4D1C-B7AE-C53E89DE7F58}"/>
                      </a:ext>
                    </a:extLst>
                  </p:cNvPr>
                  <p:cNvSpPr>
                    <a:spLocks/>
                  </p:cNvSpPr>
                  <p:nvPr/>
                </p:nvSpPr>
                <p:spPr bwMode="auto">
                  <a:xfrm>
                    <a:off x="2931" y="3368"/>
                    <a:ext cx="12" cy="16"/>
                  </a:xfrm>
                  <a:custGeom>
                    <a:avLst/>
                    <a:gdLst>
                      <a:gd name="T0" fmla="*/ 0 w 3"/>
                      <a:gd name="T1" fmla="*/ 32 h 4"/>
                      <a:gd name="T2" fmla="*/ 16 w 3"/>
                      <a:gd name="T3" fmla="*/ 32 h 4"/>
                      <a:gd name="T4" fmla="*/ 16 w 3"/>
                      <a:gd name="T5" fmla="*/ 16 h 4"/>
                      <a:gd name="T6" fmla="*/ 32 w 3"/>
                      <a:gd name="T7" fmla="*/ 32 h 4"/>
                      <a:gd name="T8" fmla="*/ 16 w 3"/>
                      <a:gd name="T9" fmla="*/ 48 h 4"/>
                      <a:gd name="T10" fmla="*/ 16 w 3"/>
                      <a:gd name="T11" fmla="*/ 32 h 4"/>
                      <a:gd name="T12" fmla="*/ 0 w 3"/>
                      <a:gd name="T13" fmla="*/ 32 h 4"/>
                      <a:gd name="T14" fmla="*/ 0 w 3"/>
                      <a:gd name="T15" fmla="*/ 32 h 4"/>
                      <a:gd name="T16" fmla="*/ 16 w 3"/>
                      <a:gd name="T17" fmla="*/ 64 h 4"/>
                      <a:gd name="T18" fmla="*/ 48 w 3"/>
                      <a:gd name="T19" fmla="*/ 32 h 4"/>
                      <a:gd name="T20" fmla="*/ 16 w 3"/>
                      <a:gd name="T21" fmla="*/ 0 h 4"/>
                      <a:gd name="T22" fmla="*/ 0 w 3"/>
                      <a:gd name="T23" fmla="*/ 32 h 4"/>
                      <a:gd name="T24" fmla="*/ 0 w 3"/>
                      <a:gd name="T25" fmla="*/ 3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4">
                        <a:moveTo>
                          <a:pt x="0" y="2"/>
                        </a:moveTo>
                        <a:cubicBezTo>
                          <a:pt x="1" y="2"/>
                          <a:pt x="1" y="2"/>
                          <a:pt x="1" y="2"/>
                        </a:cubicBezTo>
                        <a:cubicBezTo>
                          <a:pt x="1" y="1"/>
                          <a:pt x="1" y="1"/>
                          <a:pt x="1" y="1"/>
                        </a:cubicBezTo>
                        <a:cubicBezTo>
                          <a:pt x="2" y="2"/>
                          <a:pt x="2" y="2"/>
                          <a:pt x="2" y="2"/>
                        </a:cubicBezTo>
                        <a:cubicBezTo>
                          <a:pt x="1" y="3"/>
                          <a:pt x="1" y="3"/>
                          <a:pt x="1" y="3"/>
                        </a:cubicBezTo>
                        <a:cubicBezTo>
                          <a:pt x="1" y="2"/>
                          <a:pt x="1" y="2"/>
                          <a:pt x="1" y="2"/>
                        </a:cubicBezTo>
                        <a:cubicBezTo>
                          <a:pt x="0" y="2"/>
                          <a:pt x="0" y="2"/>
                          <a:pt x="0" y="2"/>
                        </a:cubicBezTo>
                        <a:cubicBezTo>
                          <a:pt x="0" y="2"/>
                          <a:pt x="0" y="2"/>
                          <a:pt x="0" y="2"/>
                        </a:cubicBezTo>
                        <a:cubicBezTo>
                          <a:pt x="0" y="3"/>
                          <a:pt x="0" y="4"/>
                          <a:pt x="1" y="4"/>
                        </a:cubicBezTo>
                        <a:cubicBezTo>
                          <a:pt x="2" y="4"/>
                          <a:pt x="3" y="3"/>
                          <a:pt x="3" y="2"/>
                        </a:cubicBezTo>
                        <a:cubicBezTo>
                          <a:pt x="3" y="1"/>
                          <a:pt x="2" y="0"/>
                          <a:pt x="1" y="0"/>
                        </a:cubicBezTo>
                        <a:cubicBezTo>
                          <a:pt x="0" y="0"/>
                          <a:pt x="0" y="1"/>
                          <a:pt x="0" y="2"/>
                        </a:cubicBezTo>
                        <a:cubicBezTo>
                          <a:pt x="0" y="2"/>
                          <a:pt x="0" y="2"/>
                          <a:pt x="0"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sp>
                <p:nvSpPr>
                  <p:cNvPr id="489" name="Oval 147">
                    <a:extLst>
                      <a:ext uri="{FF2B5EF4-FFF2-40B4-BE49-F238E27FC236}">
                        <a16:creationId xmlns:a16="http://schemas.microsoft.com/office/drawing/2014/main" id="{C02442E7-ABD3-4B73-8A72-E345612CA497}"/>
                      </a:ext>
                    </a:extLst>
                  </p:cNvPr>
                  <p:cNvSpPr>
                    <a:spLocks noChangeArrowheads="1"/>
                  </p:cNvSpPr>
                  <p:nvPr/>
                </p:nvSpPr>
                <p:spPr bwMode="auto">
                  <a:xfrm>
                    <a:off x="3004" y="3323"/>
                    <a:ext cx="35" cy="41"/>
                  </a:xfrm>
                  <a:prstGeom prst="ellipse">
                    <a:avLst/>
                  </a:prstGeom>
                  <a:solidFill>
                    <a:srgbClr val="FDE5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90" name="Oval 148">
                    <a:extLst>
                      <a:ext uri="{FF2B5EF4-FFF2-40B4-BE49-F238E27FC236}">
                        <a16:creationId xmlns:a16="http://schemas.microsoft.com/office/drawing/2014/main" id="{557A6D37-42B4-40F2-9113-8A79C4D91A4A}"/>
                      </a:ext>
                    </a:extLst>
                  </p:cNvPr>
                  <p:cNvSpPr>
                    <a:spLocks noChangeArrowheads="1"/>
                  </p:cNvSpPr>
                  <p:nvPr/>
                </p:nvSpPr>
                <p:spPr bwMode="auto">
                  <a:xfrm>
                    <a:off x="3012" y="3331"/>
                    <a:ext cx="8" cy="12"/>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solidFill>
                        <a:srgbClr val="0070C0"/>
                      </a:solidFill>
                      <a:latin typeface="Arial" panose="020B0604020202020204" pitchFamily="34" charset="0"/>
                      <a:cs typeface="Arial" panose="020B0604020202020204" pitchFamily="34" charset="0"/>
                    </a:endParaRPr>
                  </a:p>
                </p:txBody>
              </p:sp>
              <p:sp>
                <p:nvSpPr>
                  <p:cNvPr id="491" name="Freeform 149">
                    <a:extLst>
                      <a:ext uri="{FF2B5EF4-FFF2-40B4-BE49-F238E27FC236}">
                        <a16:creationId xmlns:a16="http://schemas.microsoft.com/office/drawing/2014/main" id="{8C963B49-B445-4674-9ABC-EF61A38089E2}"/>
                      </a:ext>
                    </a:extLst>
                  </p:cNvPr>
                  <p:cNvSpPr>
                    <a:spLocks/>
                  </p:cNvSpPr>
                  <p:nvPr/>
                </p:nvSpPr>
                <p:spPr bwMode="auto">
                  <a:xfrm>
                    <a:off x="3008" y="3331"/>
                    <a:ext cx="12" cy="12"/>
                  </a:xfrm>
                  <a:custGeom>
                    <a:avLst/>
                    <a:gdLst>
                      <a:gd name="T0" fmla="*/ 16 w 3"/>
                      <a:gd name="T1" fmla="*/ 32 h 3"/>
                      <a:gd name="T2" fmla="*/ 16 w 3"/>
                      <a:gd name="T3" fmla="*/ 32 h 3"/>
                      <a:gd name="T4" fmla="*/ 32 w 3"/>
                      <a:gd name="T5" fmla="*/ 16 h 3"/>
                      <a:gd name="T6" fmla="*/ 32 w 3"/>
                      <a:gd name="T7" fmla="*/ 32 h 3"/>
                      <a:gd name="T8" fmla="*/ 32 w 3"/>
                      <a:gd name="T9" fmla="*/ 32 h 3"/>
                      <a:gd name="T10" fmla="*/ 16 w 3"/>
                      <a:gd name="T11" fmla="*/ 32 h 3"/>
                      <a:gd name="T12" fmla="*/ 16 w 3"/>
                      <a:gd name="T13" fmla="*/ 32 h 3"/>
                      <a:gd name="T14" fmla="*/ 0 w 3"/>
                      <a:gd name="T15" fmla="*/ 32 h 3"/>
                      <a:gd name="T16" fmla="*/ 32 w 3"/>
                      <a:gd name="T17" fmla="*/ 48 h 3"/>
                      <a:gd name="T18" fmla="*/ 48 w 3"/>
                      <a:gd name="T19" fmla="*/ 32 h 3"/>
                      <a:gd name="T20" fmla="*/ 32 w 3"/>
                      <a:gd name="T21" fmla="*/ 0 h 3"/>
                      <a:gd name="T22" fmla="*/ 0 w 3"/>
                      <a:gd name="T23" fmla="*/ 32 h 3"/>
                      <a:gd name="T24" fmla="*/ 16 w 3"/>
                      <a:gd name="T25" fmla="*/ 32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 h="3">
                        <a:moveTo>
                          <a:pt x="1" y="2"/>
                        </a:moveTo>
                        <a:cubicBezTo>
                          <a:pt x="1" y="2"/>
                          <a:pt x="1" y="2"/>
                          <a:pt x="1" y="2"/>
                        </a:cubicBezTo>
                        <a:cubicBezTo>
                          <a:pt x="2" y="1"/>
                          <a:pt x="2" y="1"/>
                          <a:pt x="2" y="1"/>
                        </a:cubicBezTo>
                        <a:cubicBezTo>
                          <a:pt x="2" y="2"/>
                          <a:pt x="2" y="2"/>
                          <a:pt x="2" y="2"/>
                        </a:cubicBezTo>
                        <a:cubicBezTo>
                          <a:pt x="2" y="2"/>
                          <a:pt x="2" y="2"/>
                          <a:pt x="2" y="2"/>
                        </a:cubicBezTo>
                        <a:cubicBezTo>
                          <a:pt x="1" y="2"/>
                          <a:pt x="1" y="2"/>
                          <a:pt x="1" y="2"/>
                        </a:cubicBezTo>
                        <a:cubicBezTo>
                          <a:pt x="1" y="2"/>
                          <a:pt x="1" y="2"/>
                          <a:pt x="1" y="2"/>
                        </a:cubicBezTo>
                        <a:cubicBezTo>
                          <a:pt x="0" y="2"/>
                          <a:pt x="0" y="2"/>
                          <a:pt x="0" y="2"/>
                        </a:cubicBezTo>
                        <a:cubicBezTo>
                          <a:pt x="0" y="3"/>
                          <a:pt x="1" y="3"/>
                          <a:pt x="2" y="3"/>
                        </a:cubicBezTo>
                        <a:cubicBezTo>
                          <a:pt x="3" y="3"/>
                          <a:pt x="3" y="3"/>
                          <a:pt x="3" y="2"/>
                        </a:cubicBezTo>
                        <a:cubicBezTo>
                          <a:pt x="3" y="1"/>
                          <a:pt x="3" y="0"/>
                          <a:pt x="2" y="0"/>
                        </a:cubicBezTo>
                        <a:cubicBezTo>
                          <a:pt x="1" y="0"/>
                          <a:pt x="0" y="1"/>
                          <a:pt x="0" y="2"/>
                        </a:cubicBezTo>
                        <a:cubicBezTo>
                          <a:pt x="1" y="2"/>
                          <a:pt x="1" y="2"/>
                          <a:pt x="1" y="2"/>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fr-FR">
                      <a:latin typeface="Arial" panose="020B0604020202020204" pitchFamily="34" charset="0"/>
                      <a:cs typeface="Arial" panose="020B0604020202020204" pitchFamily="34" charset="0"/>
                    </a:endParaRPr>
                  </a:p>
                </p:txBody>
              </p:sp>
            </p:grpSp>
            <p:grpSp>
              <p:nvGrpSpPr>
                <p:cNvPr id="334" name="Grouper 421">
                  <a:extLst>
                    <a:ext uri="{FF2B5EF4-FFF2-40B4-BE49-F238E27FC236}">
                      <a16:creationId xmlns:a16="http://schemas.microsoft.com/office/drawing/2014/main" id="{E2BF54E7-EB05-4E7C-9BC6-BA6A427B5B3D}"/>
                    </a:ext>
                  </a:extLst>
                </p:cNvPr>
                <p:cNvGrpSpPr>
                  <a:grpSpLocks noChangeAspect="1"/>
                </p:cNvGrpSpPr>
                <p:nvPr/>
              </p:nvGrpSpPr>
              <p:grpSpPr>
                <a:xfrm rot="12486056">
                  <a:off x="6850141" y="4543813"/>
                  <a:ext cx="265895" cy="324298"/>
                  <a:chOff x="5326459" y="2006234"/>
                  <a:chExt cx="468934" cy="571931"/>
                </a:xfrm>
              </p:grpSpPr>
              <p:sp>
                <p:nvSpPr>
                  <p:cNvPr id="342" name="Freeform 226">
                    <a:extLst>
                      <a:ext uri="{FF2B5EF4-FFF2-40B4-BE49-F238E27FC236}">
                        <a16:creationId xmlns:a16="http://schemas.microsoft.com/office/drawing/2014/main" id="{F91ED7BC-0090-45C1-87E0-70397D089E67}"/>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3" name="Freeform 227">
                    <a:extLst>
                      <a:ext uri="{FF2B5EF4-FFF2-40B4-BE49-F238E27FC236}">
                        <a16:creationId xmlns:a16="http://schemas.microsoft.com/office/drawing/2014/main" id="{54E252AE-09CD-49CD-92C3-7570C21B8598}"/>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4" name="Freeform 228">
                    <a:extLst>
                      <a:ext uri="{FF2B5EF4-FFF2-40B4-BE49-F238E27FC236}">
                        <a16:creationId xmlns:a16="http://schemas.microsoft.com/office/drawing/2014/main" id="{AD481979-9126-4D53-ABE5-DB9EAB394244}"/>
                      </a:ext>
                    </a:extLst>
                  </p:cNvPr>
                  <p:cNvSpPr>
                    <a:spLocks/>
                  </p:cNvSpPr>
                  <p:nvPr/>
                </p:nvSpPr>
                <p:spPr bwMode="auto">
                  <a:xfrm>
                    <a:off x="5326459" y="2031679"/>
                    <a:ext cx="56951" cy="67856"/>
                  </a:xfrm>
                  <a:custGeom>
                    <a:avLst/>
                    <a:gdLst>
                      <a:gd name="T0" fmla="*/ 47 w 47"/>
                      <a:gd name="T1" fmla="*/ 46 h 56"/>
                      <a:gd name="T2" fmla="*/ 17 w 47"/>
                      <a:gd name="T3" fmla="*/ 0 h 56"/>
                      <a:gd name="T4" fmla="*/ 0 w 47"/>
                      <a:gd name="T5" fmla="*/ 14 h 56"/>
                      <a:gd name="T6" fmla="*/ 30 w 47"/>
                      <a:gd name="T7" fmla="*/ 56 h 56"/>
                      <a:gd name="T8" fmla="*/ 47 w 47"/>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6">
                        <a:moveTo>
                          <a:pt x="47" y="46"/>
                        </a:moveTo>
                        <a:lnTo>
                          <a:pt x="17" y="0"/>
                        </a:lnTo>
                        <a:lnTo>
                          <a:pt x="0" y="14"/>
                        </a:lnTo>
                        <a:lnTo>
                          <a:pt x="30" y="56"/>
                        </a:lnTo>
                        <a:lnTo>
                          <a:pt x="47"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5" name="Freeform 229">
                    <a:extLst>
                      <a:ext uri="{FF2B5EF4-FFF2-40B4-BE49-F238E27FC236}">
                        <a16:creationId xmlns:a16="http://schemas.microsoft.com/office/drawing/2014/main" id="{53E12433-EE64-4917-8B9F-436B07E370BC}"/>
                      </a:ext>
                    </a:extLst>
                  </p:cNvPr>
                  <p:cNvSpPr>
                    <a:spLocks/>
                  </p:cNvSpPr>
                  <p:nvPr/>
                </p:nvSpPr>
                <p:spPr bwMode="auto">
                  <a:xfrm>
                    <a:off x="5365234" y="2006234"/>
                    <a:ext cx="54527" cy="67856"/>
                  </a:xfrm>
                  <a:custGeom>
                    <a:avLst/>
                    <a:gdLst>
                      <a:gd name="T0" fmla="*/ 15 w 45"/>
                      <a:gd name="T1" fmla="*/ 0 h 56"/>
                      <a:gd name="T2" fmla="*/ 0 w 45"/>
                      <a:gd name="T3" fmla="*/ 13 h 56"/>
                      <a:gd name="T4" fmla="*/ 28 w 45"/>
                      <a:gd name="T5" fmla="*/ 56 h 56"/>
                      <a:gd name="T6" fmla="*/ 45 w 45"/>
                      <a:gd name="T7" fmla="*/ 43 h 56"/>
                      <a:gd name="T8" fmla="*/ 15 w 4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15" y="0"/>
                        </a:moveTo>
                        <a:lnTo>
                          <a:pt x="0" y="13"/>
                        </a:lnTo>
                        <a:lnTo>
                          <a:pt x="28" y="56"/>
                        </a:lnTo>
                        <a:lnTo>
                          <a:pt x="45" y="43"/>
                        </a:lnTo>
                        <a:lnTo>
                          <a:pt x="15" y="0"/>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6" name="Freeform 230">
                    <a:extLst>
                      <a:ext uri="{FF2B5EF4-FFF2-40B4-BE49-F238E27FC236}">
                        <a16:creationId xmlns:a16="http://schemas.microsoft.com/office/drawing/2014/main" id="{57610C80-EF74-4CF0-9704-76B8BBF83F68}"/>
                      </a:ext>
                    </a:extLst>
                  </p:cNvPr>
                  <p:cNvSpPr>
                    <a:spLocks/>
                  </p:cNvSpPr>
                  <p:nvPr/>
                </p:nvSpPr>
                <p:spPr bwMode="auto">
                  <a:xfrm>
                    <a:off x="5401583" y="2060760"/>
                    <a:ext cx="136924" cy="501651"/>
                  </a:xfrm>
                  <a:custGeom>
                    <a:avLst/>
                    <a:gdLst>
                      <a:gd name="T0" fmla="*/ 113 w 45"/>
                      <a:gd name="T1" fmla="*/ 163 h 155"/>
                      <a:gd name="T2" fmla="*/ 113 w 45"/>
                      <a:gd name="T3" fmla="*/ 163 h 155"/>
                      <a:gd name="T4" fmla="*/ 113 w 45"/>
                      <a:gd name="T5" fmla="*/ 166 h 155"/>
                      <a:gd name="T6" fmla="*/ 110 w 45"/>
                      <a:gd name="T7" fmla="*/ 414 h 155"/>
                      <a:gd name="T8" fmla="*/ 110 w 45"/>
                      <a:gd name="T9" fmla="*/ 414 h 155"/>
                      <a:gd name="T10" fmla="*/ 108 w 45"/>
                      <a:gd name="T11" fmla="*/ 166 h 155"/>
                      <a:gd name="T12" fmla="*/ 0 w 45"/>
                      <a:gd name="T13" fmla="*/ 0 h 155"/>
                      <a:gd name="T14" fmla="*/ 0 w 45"/>
                      <a:gd name="T15" fmla="*/ 0 h 155"/>
                      <a:gd name="T16" fmla="*/ 113 w 45"/>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5">
                        <a:moveTo>
                          <a:pt x="45" y="61"/>
                        </a:moveTo>
                        <a:cubicBezTo>
                          <a:pt x="45" y="61"/>
                          <a:pt x="45" y="61"/>
                          <a:pt x="45" y="61"/>
                        </a:cubicBezTo>
                        <a:cubicBezTo>
                          <a:pt x="45" y="62"/>
                          <a:pt x="45" y="62"/>
                          <a:pt x="45" y="62"/>
                        </a:cubicBezTo>
                        <a:cubicBezTo>
                          <a:pt x="44" y="155"/>
                          <a:pt x="44" y="155"/>
                          <a:pt x="44" y="155"/>
                        </a:cubicBezTo>
                        <a:cubicBezTo>
                          <a:pt x="44" y="155"/>
                          <a:pt x="44" y="155"/>
                          <a:pt x="44" y="155"/>
                        </a:cubicBezTo>
                        <a:cubicBezTo>
                          <a:pt x="44" y="155"/>
                          <a:pt x="43" y="63"/>
                          <a:pt x="43" y="62"/>
                        </a:cubicBezTo>
                        <a:cubicBezTo>
                          <a:pt x="43" y="62"/>
                          <a:pt x="0" y="0"/>
                          <a:pt x="0" y="0"/>
                        </a:cubicBezTo>
                        <a:cubicBezTo>
                          <a:pt x="0" y="0"/>
                          <a:pt x="0" y="0"/>
                          <a:pt x="0" y="0"/>
                        </a:cubicBezTo>
                        <a:lnTo>
                          <a:pt x="45"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7" name="Freeform 231">
                    <a:extLst>
                      <a:ext uri="{FF2B5EF4-FFF2-40B4-BE49-F238E27FC236}">
                        <a16:creationId xmlns:a16="http://schemas.microsoft.com/office/drawing/2014/main" id="{14C5D7ED-D558-40FC-AA16-20984587CC6B}"/>
                      </a:ext>
                    </a:extLst>
                  </p:cNvPr>
                  <p:cNvSpPr>
                    <a:spLocks/>
                  </p:cNvSpPr>
                  <p:nvPr/>
                </p:nvSpPr>
                <p:spPr bwMode="auto">
                  <a:xfrm>
                    <a:off x="5334941" y="2041373"/>
                    <a:ext cx="139347" cy="213263"/>
                  </a:xfrm>
                  <a:custGeom>
                    <a:avLst/>
                    <a:gdLst>
                      <a:gd name="T0" fmla="*/ 8 w 46"/>
                      <a:gd name="T1" fmla="*/ 8 h 66"/>
                      <a:gd name="T2" fmla="*/ 115 w 46"/>
                      <a:gd name="T3" fmla="*/ 176 h 66"/>
                      <a:gd name="T4" fmla="*/ 115 w 46"/>
                      <a:gd name="T5" fmla="*/ 176 h 66"/>
                      <a:gd name="T6" fmla="*/ 0 w 46"/>
                      <a:gd name="T7" fmla="*/ 5 h 66"/>
                      <a:gd name="T8" fmla="*/ 10 w 4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3" y="3"/>
                        </a:moveTo>
                        <a:cubicBezTo>
                          <a:pt x="3" y="3"/>
                          <a:pt x="46" y="66"/>
                          <a:pt x="46" y="66"/>
                        </a:cubicBezTo>
                        <a:cubicBezTo>
                          <a:pt x="46" y="66"/>
                          <a:pt x="46" y="66"/>
                          <a:pt x="46" y="66"/>
                        </a:cubicBezTo>
                        <a:cubicBezTo>
                          <a:pt x="0" y="2"/>
                          <a:pt x="0" y="2"/>
                          <a:pt x="0" y="2"/>
                        </a:cubicBezTo>
                        <a:cubicBezTo>
                          <a:pt x="4" y="0"/>
                          <a:pt x="4" y="0"/>
                          <a:pt x="4"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8" name="Freeform 232">
                    <a:extLst>
                      <a:ext uri="{FF2B5EF4-FFF2-40B4-BE49-F238E27FC236}">
                        <a16:creationId xmlns:a16="http://schemas.microsoft.com/office/drawing/2014/main" id="{2AB808FE-DD9E-4E94-95C4-EE46EC888EB5}"/>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49" name="Freeform 233">
                    <a:extLst>
                      <a:ext uri="{FF2B5EF4-FFF2-40B4-BE49-F238E27FC236}">
                        <a16:creationId xmlns:a16="http://schemas.microsoft.com/office/drawing/2014/main" id="{64B134F4-1692-4D09-9FF7-471B70CF4CBE}"/>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0" name="Freeform 234">
                    <a:extLst>
                      <a:ext uri="{FF2B5EF4-FFF2-40B4-BE49-F238E27FC236}">
                        <a16:creationId xmlns:a16="http://schemas.microsoft.com/office/drawing/2014/main" id="{88A00F06-95D3-4B22-B3D3-E5152C15F751}"/>
                      </a:ext>
                    </a:extLst>
                  </p:cNvPr>
                  <p:cNvSpPr>
                    <a:spLocks/>
                  </p:cNvSpPr>
                  <p:nvPr/>
                </p:nvSpPr>
                <p:spPr bwMode="auto">
                  <a:xfrm>
                    <a:off x="5740866" y="2031679"/>
                    <a:ext cx="54527" cy="67856"/>
                  </a:xfrm>
                  <a:custGeom>
                    <a:avLst/>
                    <a:gdLst>
                      <a:gd name="T0" fmla="*/ 0 w 45"/>
                      <a:gd name="T1" fmla="*/ 46 h 56"/>
                      <a:gd name="T2" fmla="*/ 18 w 45"/>
                      <a:gd name="T3" fmla="*/ 56 h 56"/>
                      <a:gd name="T4" fmla="*/ 45 w 45"/>
                      <a:gd name="T5" fmla="*/ 14 h 56"/>
                      <a:gd name="T6" fmla="*/ 30 w 45"/>
                      <a:gd name="T7" fmla="*/ 0 h 56"/>
                      <a:gd name="T8" fmla="*/ 0 w 45"/>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6"/>
                        </a:moveTo>
                        <a:lnTo>
                          <a:pt x="18" y="56"/>
                        </a:lnTo>
                        <a:lnTo>
                          <a:pt x="45" y="14"/>
                        </a:lnTo>
                        <a:lnTo>
                          <a:pt x="30" y="0"/>
                        </a:lnTo>
                        <a:lnTo>
                          <a:pt x="0"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1" name="Freeform 235">
                    <a:extLst>
                      <a:ext uri="{FF2B5EF4-FFF2-40B4-BE49-F238E27FC236}">
                        <a16:creationId xmlns:a16="http://schemas.microsoft.com/office/drawing/2014/main" id="{3E999B47-C3D3-43D9-A57F-A70E49DB2D0C}"/>
                      </a:ext>
                    </a:extLst>
                  </p:cNvPr>
                  <p:cNvSpPr>
                    <a:spLocks/>
                  </p:cNvSpPr>
                  <p:nvPr/>
                </p:nvSpPr>
                <p:spPr bwMode="auto">
                  <a:xfrm>
                    <a:off x="5704514" y="2006234"/>
                    <a:ext cx="54527" cy="67856"/>
                  </a:xfrm>
                  <a:custGeom>
                    <a:avLst/>
                    <a:gdLst>
                      <a:gd name="T0" fmla="*/ 0 w 45"/>
                      <a:gd name="T1" fmla="*/ 43 h 56"/>
                      <a:gd name="T2" fmla="*/ 15 w 45"/>
                      <a:gd name="T3" fmla="*/ 56 h 56"/>
                      <a:gd name="T4" fmla="*/ 45 w 45"/>
                      <a:gd name="T5" fmla="*/ 13 h 56"/>
                      <a:gd name="T6" fmla="*/ 30 w 45"/>
                      <a:gd name="T7" fmla="*/ 0 h 56"/>
                      <a:gd name="T8" fmla="*/ 0 w 45"/>
                      <a:gd name="T9" fmla="*/ 4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3"/>
                        </a:moveTo>
                        <a:lnTo>
                          <a:pt x="15" y="56"/>
                        </a:lnTo>
                        <a:lnTo>
                          <a:pt x="45" y="13"/>
                        </a:lnTo>
                        <a:lnTo>
                          <a:pt x="30" y="0"/>
                        </a:lnTo>
                        <a:lnTo>
                          <a:pt x="0" y="43"/>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2" name="Freeform 236">
                    <a:extLst>
                      <a:ext uri="{FF2B5EF4-FFF2-40B4-BE49-F238E27FC236}">
                        <a16:creationId xmlns:a16="http://schemas.microsoft.com/office/drawing/2014/main" id="{821A3AA3-123A-4496-9137-1CF2F576503F}"/>
                      </a:ext>
                    </a:extLst>
                  </p:cNvPr>
                  <p:cNvSpPr>
                    <a:spLocks/>
                  </p:cNvSpPr>
                  <p:nvPr/>
                </p:nvSpPr>
                <p:spPr bwMode="auto">
                  <a:xfrm>
                    <a:off x="5574861" y="2058338"/>
                    <a:ext cx="139347" cy="500440"/>
                  </a:xfrm>
                  <a:custGeom>
                    <a:avLst/>
                    <a:gdLst>
                      <a:gd name="T0" fmla="*/ 0 w 46"/>
                      <a:gd name="T1" fmla="*/ 163 h 155"/>
                      <a:gd name="T2" fmla="*/ 0 w 46"/>
                      <a:gd name="T3" fmla="*/ 163 h 155"/>
                      <a:gd name="T4" fmla="*/ 0 w 46"/>
                      <a:gd name="T5" fmla="*/ 165 h 155"/>
                      <a:gd name="T6" fmla="*/ 3 w 46"/>
                      <a:gd name="T7" fmla="*/ 413 h 155"/>
                      <a:gd name="T8" fmla="*/ 3 w 46"/>
                      <a:gd name="T9" fmla="*/ 413 h 155"/>
                      <a:gd name="T10" fmla="*/ 5 w 46"/>
                      <a:gd name="T11" fmla="*/ 165 h 155"/>
                      <a:gd name="T12" fmla="*/ 115 w 46"/>
                      <a:gd name="T13" fmla="*/ 0 h 155"/>
                      <a:gd name="T14" fmla="*/ 115 w 46"/>
                      <a:gd name="T15" fmla="*/ 0 h 155"/>
                      <a:gd name="T16" fmla="*/ 0 w 46"/>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55">
                        <a:moveTo>
                          <a:pt x="0" y="61"/>
                        </a:moveTo>
                        <a:cubicBezTo>
                          <a:pt x="0" y="61"/>
                          <a:pt x="0" y="61"/>
                          <a:pt x="0" y="61"/>
                        </a:cubicBezTo>
                        <a:cubicBezTo>
                          <a:pt x="0" y="62"/>
                          <a:pt x="0" y="62"/>
                          <a:pt x="0" y="62"/>
                        </a:cubicBezTo>
                        <a:cubicBezTo>
                          <a:pt x="1" y="155"/>
                          <a:pt x="1" y="155"/>
                          <a:pt x="1" y="155"/>
                        </a:cubicBezTo>
                        <a:cubicBezTo>
                          <a:pt x="1" y="155"/>
                          <a:pt x="1" y="155"/>
                          <a:pt x="1" y="155"/>
                        </a:cubicBezTo>
                        <a:cubicBezTo>
                          <a:pt x="1" y="155"/>
                          <a:pt x="2" y="63"/>
                          <a:pt x="2" y="62"/>
                        </a:cubicBezTo>
                        <a:cubicBezTo>
                          <a:pt x="3" y="62"/>
                          <a:pt x="46" y="0"/>
                          <a:pt x="46" y="0"/>
                        </a:cubicBezTo>
                        <a:cubicBezTo>
                          <a:pt x="46" y="0"/>
                          <a:pt x="46" y="0"/>
                          <a:pt x="46" y="0"/>
                        </a:cubicBezTo>
                        <a:lnTo>
                          <a:pt x="0"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3" name="Freeform 237">
                    <a:extLst>
                      <a:ext uri="{FF2B5EF4-FFF2-40B4-BE49-F238E27FC236}">
                        <a16:creationId xmlns:a16="http://schemas.microsoft.com/office/drawing/2014/main" id="{1EE5F136-E51D-4352-B354-9EEF2C985BB0}"/>
                      </a:ext>
                    </a:extLst>
                  </p:cNvPr>
                  <p:cNvSpPr>
                    <a:spLocks/>
                  </p:cNvSpPr>
                  <p:nvPr/>
                </p:nvSpPr>
                <p:spPr bwMode="auto">
                  <a:xfrm>
                    <a:off x="5617271" y="2074090"/>
                    <a:ext cx="141771" cy="209627"/>
                  </a:xfrm>
                  <a:custGeom>
                    <a:avLst/>
                    <a:gdLst>
                      <a:gd name="T0" fmla="*/ 7 w 47"/>
                      <a:gd name="T1" fmla="*/ 165 h 65"/>
                      <a:gd name="T2" fmla="*/ 117 w 47"/>
                      <a:gd name="T3" fmla="*/ 0 h 65"/>
                      <a:gd name="T4" fmla="*/ 117 w 47"/>
                      <a:gd name="T5" fmla="*/ 0 h 65"/>
                      <a:gd name="T6" fmla="*/ 0 w 47"/>
                      <a:gd name="T7" fmla="*/ 168 h 65"/>
                      <a:gd name="T8" fmla="*/ 10 w 47"/>
                      <a:gd name="T9" fmla="*/ 173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5">
                        <a:moveTo>
                          <a:pt x="3" y="62"/>
                        </a:moveTo>
                        <a:cubicBezTo>
                          <a:pt x="3" y="62"/>
                          <a:pt x="47" y="0"/>
                          <a:pt x="47" y="0"/>
                        </a:cubicBezTo>
                        <a:cubicBezTo>
                          <a:pt x="47" y="0"/>
                          <a:pt x="47" y="0"/>
                          <a:pt x="47" y="0"/>
                        </a:cubicBezTo>
                        <a:cubicBezTo>
                          <a:pt x="0" y="63"/>
                          <a:pt x="0" y="63"/>
                          <a:pt x="0" y="63"/>
                        </a:cubicBezTo>
                        <a:cubicBezTo>
                          <a:pt x="4" y="65"/>
                          <a:pt x="4" y="65"/>
                          <a:pt x="4" y="6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54" name="Freeform 238">
                    <a:extLst>
                      <a:ext uri="{FF2B5EF4-FFF2-40B4-BE49-F238E27FC236}">
                        <a16:creationId xmlns:a16="http://schemas.microsoft.com/office/drawing/2014/main" id="{845F1E59-C017-4231-BDC0-2BA36C7B3136}"/>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55" name="Freeform 239">
                    <a:extLst>
                      <a:ext uri="{FF2B5EF4-FFF2-40B4-BE49-F238E27FC236}">
                        <a16:creationId xmlns:a16="http://schemas.microsoft.com/office/drawing/2014/main" id="{A73A29E2-7475-4220-B65B-948C1B81F57A}"/>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56" name="Freeform 240">
                    <a:extLst>
                      <a:ext uri="{FF2B5EF4-FFF2-40B4-BE49-F238E27FC236}">
                        <a16:creationId xmlns:a16="http://schemas.microsoft.com/office/drawing/2014/main" id="{5B5BA283-5E7F-4C4E-AAA6-F8BF78F0A345}"/>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57" name="Freeform 241">
                    <a:extLst>
                      <a:ext uri="{FF2B5EF4-FFF2-40B4-BE49-F238E27FC236}">
                        <a16:creationId xmlns:a16="http://schemas.microsoft.com/office/drawing/2014/main" id="{CB7B22CC-BFC2-4692-979F-1FFDCAFCD7B6}"/>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335" name="Grouper 422">
                  <a:extLst>
                    <a:ext uri="{FF2B5EF4-FFF2-40B4-BE49-F238E27FC236}">
                      <a16:creationId xmlns:a16="http://schemas.microsoft.com/office/drawing/2014/main" id="{35750836-65BC-44AF-AAF8-EBD7061D766B}"/>
                    </a:ext>
                  </a:extLst>
                </p:cNvPr>
                <p:cNvGrpSpPr>
                  <a:grpSpLocks noChangeAspect="1"/>
                </p:cNvGrpSpPr>
                <p:nvPr/>
              </p:nvGrpSpPr>
              <p:grpSpPr>
                <a:xfrm rot="12487618">
                  <a:off x="6931181" y="4395329"/>
                  <a:ext cx="147310" cy="194426"/>
                  <a:chOff x="3394804" y="3026871"/>
                  <a:chExt cx="346457" cy="457265"/>
                </a:xfrm>
              </p:grpSpPr>
              <p:sp>
                <p:nvSpPr>
                  <p:cNvPr id="337" name="Ellipse 424">
                    <a:extLst>
                      <a:ext uri="{FF2B5EF4-FFF2-40B4-BE49-F238E27FC236}">
                        <a16:creationId xmlns:a16="http://schemas.microsoft.com/office/drawing/2014/main" id="{E3CAC8A7-1D6B-4DB8-852C-B5F61392A977}"/>
                      </a:ext>
                    </a:extLst>
                  </p:cNvPr>
                  <p:cNvSpPr/>
                  <p:nvPr/>
                </p:nvSpPr>
                <p:spPr>
                  <a:xfrm>
                    <a:off x="3394804" y="3028551"/>
                    <a:ext cx="183886" cy="146543"/>
                  </a:xfrm>
                  <a:prstGeom prst="ellipse">
                    <a:avLst/>
                  </a:prstGeom>
                  <a:solidFill>
                    <a:srgbClr val="B3A2C7"/>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338" name="Grouper 425">
                    <a:extLst>
                      <a:ext uri="{FF2B5EF4-FFF2-40B4-BE49-F238E27FC236}">
                        <a16:creationId xmlns:a16="http://schemas.microsoft.com/office/drawing/2014/main" id="{CD5C668C-6379-4EB7-A0A5-EEE75F92EBB8}"/>
                      </a:ext>
                    </a:extLst>
                  </p:cNvPr>
                  <p:cNvGrpSpPr/>
                  <p:nvPr/>
                </p:nvGrpSpPr>
                <p:grpSpPr>
                  <a:xfrm rot="19341334">
                    <a:off x="3516920" y="3173413"/>
                    <a:ext cx="221950" cy="310723"/>
                    <a:chOff x="3427369" y="3173413"/>
                    <a:chExt cx="221950" cy="310723"/>
                  </a:xfrm>
                </p:grpSpPr>
                <p:cxnSp>
                  <p:nvCxnSpPr>
                    <p:cNvPr id="340" name="Connecteur en angle 427">
                      <a:extLst>
                        <a:ext uri="{FF2B5EF4-FFF2-40B4-BE49-F238E27FC236}">
                          <a16:creationId xmlns:a16="http://schemas.microsoft.com/office/drawing/2014/main" id="{FB752AFF-D1F7-47E6-9A75-35D91DE3112B}"/>
                        </a:ext>
                      </a:extLst>
                    </p:cNvPr>
                    <p:cNvCxnSpPr/>
                    <p:nvPr/>
                  </p:nvCxnSpPr>
                  <p:spPr>
                    <a:xfrm rot="5400000">
                      <a:off x="3515674" y="3236430"/>
                      <a:ext cx="196661" cy="70628"/>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1" name="Connecteur en angle 428">
                      <a:extLst>
                        <a:ext uri="{FF2B5EF4-FFF2-40B4-BE49-F238E27FC236}">
                          <a16:creationId xmlns:a16="http://schemas.microsoft.com/office/drawing/2014/main" id="{4C6AB432-5B19-4361-832B-EF59A79BE797}"/>
                        </a:ext>
                      </a:extLst>
                    </p:cNvPr>
                    <p:cNvCxnSpPr/>
                    <p:nvPr/>
                  </p:nvCxnSpPr>
                  <p:spPr>
                    <a:xfrm rot="10800000" flipV="1">
                      <a:off x="3427369" y="3376136"/>
                      <a:ext cx="162571" cy="108000"/>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9" name="Ellipse 426">
                    <a:extLst>
                      <a:ext uri="{FF2B5EF4-FFF2-40B4-BE49-F238E27FC236}">
                        <a16:creationId xmlns:a16="http://schemas.microsoft.com/office/drawing/2014/main" id="{8E7C4A7E-7F60-44FC-9E84-499B26FB3E62}"/>
                      </a:ext>
                    </a:extLst>
                  </p:cNvPr>
                  <p:cNvSpPr/>
                  <p:nvPr/>
                </p:nvSpPr>
                <p:spPr>
                  <a:xfrm>
                    <a:off x="3557375" y="3026871"/>
                    <a:ext cx="183886" cy="146543"/>
                  </a:xfrm>
                  <a:prstGeom prst="ellipse">
                    <a:avLst/>
                  </a:prstGeom>
                  <a:solidFill>
                    <a:schemeClr val="accent4">
                      <a:lumMod val="60000"/>
                      <a:lumOff val="40000"/>
                    </a:schemeClr>
                  </a:solidFill>
                  <a:ln>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sp>
              <p:nvSpPr>
                <p:cNvPr id="336" name="ZoneTexte 423">
                  <a:extLst>
                    <a:ext uri="{FF2B5EF4-FFF2-40B4-BE49-F238E27FC236}">
                      <a16:creationId xmlns:a16="http://schemas.microsoft.com/office/drawing/2014/main" id="{7FB41B53-2316-4B6A-990E-5F433AF01E59}"/>
                    </a:ext>
                  </a:extLst>
                </p:cNvPr>
                <p:cNvSpPr txBox="1"/>
                <p:nvPr/>
              </p:nvSpPr>
              <p:spPr>
                <a:xfrm rot="20913498">
                  <a:off x="6712360" y="3647723"/>
                  <a:ext cx="1212761" cy="321904"/>
                </a:xfrm>
                <a:prstGeom prst="rect">
                  <a:avLst/>
                </a:prstGeom>
                <a:noFill/>
              </p:spPr>
              <p:txBody>
                <a:bodyPr wrap="square" rtlCol="0">
                  <a:spAutoFit/>
                </a:bodyPr>
                <a:lstStyle/>
                <a:p>
                  <a:r>
                    <a:rPr lang="fr-FR" sz="1200" dirty="0" err="1">
                      <a:latin typeface="Arial" panose="020B0604020202020204" pitchFamily="34" charset="0"/>
                      <a:cs typeface="Arial" panose="020B0604020202020204" pitchFamily="34" charset="0"/>
                    </a:rPr>
                    <a:t>Neutrophils</a:t>
                  </a:r>
                  <a:endParaRPr lang="fr-FR" sz="1200" dirty="0">
                    <a:latin typeface="Arial" panose="020B0604020202020204" pitchFamily="34" charset="0"/>
                    <a:cs typeface="Arial" panose="020B0604020202020204" pitchFamily="34" charset="0"/>
                  </a:endParaRPr>
                </a:p>
              </p:txBody>
            </p:sp>
          </p:grpSp>
          <p:pic>
            <p:nvPicPr>
              <p:cNvPr id="298" name="Image 579">
                <a:extLst>
                  <a:ext uri="{FF2B5EF4-FFF2-40B4-BE49-F238E27FC236}">
                    <a16:creationId xmlns:a16="http://schemas.microsoft.com/office/drawing/2014/main" id="{C8E79547-6667-4189-A047-8C8353D2B2B6}"/>
                  </a:ext>
                </a:extLst>
              </p:cNvPr>
              <p:cNvPicPr>
                <a:picLocks noChangeAspect="1"/>
              </p:cNvPicPr>
              <p:nvPr/>
            </p:nvPicPr>
            <p:blipFill>
              <a:blip r:embed="rId8"/>
              <a:stretch>
                <a:fillRect/>
              </a:stretch>
            </p:blipFill>
            <p:spPr>
              <a:xfrm rot="962869">
                <a:off x="1690195" y="3864177"/>
                <a:ext cx="217012" cy="320524"/>
              </a:xfrm>
              <a:prstGeom prst="rect">
                <a:avLst/>
              </a:prstGeom>
            </p:spPr>
          </p:pic>
          <p:pic>
            <p:nvPicPr>
              <p:cNvPr id="299" name="Image 580">
                <a:extLst>
                  <a:ext uri="{FF2B5EF4-FFF2-40B4-BE49-F238E27FC236}">
                    <a16:creationId xmlns:a16="http://schemas.microsoft.com/office/drawing/2014/main" id="{28457F38-5CF8-4660-B7DA-982068681007}"/>
                  </a:ext>
                </a:extLst>
              </p:cNvPr>
              <p:cNvPicPr>
                <a:picLocks noChangeAspect="1"/>
              </p:cNvPicPr>
              <p:nvPr/>
            </p:nvPicPr>
            <p:blipFill>
              <a:blip r:embed="rId8"/>
              <a:stretch>
                <a:fillRect/>
              </a:stretch>
            </p:blipFill>
            <p:spPr>
              <a:xfrm rot="397090">
                <a:off x="2754582" y="4024791"/>
                <a:ext cx="217012" cy="320524"/>
              </a:xfrm>
              <a:prstGeom prst="rect">
                <a:avLst/>
              </a:prstGeom>
            </p:spPr>
          </p:pic>
          <p:pic>
            <p:nvPicPr>
              <p:cNvPr id="300" name="Image 581">
                <a:extLst>
                  <a:ext uri="{FF2B5EF4-FFF2-40B4-BE49-F238E27FC236}">
                    <a16:creationId xmlns:a16="http://schemas.microsoft.com/office/drawing/2014/main" id="{39107D2F-BFC2-4BD7-9898-1DE13B48D447}"/>
                  </a:ext>
                </a:extLst>
              </p:cNvPr>
              <p:cNvPicPr>
                <a:picLocks noChangeAspect="1"/>
              </p:cNvPicPr>
              <p:nvPr/>
            </p:nvPicPr>
            <p:blipFill>
              <a:blip r:embed="rId8"/>
              <a:stretch>
                <a:fillRect/>
              </a:stretch>
            </p:blipFill>
            <p:spPr>
              <a:xfrm rot="260944">
                <a:off x="3905716" y="4079750"/>
                <a:ext cx="217012" cy="320524"/>
              </a:xfrm>
              <a:prstGeom prst="rect">
                <a:avLst/>
              </a:prstGeom>
            </p:spPr>
          </p:pic>
          <p:cxnSp>
            <p:nvCxnSpPr>
              <p:cNvPr id="301" name="Connecteur droit 582">
                <a:extLst>
                  <a:ext uri="{FF2B5EF4-FFF2-40B4-BE49-F238E27FC236}">
                    <a16:creationId xmlns:a16="http://schemas.microsoft.com/office/drawing/2014/main" id="{6A0E1543-961C-41FC-814A-C5751E68033E}"/>
                  </a:ext>
                </a:extLst>
              </p:cNvPr>
              <p:cNvCxnSpPr>
                <a:cxnSpLocks/>
              </p:cNvCxnSpPr>
              <p:nvPr/>
            </p:nvCxnSpPr>
            <p:spPr>
              <a:xfrm flipV="1">
                <a:off x="4090915" y="4162756"/>
                <a:ext cx="77576" cy="1559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2" name="ZoneTexte 583">
                <a:extLst>
                  <a:ext uri="{FF2B5EF4-FFF2-40B4-BE49-F238E27FC236}">
                    <a16:creationId xmlns:a16="http://schemas.microsoft.com/office/drawing/2014/main" id="{4497508C-1723-475A-A0A5-B44651B8AA5F}"/>
                  </a:ext>
                </a:extLst>
              </p:cNvPr>
              <p:cNvSpPr txBox="1"/>
              <p:nvPr/>
            </p:nvSpPr>
            <p:spPr>
              <a:xfrm>
                <a:off x="4046139" y="3992069"/>
                <a:ext cx="1478432" cy="323412"/>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MHC </a:t>
                </a:r>
                <a:r>
                  <a:rPr lang="fr-FR" sz="1200" dirty="0" err="1">
                    <a:latin typeface="Arial" panose="020B0604020202020204" pitchFamily="34" charset="0"/>
                    <a:cs typeface="Arial" panose="020B0604020202020204" pitchFamily="34" charset="0"/>
                  </a:rPr>
                  <a:t>molecule</a:t>
                </a:r>
                <a:endParaRPr lang="fr-FR" sz="1200" dirty="0">
                  <a:latin typeface="Arial" panose="020B0604020202020204" pitchFamily="34" charset="0"/>
                  <a:cs typeface="Arial" panose="020B0604020202020204" pitchFamily="34" charset="0"/>
                </a:endParaRPr>
              </a:p>
            </p:txBody>
          </p:sp>
          <p:sp>
            <p:nvSpPr>
              <p:cNvPr id="303" name="ZoneTexte 587">
                <a:extLst>
                  <a:ext uri="{FF2B5EF4-FFF2-40B4-BE49-F238E27FC236}">
                    <a16:creationId xmlns:a16="http://schemas.microsoft.com/office/drawing/2014/main" id="{96D8FEAB-C885-440A-B5A6-5DD12324F79E}"/>
                  </a:ext>
                </a:extLst>
              </p:cNvPr>
              <p:cNvSpPr txBox="1"/>
              <p:nvPr/>
            </p:nvSpPr>
            <p:spPr>
              <a:xfrm>
                <a:off x="2201101" y="3779195"/>
                <a:ext cx="1372423" cy="323412"/>
              </a:xfrm>
              <a:prstGeom prst="rect">
                <a:avLst/>
              </a:prstGeom>
              <a:noFill/>
            </p:spPr>
            <p:txBody>
              <a:bodyPr wrap="square" rtlCol="0">
                <a:spAutoFit/>
              </a:bodyPr>
              <a:lstStyle/>
              <a:p>
                <a:r>
                  <a:rPr lang="fr-FR" sz="1200">
                    <a:latin typeface="Arial" panose="020B0604020202020204" pitchFamily="34" charset="0"/>
                    <a:cs typeface="Arial" panose="020B0604020202020204" pitchFamily="34" charset="0"/>
                  </a:rPr>
                  <a:t>DSA</a:t>
                </a:r>
                <a:endParaRPr lang="fr-FR" sz="1200" dirty="0">
                  <a:latin typeface="Arial" panose="020B0604020202020204" pitchFamily="34" charset="0"/>
                  <a:cs typeface="Arial" panose="020B0604020202020204" pitchFamily="34" charset="0"/>
                </a:endParaRPr>
              </a:p>
            </p:txBody>
          </p:sp>
          <p:sp>
            <p:nvSpPr>
              <p:cNvPr id="304" name="ZoneTexte 588">
                <a:extLst>
                  <a:ext uri="{FF2B5EF4-FFF2-40B4-BE49-F238E27FC236}">
                    <a16:creationId xmlns:a16="http://schemas.microsoft.com/office/drawing/2014/main" id="{3A25D9D4-FEB7-4CE3-A45B-41F52A69C72B}"/>
                  </a:ext>
                </a:extLst>
              </p:cNvPr>
              <p:cNvSpPr txBox="1"/>
              <p:nvPr/>
            </p:nvSpPr>
            <p:spPr>
              <a:xfrm rot="477986">
                <a:off x="2015128" y="4577686"/>
                <a:ext cx="2364641" cy="323412"/>
              </a:xfrm>
              <a:prstGeom prst="rect">
                <a:avLst/>
              </a:prstGeom>
              <a:noFill/>
            </p:spPr>
            <p:txBody>
              <a:bodyPr wrap="square" rtlCol="0">
                <a:spAutoFit/>
              </a:bodyPr>
              <a:lstStyle/>
              <a:p>
                <a:r>
                  <a:rPr lang="fr-FR" sz="1200" dirty="0" err="1">
                    <a:latin typeface="Arial" panose="020B0604020202020204" pitchFamily="34" charset="0"/>
                    <a:cs typeface="Arial" panose="020B0604020202020204" pitchFamily="34" charset="0"/>
                  </a:rPr>
                  <a:t>Graft</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endothelium</a:t>
                </a:r>
                <a:endParaRPr lang="fr-FR" sz="1200" dirty="0">
                  <a:latin typeface="Arial" panose="020B0604020202020204" pitchFamily="34" charset="0"/>
                  <a:cs typeface="Arial" panose="020B0604020202020204" pitchFamily="34" charset="0"/>
                </a:endParaRPr>
              </a:p>
            </p:txBody>
          </p:sp>
          <p:sp>
            <p:nvSpPr>
              <p:cNvPr id="305" name="ZoneTexte 298">
                <a:extLst>
                  <a:ext uri="{FF2B5EF4-FFF2-40B4-BE49-F238E27FC236}">
                    <a16:creationId xmlns:a16="http://schemas.microsoft.com/office/drawing/2014/main" id="{B52D3DB8-4C2F-4923-993B-B37784778781}"/>
                  </a:ext>
                </a:extLst>
              </p:cNvPr>
              <p:cNvSpPr txBox="1"/>
              <p:nvPr/>
            </p:nvSpPr>
            <p:spPr>
              <a:xfrm>
                <a:off x="894509" y="3370280"/>
                <a:ext cx="981451" cy="359348"/>
              </a:xfrm>
              <a:prstGeom prst="rect">
                <a:avLst/>
              </a:prstGeom>
              <a:noFill/>
            </p:spPr>
            <p:txBody>
              <a:bodyPr wrap="square" rtlCol="0">
                <a:spAutoFit/>
              </a:bodyPr>
              <a:lstStyle/>
              <a:p>
                <a:pPr algn="ctr"/>
                <a:r>
                  <a:rPr lang="en-GB" sz="1400" dirty="0" err="1">
                    <a:latin typeface="Arial" panose="020B0604020202020204" pitchFamily="34" charset="0"/>
                    <a:cs typeface="Arial" panose="020B0604020202020204" pitchFamily="34" charset="0"/>
                  </a:rPr>
                  <a:t>Fcγ</a:t>
                </a:r>
                <a:r>
                  <a:rPr lang="fr-FR" sz="1400" dirty="0">
                    <a:latin typeface="Arial" panose="020B0604020202020204" pitchFamily="34" charset="0"/>
                    <a:cs typeface="Arial" panose="020B0604020202020204" pitchFamily="34" charset="0"/>
                  </a:rPr>
                  <a:t>R3a</a:t>
                </a:r>
              </a:p>
            </p:txBody>
          </p:sp>
          <p:sp>
            <p:nvSpPr>
              <p:cNvPr id="306" name="ZoneTexte 299">
                <a:extLst>
                  <a:ext uri="{FF2B5EF4-FFF2-40B4-BE49-F238E27FC236}">
                    <a16:creationId xmlns:a16="http://schemas.microsoft.com/office/drawing/2014/main" id="{6493FC01-1EDF-434F-B57D-40A6B024DC02}"/>
                  </a:ext>
                </a:extLst>
              </p:cNvPr>
              <p:cNvSpPr txBox="1"/>
              <p:nvPr/>
            </p:nvSpPr>
            <p:spPr>
              <a:xfrm>
                <a:off x="3809561" y="3660600"/>
                <a:ext cx="1372423" cy="359348"/>
              </a:xfrm>
              <a:prstGeom prst="rect">
                <a:avLst/>
              </a:prstGeom>
              <a:noFill/>
            </p:spPr>
            <p:txBody>
              <a:bodyPr wrap="square" rtlCol="0">
                <a:spAutoFit/>
              </a:bodyPr>
              <a:lstStyle/>
              <a:p>
                <a:pPr algn="ctr"/>
                <a:r>
                  <a:rPr lang="en-GB" sz="1400" dirty="0" err="1">
                    <a:latin typeface="Arial" panose="020B0604020202020204" pitchFamily="34" charset="0"/>
                    <a:cs typeface="Arial" panose="020B0604020202020204" pitchFamily="34" charset="0"/>
                  </a:rPr>
                  <a:t>Fcγ</a:t>
                </a:r>
                <a:r>
                  <a:rPr lang="fr-FR" sz="1400" dirty="0">
                    <a:latin typeface="Arial" panose="020B0604020202020204" pitchFamily="34" charset="0"/>
                    <a:cs typeface="Arial" panose="020B0604020202020204" pitchFamily="34" charset="0"/>
                  </a:rPr>
                  <a:t>R3b</a:t>
                </a:r>
              </a:p>
            </p:txBody>
          </p:sp>
          <p:sp>
            <p:nvSpPr>
              <p:cNvPr id="307" name="ZoneTexte 300">
                <a:extLst>
                  <a:ext uri="{FF2B5EF4-FFF2-40B4-BE49-F238E27FC236}">
                    <a16:creationId xmlns:a16="http://schemas.microsoft.com/office/drawing/2014/main" id="{3DCB4E0B-1FAB-4CCD-AA1D-147689A1954E}"/>
                  </a:ext>
                </a:extLst>
              </p:cNvPr>
              <p:cNvSpPr txBox="1"/>
              <p:nvPr/>
            </p:nvSpPr>
            <p:spPr>
              <a:xfrm>
                <a:off x="1774515" y="3411763"/>
                <a:ext cx="1372423" cy="359348"/>
              </a:xfrm>
              <a:prstGeom prst="rect">
                <a:avLst/>
              </a:prstGeom>
              <a:noFill/>
            </p:spPr>
            <p:txBody>
              <a:bodyPr wrap="square" rtlCol="0">
                <a:spAutoFit/>
              </a:bodyPr>
              <a:lstStyle/>
              <a:p>
                <a:pPr algn="ctr"/>
                <a:r>
                  <a:rPr lang="en-GB" sz="1400" dirty="0" err="1">
                    <a:latin typeface="Arial" panose="020B0604020202020204" pitchFamily="34" charset="0"/>
                    <a:cs typeface="Arial" panose="020B0604020202020204" pitchFamily="34" charset="0"/>
                  </a:rPr>
                  <a:t>Fcγ</a:t>
                </a:r>
                <a:r>
                  <a:rPr lang="fr-FR" sz="1400" dirty="0">
                    <a:latin typeface="Arial" panose="020B0604020202020204" pitchFamily="34" charset="0"/>
                    <a:cs typeface="Arial" panose="020B0604020202020204" pitchFamily="34" charset="0"/>
                  </a:rPr>
                  <a:t>R2a</a:t>
                </a:r>
              </a:p>
            </p:txBody>
          </p:sp>
          <p:sp>
            <p:nvSpPr>
              <p:cNvPr id="308" name="ZoneTexte 301">
                <a:extLst>
                  <a:ext uri="{FF2B5EF4-FFF2-40B4-BE49-F238E27FC236}">
                    <a16:creationId xmlns:a16="http://schemas.microsoft.com/office/drawing/2014/main" id="{B810E317-6058-432A-993A-67B57D95A7C7}"/>
                  </a:ext>
                </a:extLst>
              </p:cNvPr>
              <p:cNvSpPr txBox="1"/>
              <p:nvPr/>
            </p:nvSpPr>
            <p:spPr>
              <a:xfrm>
                <a:off x="2893713" y="3491651"/>
                <a:ext cx="1372423" cy="359348"/>
              </a:xfrm>
              <a:prstGeom prst="rect">
                <a:avLst/>
              </a:prstGeom>
              <a:noFill/>
            </p:spPr>
            <p:txBody>
              <a:bodyPr wrap="square" rtlCol="0">
                <a:spAutoFit/>
              </a:bodyPr>
              <a:lstStyle/>
              <a:p>
                <a:pPr algn="ctr"/>
                <a:r>
                  <a:rPr lang="en-GB" sz="1400" dirty="0" err="1">
                    <a:latin typeface="Arial" panose="020B0604020202020204" pitchFamily="34" charset="0"/>
                    <a:cs typeface="Arial" panose="020B0604020202020204" pitchFamily="34" charset="0"/>
                  </a:rPr>
                  <a:t>Fcγ</a:t>
                </a:r>
                <a:r>
                  <a:rPr lang="fr-FR" sz="1400" dirty="0">
                    <a:latin typeface="Arial" panose="020B0604020202020204" pitchFamily="34" charset="0"/>
                    <a:cs typeface="Arial" panose="020B0604020202020204" pitchFamily="34" charset="0"/>
                  </a:rPr>
                  <a:t>R3a</a:t>
                </a:r>
              </a:p>
            </p:txBody>
          </p:sp>
          <p:grpSp>
            <p:nvGrpSpPr>
              <p:cNvPr id="309" name="Grouper 302">
                <a:extLst>
                  <a:ext uri="{FF2B5EF4-FFF2-40B4-BE49-F238E27FC236}">
                    <a16:creationId xmlns:a16="http://schemas.microsoft.com/office/drawing/2014/main" id="{EEE4E725-95EA-4849-B8FC-201C39827634}"/>
                  </a:ext>
                </a:extLst>
              </p:cNvPr>
              <p:cNvGrpSpPr>
                <a:grpSpLocks noChangeAspect="1"/>
              </p:cNvGrpSpPr>
              <p:nvPr/>
            </p:nvGrpSpPr>
            <p:grpSpPr>
              <a:xfrm rot="10210303">
                <a:off x="3069535" y="3530197"/>
                <a:ext cx="146883" cy="193865"/>
                <a:chOff x="3394804" y="3026871"/>
                <a:chExt cx="346457" cy="457265"/>
              </a:xfrm>
            </p:grpSpPr>
            <p:sp>
              <p:nvSpPr>
                <p:cNvPr id="328" name="Ellipse 303">
                  <a:extLst>
                    <a:ext uri="{FF2B5EF4-FFF2-40B4-BE49-F238E27FC236}">
                      <a16:creationId xmlns:a16="http://schemas.microsoft.com/office/drawing/2014/main" id="{C916189C-65B5-4B03-902C-3B3C529D922A}"/>
                    </a:ext>
                  </a:extLst>
                </p:cNvPr>
                <p:cNvSpPr/>
                <p:nvPr/>
              </p:nvSpPr>
              <p:spPr>
                <a:xfrm>
                  <a:off x="3394804" y="3028551"/>
                  <a:ext cx="183886" cy="146543"/>
                </a:xfrm>
                <a:prstGeom prst="ellipse">
                  <a:avLst/>
                </a:prstGeom>
                <a:solidFill>
                  <a:srgbClr val="B3A2C7"/>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nvGrpSpPr>
                <p:cNvPr id="329" name="Grouper 304">
                  <a:extLst>
                    <a:ext uri="{FF2B5EF4-FFF2-40B4-BE49-F238E27FC236}">
                      <a16:creationId xmlns:a16="http://schemas.microsoft.com/office/drawing/2014/main" id="{53FFF267-14EE-4E51-81E8-B6EE7A8F8B53}"/>
                    </a:ext>
                  </a:extLst>
                </p:cNvPr>
                <p:cNvGrpSpPr/>
                <p:nvPr/>
              </p:nvGrpSpPr>
              <p:grpSpPr>
                <a:xfrm rot="19341334">
                  <a:off x="3516920" y="3173413"/>
                  <a:ext cx="221950" cy="310723"/>
                  <a:chOff x="3427369" y="3173413"/>
                  <a:chExt cx="221950" cy="310723"/>
                </a:xfrm>
              </p:grpSpPr>
              <p:cxnSp>
                <p:nvCxnSpPr>
                  <p:cNvPr id="331" name="Connecteur en angle 306">
                    <a:extLst>
                      <a:ext uri="{FF2B5EF4-FFF2-40B4-BE49-F238E27FC236}">
                        <a16:creationId xmlns:a16="http://schemas.microsoft.com/office/drawing/2014/main" id="{CF10B18B-CA7F-4FCE-8FBB-C216AA1E2767}"/>
                      </a:ext>
                    </a:extLst>
                  </p:cNvPr>
                  <p:cNvCxnSpPr/>
                  <p:nvPr/>
                </p:nvCxnSpPr>
                <p:spPr>
                  <a:xfrm rot="5400000">
                    <a:off x="3515674" y="3236430"/>
                    <a:ext cx="196661" cy="70628"/>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Connecteur en angle 307">
                    <a:extLst>
                      <a:ext uri="{FF2B5EF4-FFF2-40B4-BE49-F238E27FC236}">
                        <a16:creationId xmlns:a16="http://schemas.microsoft.com/office/drawing/2014/main" id="{352105FE-7551-4A7E-9934-EA3F4E52C87A}"/>
                      </a:ext>
                    </a:extLst>
                  </p:cNvPr>
                  <p:cNvCxnSpPr/>
                  <p:nvPr/>
                </p:nvCxnSpPr>
                <p:spPr>
                  <a:xfrm rot="10800000" flipV="1">
                    <a:off x="3427369" y="3376136"/>
                    <a:ext cx="162571" cy="108000"/>
                  </a:xfrm>
                  <a:prstGeom prst="bentConnector3">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0" name="Ellipse 305">
                  <a:extLst>
                    <a:ext uri="{FF2B5EF4-FFF2-40B4-BE49-F238E27FC236}">
                      <a16:creationId xmlns:a16="http://schemas.microsoft.com/office/drawing/2014/main" id="{D6B70DE2-3A48-4AE5-BF01-CB07AEEE3ECF}"/>
                    </a:ext>
                  </a:extLst>
                </p:cNvPr>
                <p:cNvSpPr/>
                <p:nvPr/>
              </p:nvSpPr>
              <p:spPr>
                <a:xfrm>
                  <a:off x="3557375" y="3026871"/>
                  <a:ext cx="183886" cy="146543"/>
                </a:xfrm>
                <a:prstGeom prst="ellipse">
                  <a:avLst/>
                </a:prstGeom>
                <a:solidFill>
                  <a:schemeClr val="accent4">
                    <a:lumMod val="60000"/>
                    <a:lumOff val="40000"/>
                  </a:schemeClr>
                </a:solidFill>
                <a:ln>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grpSp>
          <p:pic>
            <p:nvPicPr>
              <p:cNvPr id="310" name="Image 308">
                <a:extLst>
                  <a:ext uri="{FF2B5EF4-FFF2-40B4-BE49-F238E27FC236}">
                    <a16:creationId xmlns:a16="http://schemas.microsoft.com/office/drawing/2014/main" id="{D9EC920B-9FB0-4E15-BFB8-132665E94F71}"/>
                  </a:ext>
                </a:extLst>
              </p:cNvPr>
              <p:cNvPicPr>
                <a:picLocks noChangeAspect="1"/>
              </p:cNvPicPr>
              <p:nvPr/>
            </p:nvPicPr>
            <p:blipFill>
              <a:blip r:embed="rId8"/>
              <a:stretch>
                <a:fillRect/>
              </a:stretch>
            </p:blipFill>
            <p:spPr>
              <a:xfrm rot="397090">
                <a:off x="3059813" y="4016145"/>
                <a:ext cx="217012" cy="320524"/>
              </a:xfrm>
              <a:prstGeom prst="rect">
                <a:avLst/>
              </a:prstGeom>
            </p:spPr>
          </p:pic>
          <p:grpSp>
            <p:nvGrpSpPr>
              <p:cNvPr id="311" name="Grouper 309">
                <a:extLst>
                  <a:ext uri="{FF2B5EF4-FFF2-40B4-BE49-F238E27FC236}">
                    <a16:creationId xmlns:a16="http://schemas.microsoft.com/office/drawing/2014/main" id="{AB459594-8189-4E2B-B38E-2DC42CF88C53}"/>
                  </a:ext>
                </a:extLst>
              </p:cNvPr>
              <p:cNvGrpSpPr>
                <a:grpSpLocks noChangeAspect="1"/>
              </p:cNvGrpSpPr>
              <p:nvPr/>
            </p:nvGrpSpPr>
            <p:grpSpPr>
              <a:xfrm rot="10029271">
                <a:off x="3056407" y="3716338"/>
                <a:ext cx="267141" cy="325818"/>
                <a:chOff x="5326459" y="2006234"/>
                <a:chExt cx="468934" cy="571931"/>
              </a:xfrm>
            </p:grpSpPr>
            <p:sp>
              <p:nvSpPr>
                <p:cNvPr id="312" name="Freeform 226">
                  <a:extLst>
                    <a:ext uri="{FF2B5EF4-FFF2-40B4-BE49-F238E27FC236}">
                      <a16:creationId xmlns:a16="http://schemas.microsoft.com/office/drawing/2014/main" id="{566D347E-EDDC-441C-9D20-2ABFE0560159}"/>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3" name="Freeform 227">
                  <a:extLst>
                    <a:ext uri="{FF2B5EF4-FFF2-40B4-BE49-F238E27FC236}">
                      <a16:creationId xmlns:a16="http://schemas.microsoft.com/office/drawing/2014/main" id="{A2C536AE-D926-4D1F-9E18-5BA0D79EA125}"/>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4" name="Freeform 228">
                  <a:extLst>
                    <a:ext uri="{FF2B5EF4-FFF2-40B4-BE49-F238E27FC236}">
                      <a16:creationId xmlns:a16="http://schemas.microsoft.com/office/drawing/2014/main" id="{AF8EEE0E-542D-443B-8DED-A26ADC45C27F}"/>
                    </a:ext>
                  </a:extLst>
                </p:cNvPr>
                <p:cNvSpPr>
                  <a:spLocks/>
                </p:cNvSpPr>
                <p:nvPr/>
              </p:nvSpPr>
              <p:spPr bwMode="auto">
                <a:xfrm>
                  <a:off x="5326459" y="2031679"/>
                  <a:ext cx="56951" cy="67856"/>
                </a:xfrm>
                <a:custGeom>
                  <a:avLst/>
                  <a:gdLst>
                    <a:gd name="T0" fmla="*/ 47 w 47"/>
                    <a:gd name="T1" fmla="*/ 46 h 56"/>
                    <a:gd name="T2" fmla="*/ 17 w 47"/>
                    <a:gd name="T3" fmla="*/ 0 h 56"/>
                    <a:gd name="T4" fmla="*/ 0 w 47"/>
                    <a:gd name="T5" fmla="*/ 14 h 56"/>
                    <a:gd name="T6" fmla="*/ 30 w 47"/>
                    <a:gd name="T7" fmla="*/ 56 h 56"/>
                    <a:gd name="T8" fmla="*/ 47 w 47"/>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6">
                      <a:moveTo>
                        <a:pt x="47" y="46"/>
                      </a:moveTo>
                      <a:lnTo>
                        <a:pt x="17" y="0"/>
                      </a:lnTo>
                      <a:lnTo>
                        <a:pt x="0" y="14"/>
                      </a:lnTo>
                      <a:lnTo>
                        <a:pt x="30" y="56"/>
                      </a:lnTo>
                      <a:lnTo>
                        <a:pt x="47"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5" name="Freeform 229">
                  <a:extLst>
                    <a:ext uri="{FF2B5EF4-FFF2-40B4-BE49-F238E27FC236}">
                      <a16:creationId xmlns:a16="http://schemas.microsoft.com/office/drawing/2014/main" id="{9A037670-579B-4DB1-A15B-C52A892C8C1B}"/>
                    </a:ext>
                  </a:extLst>
                </p:cNvPr>
                <p:cNvSpPr>
                  <a:spLocks/>
                </p:cNvSpPr>
                <p:nvPr/>
              </p:nvSpPr>
              <p:spPr bwMode="auto">
                <a:xfrm>
                  <a:off x="5365234" y="2006234"/>
                  <a:ext cx="54527" cy="67856"/>
                </a:xfrm>
                <a:custGeom>
                  <a:avLst/>
                  <a:gdLst>
                    <a:gd name="T0" fmla="*/ 15 w 45"/>
                    <a:gd name="T1" fmla="*/ 0 h 56"/>
                    <a:gd name="T2" fmla="*/ 0 w 45"/>
                    <a:gd name="T3" fmla="*/ 13 h 56"/>
                    <a:gd name="T4" fmla="*/ 28 w 45"/>
                    <a:gd name="T5" fmla="*/ 56 h 56"/>
                    <a:gd name="T6" fmla="*/ 45 w 45"/>
                    <a:gd name="T7" fmla="*/ 43 h 56"/>
                    <a:gd name="T8" fmla="*/ 15 w 45"/>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15" y="0"/>
                      </a:moveTo>
                      <a:lnTo>
                        <a:pt x="0" y="13"/>
                      </a:lnTo>
                      <a:lnTo>
                        <a:pt x="28" y="56"/>
                      </a:lnTo>
                      <a:lnTo>
                        <a:pt x="45" y="43"/>
                      </a:lnTo>
                      <a:lnTo>
                        <a:pt x="15" y="0"/>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6" name="Freeform 230">
                  <a:extLst>
                    <a:ext uri="{FF2B5EF4-FFF2-40B4-BE49-F238E27FC236}">
                      <a16:creationId xmlns:a16="http://schemas.microsoft.com/office/drawing/2014/main" id="{4827B930-FBF1-4D44-ADFB-40CF91E4BC9A}"/>
                    </a:ext>
                  </a:extLst>
                </p:cNvPr>
                <p:cNvSpPr>
                  <a:spLocks/>
                </p:cNvSpPr>
                <p:nvPr/>
              </p:nvSpPr>
              <p:spPr bwMode="auto">
                <a:xfrm>
                  <a:off x="5401583" y="2060760"/>
                  <a:ext cx="136924" cy="501651"/>
                </a:xfrm>
                <a:custGeom>
                  <a:avLst/>
                  <a:gdLst>
                    <a:gd name="T0" fmla="*/ 113 w 45"/>
                    <a:gd name="T1" fmla="*/ 163 h 155"/>
                    <a:gd name="T2" fmla="*/ 113 w 45"/>
                    <a:gd name="T3" fmla="*/ 163 h 155"/>
                    <a:gd name="T4" fmla="*/ 113 w 45"/>
                    <a:gd name="T5" fmla="*/ 166 h 155"/>
                    <a:gd name="T6" fmla="*/ 110 w 45"/>
                    <a:gd name="T7" fmla="*/ 414 h 155"/>
                    <a:gd name="T8" fmla="*/ 110 w 45"/>
                    <a:gd name="T9" fmla="*/ 414 h 155"/>
                    <a:gd name="T10" fmla="*/ 108 w 45"/>
                    <a:gd name="T11" fmla="*/ 166 h 155"/>
                    <a:gd name="T12" fmla="*/ 0 w 45"/>
                    <a:gd name="T13" fmla="*/ 0 h 155"/>
                    <a:gd name="T14" fmla="*/ 0 w 45"/>
                    <a:gd name="T15" fmla="*/ 0 h 155"/>
                    <a:gd name="T16" fmla="*/ 113 w 45"/>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155">
                      <a:moveTo>
                        <a:pt x="45" y="61"/>
                      </a:moveTo>
                      <a:cubicBezTo>
                        <a:pt x="45" y="61"/>
                        <a:pt x="45" y="61"/>
                        <a:pt x="45" y="61"/>
                      </a:cubicBezTo>
                      <a:cubicBezTo>
                        <a:pt x="45" y="62"/>
                        <a:pt x="45" y="62"/>
                        <a:pt x="45" y="62"/>
                      </a:cubicBezTo>
                      <a:cubicBezTo>
                        <a:pt x="44" y="155"/>
                        <a:pt x="44" y="155"/>
                        <a:pt x="44" y="155"/>
                      </a:cubicBezTo>
                      <a:cubicBezTo>
                        <a:pt x="44" y="155"/>
                        <a:pt x="44" y="155"/>
                        <a:pt x="44" y="155"/>
                      </a:cubicBezTo>
                      <a:cubicBezTo>
                        <a:pt x="44" y="155"/>
                        <a:pt x="43" y="63"/>
                        <a:pt x="43" y="62"/>
                      </a:cubicBezTo>
                      <a:cubicBezTo>
                        <a:pt x="43" y="62"/>
                        <a:pt x="0" y="0"/>
                        <a:pt x="0" y="0"/>
                      </a:cubicBezTo>
                      <a:cubicBezTo>
                        <a:pt x="0" y="0"/>
                        <a:pt x="0" y="0"/>
                        <a:pt x="0" y="0"/>
                      </a:cubicBezTo>
                      <a:lnTo>
                        <a:pt x="45"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7" name="Freeform 231">
                  <a:extLst>
                    <a:ext uri="{FF2B5EF4-FFF2-40B4-BE49-F238E27FC236}">
                      <a16:creationId xmlns:a16="http://schemas.microsoft.com/office/drawing/2014/main" id="{9CCFA557-76E1-443A-8ED9-1997A9ED0979}"/>
                    </a:ext>
                  </a:extLst>
                </p:cNvPr>
                <p:cNvSpPr>
                  <a:spLocks/>
                </p:cNvSpPr>
                <p:nvPr/>
              </p:nvSpPr>
              <p:spPr bwMode="auto">
                <a:xfrm>
                  <a:off x="5334941" y="2041373"/>
                  <a:ext cx="139347" cy="213263"/>
                </a:xfrm>
                <a:custGeom>
                  <a:avLst/>
                  <a:gdLst>
                    <a:gd name="T0" fmla="*/ 8 w 46"/>
                    <a:gd name="T1" fmla="*/ 8 h 66"/>
                    <a:gd name="T2" fmla="*/ 115 w 46"/>
                    <a:gd name="T3" fmla="*/ 176 h 66"/>
                    <a:gd name="T4" fmla="*/ 115 w 46"/>
                    <a:gd name="T5" fmla="*/ 176 h 66"/>
                    <a:gd name="T6" fmla="*/ 0 w 46"/>
                    <a:gd name="T7" fmla="*/ 5 h 66"/>
                    <a:gd name="T8" fmla="*/ 10 w 46"/>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66">
                      <a:moveTo>
                        <a:pt x="3" y="3"/>
                      </a:moveTo>
                      <a:cubicBezTo>
                        <a:pt x="3" y="3"/>
                        <a:pt x="46" y="66"/>
                        <a:pt x="46" y="66"/>
                      </a:cubicBezTo>
                      <a:cubicBezTo>
                        <a:pt x="46" y="66"/>
                        <a:pt x="46" y="66"/>
                        <a:pt x="46" y="66"/>
                      </a:cubicBezTo>
                      <a:cubicBezTo>
                        <a:pt x="0" y="2"/>
                        <a:pt x="0" y="2"/>
                        <a:pt x="0" y="2"/>
                      </a:cubicBezTo>
                      <a:cubicBezTo>
                        <a:pt x="4" y="0"/>
                        <a:pt x="4" y="0"/>
                        <a:pt x="4"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8" name="Freeform 232">
                  <a:extLst>
                    <a:ext uri="{FF2B5EF4-FFF2-40B4-BE49-F238E27FC236}">
                      <a16:creationId xmlns:a16="http://schemas.microsoft.com/office/drawing/2014/main" id="{EC6DA9B0-02EC-49B0-8D8D-16F24CA024BD}"/>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19" name="Freeform 233">
                  <a:extLst>
                    <a:ext uri="{FF2B5EF4-FFF2-40B4-BE49-F238E27FC236}">
                      <a16:creationId xmlns:a16="http://schemas.microsoft.com/office/drawing/2014/main" id="{44E7F5DA-A4AE-4411-86A9-4B315F11CC54}"/>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solidFill>
                  <a:srgbClr val="EFA0C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20" name="Freeform 234">
                  <a:extLst>
                    <a:ext uri="{FF2B5EF4-FFF2-40B4-BE49-F238E27FC236}">
                      <a16:creationId xmlns:a16="http://schemas.microsoft.com/office/drawing/2014/main" id="{49BC1C0A-EA59-4607-B561-022D6DAB3360}"/>
                    </a:ext>
                  </a:extLst>
                </p:cNvPr>
                <p:cNvSpPr>
                  <a:spLocks/>
                </p:cNvSpPr>
                <p:nvPr/>
              </p:nvSpPr>
              <p:spPr bwMode="auto">
                <a:xfrm>
                  <a:off x="5740866" y="2031679"/>
                  <a:ext cx="54527" cy="67856"/>
                </a:xfrm>
                <a:custGeom>
                  <a:avLst/>
                  <a:gdLst>
                    <a:gd name="T0" fmla="*/ 0 w 45"/>
                    <a:gd name="T1" fmla="*/ 46 h 56"/>
                    <a:gd name="T2" fmla="*/ 18 w 45"/>
                    <a:gd name="T3" fmla="*/ 56 h 56"/>
                    <a:gd name="T4" fmla="*/ 45 w 45"/>
                    <a:gd name="T5" fmla="*/ 14 h 56"/>
                    <a:gd name="T6" fmla="*/ 30 w 45"/>
                    <a:gd name="T7" fmla="*/ 0 h 56"/>
                    <a:gd name="T8" fmla="*/ 0 w 45"/>
                    <a:gd name="T9" fmla="*/ 46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6"/>
                      </a:moveTo>
                      <a:lnTo>
                        <a:pt x="18" y="56"/>
                      </a:lnTo>
                      <a:lnTo>
                        <a:pt x="45" y="14"/>
                      </a:lnTo>
                      <a:lnTo>
                        <a:pt x="30" y="0"/>
                      </a:lnTo>
                      <a:lnTo>
                        <a:pt x="0" y="46"/>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21" name="Freeform 235">
                  <a:extLst>
                    <a:ext uri="{FF2B5EF4-FFF2-40B4-BE49-F238E27FC236}">
                      <a16:creationId xmlns:a16="http://schemas.microsoft.com/office/drawing/2014/main" id="{85759BAB-7888-42A7-9DEC-6D706556C2FF}"/>
                    </a:ext>
                  </a:extLst>
                </p:cNvPr>
                <p:cNvSpPr>
                  <a:spLocks/>
                </p:cNvSpPr>
                <p:nvPr/>
              </p:nvSpPr>
              <p:spPr bwMode="auto">
                <a:xfrm>
                  <a:off x="5704514" y="2006234"/>
                  <a:ext cx="54527" cy="67856"/>
                </a:xfrm>
                <a:custGeom>
                  <a:avLst/>
                  <a:gdLst>
                    <a:gd name="T0" fmla="*/ 0 w 45"/>
                    <a:gd name="T1" fmla="*/ 43 h 56"/>
                    <a:gd name="T2" fmla="*/ 15 w 45"/>
                    <a:gd name="T3" fmla="*/ 56 h 56"/>
                    <a:gd name="T4" fmla="*/ 45 w 45"/>
                    <a:gd name="T5" fmla="*/ 13 h 56"/>
                    <a:gd name="T6" fmla="*/ 30 w 45"/>
                    <a:gd name="T7" fmla="*/ 0 h 56"/>
                    <a:gd name="T8" fmla="*/ 0 w 45"/>
                    <a:gd name="T9" fmla="*/ 43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6">
                      <a:moveTo>
                        <a:pt x="0" y="43"/>
                      </a:moveTo>
                      <a:lnTo>
                        <a:pt x="15" y="56"/>
                      </a:lnTo>
                      <a:lnTo>
                        <a:pt x="45" y="13"/>
                      </a:lnTo>
                      <a:lnTo>
                        <a:pt x="30" y="0"/>
                      </a:lnTo>
                      <a:lnTo>
                        <a:pt x="0" y="43"/>
                      </a:lnTo>
                      <a:close/>
                    </a:path>
                  </a:pathLst>
                </a:custGeom>
                <a:solidFill>
                  <a:srgbClr val="672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22" name="Freeform 236">
                  <a:extLst>
                    <a:ext uri="{FF2B5EF4-FFF2-40B4-BE49-F238E27FC236}">
                      <a16:creationId xmlns:a16="http://schemas.microsoft.com/office/drawing/2014/main" id="{E47CBC07-4D2A-49F3-ACF1-90D8BC464211}"/>
                    </a:ext>
                  </a:extLst>
                </p:cNvPr>
                <p:cNvSpPr>
                  <a:spLocks/>
                </p:cNvSpPr>
                <p:nvPr/>
              </p:nvSpPr>
              <p:spPr bwMode="auto">
                <a:xfrm>
                  <a:off x="5574861" y="2058338"/>
                  <a:ext cx="139347" cy="500440"/>
                </a:xfrm>
                <a:custGeom>
                  <a:avLst/>
                  <a:gdLst>
                    <a:gd name="T0" fmla="*/ 0 w 46"/>
                    <a:gd name="T1" fmla="*/ 163 h 155"/>
                    <a:gd name="T2" fmla="*/ 0 w 46"/>
                    <a:gd name="T3" fmla="*/ 163 h 155"/>
                    <a:gd name="T4" fmla="*/ 0 w 46"/>
                    <a:gd name="T5" fmla="*/ 165 h 155"/>
                    <a:gd name="T6" fmla="*/ 3 w 46"/>
                    <a:gd name="T7" fmla="*/ 413 h 155"/>
                    <a:gd name="T8" fmla="*/ 3 w 46"/>
                    <a:gd name="T9" fmla="*/ 413 h 155"/>
                    <a:gd name="T10" fmla="*/ 5 w 46"/>
                    <a:gd name="T11" fmla="*/ 165 h 155"/>
                    <a:gd name="T12" fmla="*/ 115 w 46"/>
                    <a:gd name="T13" fmla="*/ 0 h 155"/>
                    <a:gd name="T14" fmla="*/ 115 w 46"/>
                    <a:gd name="T15" fmla="*/ 0 h 155"/>
                    <a:gd name="T16" fmla="*/ 0 w 46"/>
                    <a:gd name="T17" fmla="*/ 163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55">
                      <a:moveTo>
                        <a:pt x="0" y="61"/>
                      </a:moveTo>
                      <a:cubicBezTo>
                        <a:pt x="0" y="61"/>
                        <a:pt x="0" y="61"/>
                        <a:pt x="0" y="61"/>
                      </a:cubicBezTo>
                      <a:cubicBezTo>
                        <a:pt x="0" y="62"/>
                        <a:pt x="0" y="62"/>
                        <a:pt x="0" y="62"/>
                      </a:cubicBezTo>
                      <a:cubicBezTo>
                        <a:pt x="1" y="155"/>
                        <a:pt x="1" y="155"/>
                        <a:pt x="1" y="155"/>
                      </a:cubicBezTo>
                      <a:cubicBezTo>
                        <a:pt x="1" y="155"/>
                        <a:pt x="1" y="155"/>
                        <a:pt x="1" y="155"/>
                      </a:cubicBezTo>
                      <a:cubicBezTo>
                        <a:pt x="1" y="155"/>
                        <a:pt x="2" y="63"/>
                        <a:pt x="2" y="62"/>
                      </a:cubicBezTo>
                      <a:cubicBezTo>
                        <a:pt x="3" y="62"/>
                        <a:pt x="46" y="0"/>
                        <a:pt x="46" y="0"/>
                      </a:cubicBezTo>
                      <a:cubicBezTo>
                        <a:pt x="46" y="0"/>
                        <a:pt x="46" y="0"/>
                        <a:pt x="46" y="0"/>
                      </a:cubicBezTo>
                      <a:lnTo>
                        <a:pt x="0" y="6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23" name="Freeform 237">
                  <a:extLst>
                    <a:ext uri="{FF2B5EF4-FFF2-40B4-BE49-F238E27FC236}">
                      <a16:creationId xmlns:a16="http://schemas.microsoft.com/office/drawing/2014/main" id="{5F04A06B-3830-4717-912E-E5FB8CDDDCB6}"/>
                    </a:ext>
                  </a:extLst>
                </p:cNvPr>
                <p:cNvSpPr>
                  <a:spLocks/>
                </p:cNvSpPr>
                <p:nvPr/>
              </p:nvSpPr>
              <p:spPr bwMode="auto">
                <a:xfrm>
                  <a:off x="5617271" y="2074090"/>
                  <a:ext cx="141771" cy="209627"/>
                </a:xfrm>
                <a:custGeom>
                  <a:avLst/>
                  <a:gdLst>
                    <a:gd name="T0" fmla="*/ 7 w 47"/>
                    <a:gd name="T1" fmla="*/ 165 h 65"/>
                    <a:gd name="T2" fmla="*/ 117 w 47"/>
                    <a:gd name="T3" fmla="*/ 0 h 65"/>
                    <a:gd name="T4" fmla="*/ 117 w 47"/>
                    <a:gd name="T5" fmla="*/ 0 h 65"/>
                    <a:gd name="T6" fmla="*/ 0 w 47"/>
                    <a:gd name="T7" fmla="*/ 168 h 65"/>
                    <a:gd name="T8" fmla="*/ 10 w 47"/>
                    <a:gd name="T9" fmla="*/ 173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65">
                      <a:moveTo>
                        <a:pt x="3" y="62"/>
                      </a:moveTo>
                      <a:cubicBezTo>
                        <a:pt x="3" y="62"/>
                        <a:pt x="47" y="0"/>
                        <a:pt x="47" y="0"/>
                      </a:cubicBezTo>
                      <a:cubicBezTo>
                        <a:pt x="47" y="0"/>
                        <a:pt x="47" y="0"/>
                        <a:pt x="47" y="0"/>
                      </a:cubicBezTo>
                      <a:cubicBezTo>
                        <a:pt x="0" y="63"/>
                        <a:pt x="0" y="63"/>
                        <a:pt x="0" y="63"/>
                      </a:cubicBezTo>
                      <a:cubicBezTo>
                        <a:pt x="4" y="65"/>
                        <a:pt x="4" y="65"/>
                        <a:pt x="4" y="65"/>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324" name="Freeform 238">
                  <a:extLst>
                    <a:ext uri="{FF2B5EF4-FFF2-40B4-BE49-F238E27FC236}">
                      <a16:creationId xmlns:a16="http://schemas.microsoft.com/office/drawing/2014/main" id="{F09D79CC-6FEA-4B6F-A729-0969A87E2DE4}"/>
                    </a:ext>
                  </a:extLst>
                </p:cNvPr>
                <p:cNvSpPr>
                  <a:spLocks/>
                </p:cNvSpPr>
                <p:nvPr/>
              </p:nvSpPr>
              <p:spPr bwMode="auto">
                <a:xfrm>
                  <a:off x="5326459" y="2031680"/>
                  <a:ext cx="184181" cy="259308"/>
                </a:xfrm>
                <a:custGeom>
                  <a:avLst/>
                  <a:gdLst>
                    <a:gd name="T0" fmla="*/ 152 w 152"/>
                    <a:gd name="T1" fmla="*/ 203 h 214"/>
                    <a:gd name="T2" fmla="*/ 17 w 152"/>
                    <a:gd name="T3" fmla="*/ 0 h 214"/>
                    <a:gd name="T4" fmla="*/ 0 w 152"/>
                    <a:gd name="T5" fmla="*/ 14 h 214"/>
                    <a:gd name="T6" fmla="*/ 135 w 152"/>
                    <a:gd name="T7" fmla="*/ 214 h 214"/>
                    <a:gd name="T8" fmla="*/ 152 w 152"/>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14">
                      <a:moveTo>
                        <a:pt x="152" y="203"/>
                      </a:moveTo>
                      <a:lnTo>
                        <a:pt x="17" y="0"/>
                      </a:lnTo>
                      <a:lnTo>
                        <a:pt x="0" y="14"/>
                      </a:lnTo>
                      <a:lnTo>
                        <a:pt x="135" y="214"/>
                      </a:lnTo>
                      <a:lnTo>
                        <a:pt x="152"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25" name="Freeform 239">
                  <a:extLst>
                    <a:ext uri="{FF2B5EF4-FFF2-40B4-BE49-F238E27FC236}">
                      <a16:creationId xmlns:a16="http://schemas.microsoft.com/office/drawing/2014/main" id="{FA7B3C37-A6B5-4069-9BE0-15BF7522C718}"/>
                    </a:ext>
                  </a:extLst>
                </p:cNvPr>
                <p:cNvSpPr>
                  <a:spLocks/>
                </p:cNvSpPr>
                <p:nvPr/>
              </p:nvSpPr>
              <p:spPr bwMode="auto">
                <a:xfrm>
                  <a:off x="5365232" y="2006234"/>
                  <a:ext cx="187816" cy="571931"/>
                </a:xfrm>
                <a:custGeom>
                  <a:avLst/>
                  <a:gdLst>
                    <a:gd name="T0" fmla="*/ 155 w 155"/>
                    <a:gd name="T1" fmla="*/ 205 h 472"/>
                    <a:gd name="T2" fmla="*/ 155 w 155"/>
                    <a:gd name="T3" fmla="*/ 205 h 472"/>
                    <a:gd name="T4" fmla="*/ 155 w 155"/>
                    <a:gd name="T5" fmla="*/ 205 h 472"/>
                    <a:gd name="T6" fmla="*/ 155 w 155"/>
                    <a:gd name="T7" fmla="*/ 205 h 472"/>
                    <a:gd name="T8" fmla="*/ 15 w 155"/>
                    <a:gd name="T9" fmla="*/ 0 h 472"/>
                    <a:gd name="T10" fmla="*/ 0 w 155"/>
                    <a:gd name="T11" fmla="*/ 13 h 472"/>
                    <a:gd name="T12" fmla="*/ 135 w 155"/>
                    <a:gd name="T13" fmla="*/ 213 h 472"/>
                    <a:gd name="T14" fmla="*/ 135 w 155"/>
                    <a:gd name="T15" fmla="*/ 472 h 472"/>
                    <a:gd name="T16" fmla="*/ 155 w 155"/>
                    <a:gd name="T17" fmla="*/ 472 h 472"/>
                    <a:gd name="T18" fmla="*/ 155 w 155"/>
                    <a:gd name="T19" fmla="*/ 205 h 472"/>
                    <a:gd name="T20" fmla="*/ 155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155" y="205"/>
                      </a:moveTo>
                      <a:lnTo>
                        <a:pt x="155" y="205"/>
                      </a:lnTo>
                      <a:lnTo>
                        <a:pt x="15" y="0"/>
                      </a:lnTo>
                      <a:lnTo>
                        <a:pt x="0" y="13"/>
                      </a:lnTo>
                      <a:lnTo>
                        <a:pt x="135" y="213"/>
                      </a:lnTo>
                      <a:lnTo>
                        <a:pt x="135" y="472"/>
                      </a:lnTo>
                      <a:lnTo>
                        <a:pt x="155" y="472"/>
                      </a:lnTo>
                      <a:lnTo>
                        <a:pt x="155"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26" name="Freeform 240">
                  <a:extLst>
                    <a:ext uri="{FF2B5EF4-FFF2-40B4-BE49-F238E27FC236}">
                      <a16:creationId xmlns:a16="http://schemas.microsoft.com/office/drawing/2014/main" id="{35B5CD30-2146-4529-B5F9-E33018CCCF3A}"/>
                    </a:ext>
                  </a:extLst>
                </p:cNvPr>
                <p:cNvSpPr>
                  <a:spLocks/>
                </p:cNvSpPr>
                <p:nvPr/>
              </p:nvSpPr>
              <p:spPr bwMode="auto">
                <a:xfrm>
                  <a:off x="5613636" y="2031680"/>
                  <a:ext cx="181757" cy="259308"/>
                </a:xfrm>
                <a:custGeom>
                  <a:avLst/>
                  <a:gdLst>
                    <a:gd name="T0" fmla="*/ 0 w 150"/>
                    <a:gd name="T1" fmla="*/ 203 h 214"/>
                    <a:gd name="T2" fmla="*/ 135 w 150"/>
                    <a:gd name="T3" fmla="*/ 0 h 214"/>
                    <a:gd name="T4" fmla="*/ 150 w 150"/>
                    <a:gd name="T5" fmla="*/ 14 h 214"/>
                    <a:gd name="T6" fmla="*/ 15 w 150"/>
                    <a:gd name="T7" fmla="*/ 214 h 214"/>
                    <a:gd name="T8" fmla="*/ 0 w 150"/>
                    <a:gd name="T9" fmla="*/ 203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0" h="214">
                      <a:moveTo>
                        <a:pt x="0" y="203"/>
                      </a:moveTo>
                      <a:lnTo>
                        <a:pt x="135" y="0"/>
                      </a:lnTo>
                      <a:lnTo>
                        <a:pt x="150" y="14"/>
                      </a:lnTo>
                      <a:lnTo>
                        <a:pt x="15" y="214"/>
                      </a:lnTo>
                      <a:lnTo>
                        <a:pt x="0" y="203"/>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sp>
              <p:nvSpPr>
                <p:cNvPr id="327" name="Freeform 241">
                  <a:extLst>
                    <a:ext uri="{FF2B5EF4-FFF2-40B4-BE49-F238E27FC236}">
                      <a16:creationId xmlns:a16="http://schemas.microsoft.com/office/drawing/2014/main" id="{2F08F133-2479-443A-9A31-C91A988A387E}"/>
                    </a:ext>
                  </a:extLst>
                </p:cNvPr>
                <p:cNvSpPr>
                  <a:spLocks/>
                </p:cNvSpPr>
                <p:nvPr/>
              </p:nvSpPr>
              <p:spPr bwMode="auto">
                <a:xfrm>
                  <a:off x="5571224" y="2006234"/>
                  <a:ext cx="187816" cy="571931"/>
                </a:xfrm>
                <a:custGeom>
                  <a:avLst/>
                  <a:gdLst>
                    <a:gd name="T0" fmla="*/ 0 w 155"/>
                    <a:gd name="T1" fmla="*/ 205 h 472"/>
                    <a:gd name="T2" fmla="*/ 0 w 155"/>
                    <a:gd name="T3" fmla="*/ 205 h 472"/>
                    <a:gd name="T4" fmla="*/ 0 w 155"/>
                    <a:gd name="T5" fmla="*/ 205 h 472"/>
                    <a:gd name="T6" fmla="*/ 0 w 155"/>
                    <a:gd name="T7" fmla="*/ 205 h 472"/>
                    <a:gd name="T8" fmla="*/ 140 w 155"/>
                    <a:gd name="T9" fmla="*/ 0 h 472"/>
                    <a:gd name="T10" fmla="*/ 155 w 155"/>
                    <a:gd name="T11" fmla="*/ 13 h 472"/>
                    <a:gd name="T12" fmla="*/ 20 w 155"/>
                    <a:gd name="T13" fmla="*/ 213 h 472"/>
                    <a:gd name="T14" fmla="*/ 20 w 155"/>
                    <a:gd name="T15" fmla="*/ 472 h 472"/>
                    <a:gd name="T16" fmla="*/ 0 w 155"/>
                    <a:gd name="T17" fmla="*/ 472 h 472"/>
                    <a:gd name="T18" fmla="*/ 0 w 155"/>
                    <a:gd name="T19" fmla="*/ 205 h 472"/>
                    <a:gd name="T20" fmla="*/ 0 w 155"/>
                    <a:gd name="T21" fmla="*/ 205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472">
                      <a:moveTo>
                        <a:pt x="0" y="205"/>
                      </a:moveTo>
                      <a:lnTo>
                        <a:pt x="0" y="205"/>
                      </a:lnTo>
                      <a:lnTo>
                        <a:pt x="140" y="0"/>
                      </a:lnTo>
                      <a:lnTo>
                        <a:pt x="155" y="13"/>
                      </a:lnTo>
                      <a:lnTo>
                        <a:pt x="20" y="213"/>
                      </a:lnTo>
                      <a:lnTo>
                        <a:pt x="20" y="472"/>
                      </a:lnTo>
                      <a:lnTo>
                        <a:pt x="0" y="472"/>
                      </a:lnTo>
                      <a:lnTo>
                        <a:pt x="0" y="205"/>
                      </a:lnTo>
                      <a:close/>
                    </a:path>
                  </a:pathLst>
                </a:custGeom>
                <a:noFill/>
                <a:ln w="7938" cap="rnd">
                  <a:solidFill>
                    <a:srgbClr val="58585A"/>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Arial" panose="020B0604020202020204" pitchFamily="34" charset="0"/>
                    <a:cs typeface="Arial" panose="020B0604020202020204" pitchFamily="34" charset="0"/>
                  </a:endParaRPr>
                </a:p>
              </p:txBody>
            </p:sp>
          </p:grpSp>
        </p:grpSp>
      </p:grpSp>
    </p:spTree>
    <p:custDataLst>
      <p:tags r:id="rId1"/>
    </p:custDataLst>
    <p:extLst>
      <p:ext uri="{BB962C8B-B14F-4D97-AF65-F5344CB8AC3E}">
        <p14:creationId xmlns:p14="http://schemas.microsoft.com/office/powerpoint/2010/main" val="348616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F8B015-B4CE-458A-8999-280656154F94}"/>
              </a:ext>
            </a:extLst>
          </p:cNvPr>
          <p:cNvSpPr>
            <a:spLocks noGrp="1"/>
          </p:cNvSpPr>
          <p:nvPr>
            <p:ph type="title"/>
          </p:nvPr>
        </p:nvSpPr>
        <p:spPr>
          <a:xfrm>
            <a:off x="717436" y="95883"/>
            <a:ext cx="10515600" cy="668238"/>
          </a:xfrm>
        </p:spPr>
        <p:txBody>
          <a:bodyPr>
            <a:noAutofit/>
          </a:bodyPr>
          <a:lstStyle/>
          <a:p>
            <a:r>
              <a:rPr lang="en-GB" sz="2500" dirty="0">
                <a:latin typeface="Arial" panose="020B0604020202020204" pitchFamily="34" charset="0"/>
                <a:cs typeface="Arial" panose="020B0604020202020204" pitchFamily="34" charset="0"/>
              </a:rPr>
              <a:t>Recipient FcγR3A polymorphism influences the prognosis of AMR and the response to IVIg in renal transplantation </a:t>
            </a:r>
          </a:p>
        </p:txBody>
      </p:sp>
      <p:sp>
        <p:nvSpPr>
          <p:cNvPr id="4" name="Text Placeholder 3">
            <a:extLst>
              <a:ext uri="{FF2B5EF4-FFF2-40B4-BE49-F238E27FC236}">
                <a16:creationId xmlns:a16="http://schemas.microsoft.com/office/drawing/2014/main" id="{96151B4F-2F10-4E00-BB8D-22B75A0F9EBE}"/>
              </a:ext>
            </a:extLst>
          </p:cNvPr>
          <p:cNvSpPr>
            <a:spLocks noGrp="1"/>
          </p:cNvSpPr>
          <p:nvPr>
            <p:ph type="body" sz="quarter" idx="12"/>
          </p:nvPr>
        </p:nvSpPr>
        <p:spPr/>
        <p:txBody>
          <a:bodyPr/>
          <a:lstStyle/>
          <a:p>
            <a:r>
              <a:rPr lang="en-GB" dirty="0">
                <a:latin typeface="Arial" panose="020B0604020202020204" pitchFamily="34" charset="0"/>
                <a:cs typeface="Arial" panose="020B0604020202020204" pitchFamily="34" charset="0"/>
              </a:rPr>
              <a:t>Koenig A.. et al., ESOT Congress 2023; LDV4</a:t>
            </a:r>
          </a:p>
        </p:txBody>
      </p:sp>
      <p:sp>
        <p:nvSpPr>
          <p:cNvPr id="5" name="TextBox 4">
            <a:extLst>
              <a:ext uri="{FF2B5EF4-FFF2-40B4-BE49-F238E27FC236}">
                <a16:creationId xmlns:a16="http://schemas.microsoft.com/office/drawing/2014/main" id="{AD7D47E5-B750-45AF-B289-BB051C09447C}"/>
              </a:ext>
            </a:extLst>
          </p:cNvPr>
          <p:cNvSpPr txBox="1"/>
          <p:nvPr/>
        </p:nvSpPr>
        <p:spPr>
          <a:xfrm>
            <a:off x="717436" y="1108759"/>
            <a:ext cx="5205844" cy="2862322"/>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 (cont.)</a:t>
            </a:r>
          </a:p>
          <a:p>
            <a:pPr marL="285750" indent="-285750" algn="just">
              <a:buFont typeface="Arial" panose="020B0604020202020204" pitchFamily="34" charset="0"/>
              <a:buChar char="•"/>
            </a:pPr>
            <a:r>
              <a:rPr lang="en-GB" sz="1600" dirty="0">
                <a:solidFill>
                  <a:srgbClr val="A5A5A5"/>
                </a:solidFill>
                <a:latin typeface="Arial" panose="020B0604020202020204" pitchFamily="34" charset="0"/>
                <a:cs typeface="Arial" panose="020B0604020202020204" pitchFamily="34" charset="0"/>
              </a:rPr>
              <a:t>In vitro cocultures between human non-classical monocytes and NKs (the only innate effectors expressing FcγR3A in AMR biopsies), and allogeneic endothelial cells covered with DSA (Figure C) confirmed that effector cells with high-affinity FcγR3A:</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High binding FcγR3A NK cells get activated more strongly (Figure D)</a:t>
            </a:r>
          </a:p>
          <a:p>
            <a:pPr marL="742950" lvl="1" indent="-285750" algn="just">
              <a:buFont typeface="Courier New" panose="02070309020205020404" pitchFamily="49" charset="0"/>
              <a:buChar char="o"/>
            </a:pPr>
            <a:r>
              <a:rPr lang="en-GB" sz="1600" dirty="0">
                <a:solidFill>
                  <a:srgbClr val="A5A5A5"/>
                </a:solidFill>
                <a:latin typeface="Arial" panose="020B0604020202020204" pitchFamily="34" charset="0"/>
                <a:cs typeface="Arial" panose="020B0604020202020204" pitchFamily="34" charset="0"/>
              </a:rPr>
              <a:t>High binding FcγR3A NK cells are more effectively controlled  by IVIg (Figure E)</a:t>
            </a:r>
          </a:p>
        </p:txBody>
      </p:sp>
      <p:sp>
        <p:nvSpPr>
          <p:cNvPr id="7" name="TextBox 6">
            <a:extLst>
              <a:ext uri="{FF2B5EF4-FFF2-40B4-BE49-F238E27FC236}">
                <a16:creationId xmlns:a16="http://schemas.microsoft.com/office/drawing/2014/main" id="{4E2E0481-B413-4F8D-BDE3-AE738FFCBE6D}"/>
              </a:ext>
            </a:extLst>
          </p:cNvPr>
          <p:cNvSpPr txBox="1"/>
          <p:nvPr/>
        </p:nvSpPr>
        <p:spPr>
          <a:xfrm>
            <a:off x="6272466" y="4424576"/>
            <a:ext cx="5202098" cy="150810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indent="-285750" algn="just">
              <a:buFont typeface="Arial" panose="020B0604020202020204" pitchFamily="34" charset="0"/>
              <a:buChar char="•"/>
            </a:pPr>
            <a:r>
              <a:rPr lang="en-GB" dirty="0">
                <a:solidFill>
                  <a:srgbClr val="A5A5A5"/>
                </a:solidFill>
                <a:latin typeface="Arial" panose="020B0604020202020204" pitchFamily="34" charset="0"/>
                <a:cs typeface="Arial" panose="020B0604020202020204" pitchFamily="34" charset="0"/>
              </a:rPr>
              <a:t>A single functional polymorphism of FcγR3A influences the severity of AMR and suggests that patients at high risk are also those who respond the best to IVIg treatment</a:t>
            </a:r>
          </a:p>
        </p:txBody>
      </p:sp>
      <p:pic>
        <p:nvPicPr>
          <p:cNvPr id="6" name="Picture 5" descr="A pink house with a white chimney&#10;&#10;Description automatically generated">
            <a:hlinkClick r:id="rId4" action="ppaction://hlinksldjump"/>
            <a:extLst>
              <a:ext uri="{FF2B5EF4-FFF2-40B4-BE49-F238E27FC236}">
                <a16:creationId xmlns:a16="http://schemas.microsoft.com/office/drawing/2014/main" id="{B7237EE6-8D34-4DF1-823C-0D186C7BE7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pic>
        <p:nvPicPr>
          <p:cNvPr id="8" name="Image 287">
            <a:extLst>
              <a:ext uri="{FF2B5EF4-FFF2-40B4-BE49-F238E27FC236}">
                <a16:creationId xmlns:a16="http://schemas.microsoft.com/office/drawing/2014/main" id="{B3B30364-928A-4077-A012-793EAA6D2BEB}"/>
              </a:ext>
            </a:extLst>
          </p:cNvPr>
          <p:cNvPicPr>
            <a:picLocks noChangeAspect="1"/>
          </p:cNvPicPr>
          <p:nvPr/>
        </p:nvPicPr>
        <p:blipFill rotWithShape="1">
          <a:blip r:embed="rId6">
            <a:extLst>
              <a:ext uri="{28A0092B-C50C-407E-A947-70E740481C1C}">
                <a14:useLocalDpi xmlns:a14="http://schemas.microsoft.com/office/drawing/2010/main" val="0"/>
              </a:ext>
            </a:extLst>
          </a:blip>
          <a:srcRect l="-725" t="1889" r="51955" b="7032"/>
          <a:stretch/>
        </p:blipFill>
        <p:spPr>
          <a:xfrm>
            <a:off x="495471" y="4147212"/>
            <a:ext cx="2583009" cy="2251133"/>
          </a:xfrm>
          <a:prstGeom prst="rect">
            <a:avLst/>
          </a:prstGeom>
        </p:spPr>
      </p:pic>
      <p:pic>
        <p:nvPicPr>
          <p:cNvPr id="9" name="Image 25">
            <a:extLst>
              <a:ext uri="{FF2B5EF4-FFF2-40B4-BE49-F238E27FC236}">
                <a16:creationId xmlns:a16="http://schemas.microsoft.com/office/drawing/2014/main" id="{96479438-64E9-4E50-8FA4-D362BCE3C58A}"/>
              </a:ext>
            </a:extLst>
          </p:cNvPr>
          <p:cNvPicPr>
            <a:picLocks noChangeAspect="1"/>
          </p:cNvPicPr>
          <p:nvPr/>
        </p:nvPicPr>
        <p:blipFill rotWithShape="1">
          <a:blip r:embed="rId7">
            <a:extLst>
              <a:ext uri="{28A0092B-C50C-407E-A947-70E740481C1C}">
                <a14:useLocalDpi xmlns:a14="http://schemas.microsoft.com/office/drawing/2010/main" val="0"/>
              </a:ext>
            </a:extLst>
          </a:blip>
          <a:srcRect r="55470"/>
          <a:stretch/>
        </p:blipFill>
        <p:spPr>
          <a:xfrm>
            <a:off x="6586542" y="1540872"/>
            <a:ext cx="1771967" cy="2673801"/>
          </a:xfrm>
          <a:prstGeom prst="rect">
            <a:avLst/>
          </a:prstGeom>
        </p:spPr>
      </p:pic>
      <p:pic>
        <p:nvPicPr>
          <p:cNvPr id="10" name="Image 26">
            <a:extLst>
              <a:ext uri="{FF2B5EF4-FFF2-40B4-BE49-F238E27FC236}">
                <a16:creationId xmlns:a16="http://schemas.microsoft.com/office/drawing/2014/main" id="{78225789-AFD3-4E33-B89A-19BDFD19AA0F}"/>
              </a:ext>
            </a:extLst>
          </p:cNvPr>
          <p:cNvPicPr>
            <a:picLocks noChangeAspect="1"/>
          </p:cNvPicPr>
          <p:nvPr/>
        </p:nvPicPr>
        <p:blipFill rotWithShape="1">
          <a:blip r:embed="rId7">
            <a:extLst>
              <a:ext uri="{28A0092B-C50C-407E-A947-70E740481C1C}">
                <a14:useLocalDpi xmlns:a14="http://schemas.microsoft.com/office/drawing/2010/main" val="0"/>
              </a:ext>
            </a:extLst>
          </a:blip>
          <a:srcRect l="42421"/>
          <a:stretch/>
        </p:blipFill>
        <p:spPr>
          <a:xfrm>
            <a:off x="9021772" y="1352352"/>
            <a:ext cx="2452792" cy="2862321"/>
          </a:xfrm>
          <a:prstGeom prst="rect">
            <a:avLst/>
          </a:prstGeom>
        </p:spPr>
      </p:pic>
      <p:sp>
        <p:nvSpPr>
          <p:cNvPr id="15" name="TextBox 14">
            <a:extLst>
              <a:ext uri="{FF2B5EF4-FFF2-40B4-BE49-F238E27FC236}">
                <a16:creationId xmlns:a16="http://schemas.microsoft.com/office/drawing/2014/main" id="{B044975E-5DC6-450B-8124-F6CE0856C41E}"/>
              </a:ext>
            </a:extLst>
          </p:cNvPr>
          <p:cNvSpPr txBox="1"/>
          <p:nvPr/>
        </p:nvSpPr>
        <p:spPr>
          <a:xfrm>
            <a:off x="582729" y="3971081"/>
            <a:ext cx="851788" cy="26161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Figure B</a:t>
            </a:r>
          </a:p>
        </p:txBody>
      </p:sp>
      <p:sp>
        <p:nvSpPr>
          <p:cNvPr id="17" name="TextBox 16">
            <a:extLst>
              <a:ext uri="{FF2B5EF4-FFF2-40B4-BE49-F238E27FC236}">
                <a16:creationId xmlns:a16="http://schemas.microsoft.com/office/drawing/2014/main" id="{6B10C728-7C83-4960-AFF7-CC11B54964B8}"/>
              </a:ext>
            </a:extLst>
          </p:cNvPr>
          <p:cNvSpPr txBox="1"/>
          <p:nvPr/>
        </p:nvSpPr>
        <p:spPr>
          <a:xfrm>
            <a:off x="6404962" y="1356154"/>
            <a:ext cx="851788" cy="26161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Figure D</a:t>
            </a:r>
          </a:p>
        </p:txBody>
      </p:sp>
      <p:sp>
        <p:nvSpPr>
          <p:cNvPr id="18" name="TextBox 17">
            <a:extLst>
              <a:ext uri="{FF2B5EF4-FFF2-40B4-BE49-F238E27FC236}">
                <a16:creationId xmlns:a16="http://schemas.microsoft.com/office/drawing/2014/main" id="{EC232C4E-47D7-4C21-80F3-3927688E2E1B}"/>
              </a:ext>
            </a:extLst>
          </p:cNvPr>
          <p:cNvSpPr txBox="1"/>
          <p:nvPr/>
        </p:nvSpPr>
        <p:spPr>
          <a:xfrm>
            <a:off x="8747134" y="1352352"/>
            <a:ext cx="851788" cy="26161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Figure E</a:t>
            </a:r>
          </a:p>
        </p:txBody>
      </p:sp>
      <p:pic>
        <p:nvPicPr>
          <p:cNvPr id="13" name="Image 4">
            <a:extLst>
              <a:ext uri="{FF2B5EF4-FFF2-40B4-BE49-F238E27FC236}">
                <a16:creationId xmlns:a16="http://schemas.microsoft.com/office/drawing/2014/main" id="{50D87DD6-6390-4925-8AC0-9FF85ABC70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0347" y="4147776"/>
            <a:ext cx="2300488" cy="2318390"/>
          </a:xfrm>
          <a:prstGeom prst="rect">
            <a:avLst/>
          </a:prstGeom>
        </p:spPr>
      </p:pic>
      <p:sp>
        <p:nvSpPr>
          <p:cNvPr id="14" name="TextBox 13">
            <a:extLst>
              <a:ext uri="{FF2B5EF4-FFF2-40B4-BE49-F238E27FC236}">
                <a16:creationId xmlns:a16="http://schemas.microsoft.com/office/drawing/2014/main" id="{004EA2D6-122D-4B8D-829A-B77303C24066}"/>
              </a:ext>
            </a:extLst>
          </p:cNvPr>
          <p:cNvSpPr txBox="1"/>
          <p:nvPr/>
        </p:nvSpPr>
        <p:spPr>
          <a:xfrm>
            <a:off x="3344123" y="3971081"/>
            <a:ext cx="851788" cy="261610"/>
          </a:xfrm>
          <a:prstGeom prst="rect">
            <a:avLst/>
          </a:prstGeom>
          <a:noFill/>
        </p:spPr>
        <p:txBody>
          <a:bodyPr wrap="square" rtlCol="0">
            <a:spAutoFit/>
          </a:bodyPr>
          <a:lstStyle/>
          <a:p>
            <a:r>
              <a:rPr lang="en-GB" sz="1050" b="1" dirty="0">
                <a:latin typeface="Arial" panose="020B0604020202020204" pitchFamily="34" charset="0"/>
                <a:cs typeface="Arial" panose="020B0604020202020204" pitchFamily="34" charset="0"/>
              </a:rPr>
              <a:t>Figure C</a:t>
            </a:r>
          </a:p>
        </p:txBody>
      </p:sp>
    </p:spTree>
    <p:custDataLst>
      <p:tags r:id="rId1"/>
    </p:custDataLst>
    <p:extLst>
      <p:ext uri="{BB962C8B-B14F-4D97-AF65-F5344CB8AC3E}">
        <p14:creationId xmlns:p14="http://schemas.microsoft.com/office/powerpoint/2010/main" val="330974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4EB85-F35C-42C9-914B-AD6860353543}"/>
              </a:ext>
            </a:extLst>
          </p:cNvPr>
          <p:cNvSpPr>
            <a:spLocks noGrp="1"/>
          </p:cNvSpPr>
          <p:nvPr>
            <p:ph type="title"/>
          </p:nvPr>
        </p:nvSpPr>
        <p:spPr>
          <a:xfrm>
            <a:off x="717436" y="115503"/>
            <a:ext cx="10515600" cy="623284"/>
          </a:xfrm>
        </p:spPr>
        <p:txBody>
          <a:bodyPr>
            <a:noAutofit/>
          </a:bodyPr>
          <a:lstStyle/>
          <a:p>
            <a:r>
              <a:rPr lang="en-GB" sz="2000" dirty="0">
                <a:latin typeface="Arial" panose="020B0604020202020204" pitchFamily="34" charset="0"/>
                <a:cs typeface="Arial" panose="020B0604020202020204" pitchFamily="34" charset="0"/>
              </a:rPr>
              <a:t>Solvent-accessible amino acid mismatches on donor HLA are associated with kidney graft outcomes; a step towards personalizing post-transplant care?</a:t>
            </a:r>
          </a:p>
        </p:txBody>
      </p:sp>
      <p:sp>
        <p:nvSpPr>
          <p:cNvPr id="4" name="Text Placeholder 3">
            <a:extLst>
              <a:ext uri="{FF2B5EF4-FFF2-40B4-BE49-F238E27FC236}">
                <a16:creationId xmlns:a16="http://schemas.microsoft.com/office/drawing/2014/main" id="{2F0C401C-2FFF-422F-9EC3-6C272E87A687}"/>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Meziyerh</a:t>
            </a:r>
            <a:r>
              <a:rPr lang="en-GB" dirty="0">
                <a:latin typeface="Arial" panose="020B0604020202020204" pitchFamily="34" charset="0"/>
                <a:cs typeface="Arial" panose="020B0604020202020204" pitchFamily="34" charset="0"/>
              </a:rPr>
              <a:t> S. et al., ESOT Congress 2023; OS1_2</a:t>
            </a:r>
          </a:p>
        </p:txBody>
      </p:sp>
      <p:sp>
        <p:nvSpPr>
          <p:cNvPr id="5" name="TextBox 4">
            <a:extLst>
              <a:ext uri="{FF2B5EF4-FFF2-40B4-BE49-F238E27FC236}">
                <a16:creationId xmlns:a16="http://schemas.microsoft.com/office/drawing/2014/main" id="{6EF54E97-BB7E-465F-B9EE-2C40CEB90794}"/>
              </a:ext>
            </a:extLst>
          </p:cNvPr>
          <p:cNvSpPr txBox="1"/>
          <p:nvPr/>
        </p:nvSpPr>
        <p:spPr>
          <a:xfrm>
            <a:off x="717436" y="1115680"/>
            <a:ext cx="5202101"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36569"/>
                </a:solidFill>
                <a:effectLst/>
                <a:uLnTx/>
                <a:uFillTx/>
                <a:latin typeface="Arial" panose="020B0604020202020204" pitchFamily="34" charset="0"/>
                <a:cs typeface="Arial" panose="020B0604020202020204" pitchFamily="34" charset="0"/>
              </a:rPr>
              <a:t>Background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Current guidelines advise the use of HLA antigenic mismatches to assess the risk of </a:t>
            </a:r>
            <a:r>
              <a:rPr kumimoji="0" lang="en-GB"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alloimmunity</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in KTR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HLA-EMMA was developed to quantify </a:t>
            </a:r>
            <a:r>
              <a:rPr kumimoji="0" lang="en-GB"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saAA</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mismatches that could interact with B cell receptors responsible for the humoral </a:t>
            </a:r>
            <a:r>
              <a:rPr kumimoji="0" lang="en-GB"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allo</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-immune response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Until date, HLA-EMMA has only been associated with graft outcomes in relatively small cohorts with a limited number of events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Aim</a:t>
            </a:r>
            <a:r>
              <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To examine the relationship between HLA-EMMA and transplant outcomes in a large and deeply </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phenotyped</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multi-</a:t>
            </a:r>
            <a:r>
              <a:rPr kumimoji="0" lang="en-GB" sz="16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center</a:t>
            </a: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cohort of 2473 KTR by cox regression analyses</a:t>
            </a:r>
            <a:endParaRPr kumimoji="0" lang="en-GB"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B8F0D1F-DB3D-4C67-BB47-0405D6B84703}"/>
              </a:ext>
            </a:extLst>
          </p:cNvPr>
          <p:cNvSpPr txBox="1"/>
          <p:nvPr/>
        </p:nvSpPr>
        <p:spPr>
          <a:xfrm>
            <a:off x="6272465" y="1116250"/>
            <a:ext cx="1647168" cy="400110"/>
          </a:xfrm>
          <a:prstGeom prst="rect">
            <a:avLst/>
          </a:prstGeom>
          <a:solidFill>
            <a:srgbClr val="FFFFFF"/>
          </a:solid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Methods</a:t>
            </a:r>
          </a:p>
        </p:txBody>
      </p:sp>
      <p:sp>
        <p:nvSpPr>
          <p:cNvPr id="2" name="Flowchart: Alternate Process 1">
            <a:extLst>
              <a:ext uri="{FF2B5EF4-FFF2-40B4-BE49-F238E27FC236}">
                <a16:creationId xmlns:a16="http://schemas.microsoft.com/office/drawing/2014/main" id="{13D9281C-8803-4BD8-A5B4-74474439143B}"/>
              </a:ext>
            </a:extLst>
          </p:cNvPr>
          <p:cNvSpPr/>
          <p:nvPr/>
        </p:nvSpPr>
        <p:spPr>
          <a:xfrm>
            <a:off x="7031480" y="1989304"/>
            <a:ext cx="1461210" cy="638273"/>
          </a:xfrm>
          <a:prstGeom prst="flowChartAlternateProcess">
            <a:avLst/>
          </a:prstGeom>
          <a:solidFill>
            <a:srgbClr val="00359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Patient death</a:t>
            </a:r>
          </a:p>
        </p:txBody>
      </p:sp>
      <p:sp>
        <p:nvSpPr>
          <p:cNvPr id="9" name="Flowchart: Alternate Process 8">
            <a:extLst>
              <a:ext uri="{FF2B5EF4-FFF2-40B4-BE49-F238E27FC236}">
                <a16:creationId xmlns:a16="http://schemas.microsoft.com/office/drawing/2014/main" id="{2FE0D623-0BAA-4306-8E19-791761AFC37D}"/>
              </a:ext>
            </a:extLst>
          </p:cNvPr>
          <p:cNvSpPr/>
          <p:nvPr/>
        </p:nvSpPr>
        <p:spPr>
          <a:xfrm>
            <a:off x="8632634" y="1989304"/>
            <a:ext cx="795536" cy="638273"/>
          </a:xfrm>
          <a:prstGeom prst="flowChartAlternateProcess">
            <a:avLst/>
          </a:prstGeom>
          <a:solidFill>
            <a:srgbClr val="F1E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anose="020B0604020202020204" pitchFamily="34" charset="0"/>
                <a:cs typeface="Arial" panose="020B0604020202020204" pitchFamily="34" charset="0"/>
              </a:rPr>
              <a:t>DCGF</a:t>
            </a:r>
          </a:p>
        </p:txBody>
      </p:sp>
      <p:sp>
        <p:nvSpPr>
          <p:cNvPr id="10" name="Flowchart: Alternate Process 9">
            <a:extLst>
              <a:ext uri="{FF2B5EF4-FFF2-40B4-BE49-F238E27FC236}">
                <a16:creationId xmlns:a16="http://schemas.microsoft.com/office/drawing/2014/main" id="{6CC48C22-BF83-4785-B2B0-481119917460}"/>
              </a:ext>
            </a:extLst>
          </p:cNvPr>
          <p:cNvSpPr/>
          <p:nvPr/>
        </p:nvSpPr>
        <p:spPr>
          <a:xfrm>
            <a:off x="9568114" y="1989303"/>
            <a:ext cx="795536" cy="638273"/>
          </a:xfrm>
          <a:prstGeom prst="flowChartAlternateProcess">
            <a:avLst/>
          </a:prstGeom>
          <a:solidFill>
            <a:srgbClr val="041E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BPAR</a:t>
            </a:r>
          </a:p>
        </p:txBody>
      </p:sp>
      <p:sp>
        <p:nvSpPr>
          <p:cNvPr id="11" name="Flowchart: Alternate Process 10">
            <a:extLst>
              <a:ext uri="{FF2B5EF4-FFF2-40B4-BE49-F238E27FC236}">
                <a16:creationId xmlns:a16="http://schemas.microsoft.com/office/drawing/2014/main" id="{C2A4B20C-945A-451D-BD69-A5B84F338FF6}"/>
              </a:ext>
            </a:extLst>
          </p:cNvPr>
          <p:cNvSpPr/>
          <p:nvPr/>
        </p:nvSpPr>
        <p:spPr>
          <a:xfrm>
            <a:off x="7031480" y="2778714"/>
            <a:ext cx="1592830" cy="638273"/>
          </a:xfrm>
          <a:prstGeom prst="flowChartAlternateProcess">
            <a:avLst/>
          </a:prstGeom>
          <a:solidFill>
            <a:srgbClr val="0097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Overall </a:t>
            </a:r>
            <a:r>
              <a:rPr lang="en-GB" sz="1400" dirty="0" err="1">
                <a:solidFill>
                  <a:schemeClr val="bg1"/>
                </a:solidFill>
                <a:latin typeface="Arial" panose="020B0604020202020204" pitchFamily="34" charset="0"/>
                <a:cs typeface="Arial" panose="020B0604020202020204" pitchFamily="34" charset="0"/>
              </a:rPr>
              <a:t>dnDSA</a:t>
            </a:r>
            <a:r>
              <a:rPr lang="en-GB" sz="1400" dirty="0">
                <a:solidFill>
                  <a:schemeClr val="bg1"/>
                </a:solidFill>
                <a:latin typeface="Arial" panose="020B0604020202020204" pitchFamily="34" charset="0"/>
                <a:cs typeface="Arial" panose="020B0604020202020204" pitchFamily="34" charset="0"/>
              </a:rPr>
              <a:t> development</a:t>
            </a:r>
          </a:p>
        </p:txBody>
      </p:sp>
      <p:sp>
        <p:nvSpPr>
          <p:cNvPr id="12" name="Flowchart: Alternate Process 11">
            <a:extLst>
              <a:ext uri="{FF2B5EF4-FFF2-40B4-BE49-F238E27FC236}">
                <a16:creationId xmlns:a16="http://schemas.microsoft.com/office/drawing/2014/main" id="{EDD157B1-9313-443D-A777-170F8E5DDA48}"/>
              </a:ext>
            </a:extLst>
          </p:cNvPr>
          <p:cNvSpPr/>
          <p:nvPr/>
        </p:nvSpPr>
        <p:spPr>
          <a:xfrm>
            <a:off x="8742947" y="2793703"/>
            <a:ext cx="2960292" cy="623284"/>
          </a:xfrm>
          <a:prstGeom prst="flowChartAlternateProcess">
            <a:avLst/>
          </a:prstGeom>
          <a:solidFill>
            <a:srgbClr val="FF9E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bg1"/>
                </a:solidFill>
                <a:latin typeface="Arial" panose="020B0604020202020204" pitchFamily="34" charset="0"/>
                <a:cs typeface="Arial" panose="020B0604020202020204" pitchFamily="34" charset="0"/>
              </a:rPr>
              <a:t>dnDSA</a:t>
            </a:r>
            <a:r>
              <a:rPr lang="en-GB" sz="1400" dirty="0">
                <a:solidFill>
                  <a:schemeClr val="bg1"/>
                </a:solidFill>
                <a:latin typeface="Arial" panose="020B0604020202020204" pitchFamily="34" charset="0"/>
                <a:cs typeface="Arial" panose="020B0604020202020204" pitchFamily="34" charset="0"/>
              </a:rPr>
              <a:t> development per HLA locus (A, B, C, DQ, and DR)</a:t>
            </a:r>
          </a:p>
        </p:txBody>
      </p:sp>
      <p:sp>
        <p:nvSpPr>
          <p:cNvPr id="14" name="TextBox 13">
            <a:extLst>
              <a:ext uri="{FF2B5EF4-FFF2-40B4-BE49-F238E27FC236}">
                <a16:creationId xmlns:a16="http://schemas.microsoft.com/office/drawing/2014/main" id="{058BDE03-122E-4C16-BD83-22C8ADDDEE22}"/>
              </a:ext>
            </a:extLst>
          </p:cNvPr>
          <p:cNvSpPr txBox="1"/>
          <p:nvPr/>
        </p:nvSpPr>
        <p:spPr>
          <a:xfrm>
            <a:off x="6904046" y="1624228"/>
            <a:ext cx="2159543" cy="307777"/>
          </a:xfrm>
          <a:prstGeom prst="rect">
            <a:avLst/>
          </a:prstGeom>
          <a:noFill/>
        </p:spPr>
        <p:txBody>
          <a:bodyPr wrap="square">
            <a:spAutoFit/>
          </a:bodyPr>
          <a:lstStyle/>
          <a:p>
            <a:r>
              <a:rPr lang="en-GB" sz="1400" b="1" dirty="0">
                <a:solidFill>
                  <a:srgbClr val="A5A5A5"/>
                </a:solidFill>
                <a:latin typeface="Arial" panose="020B0604020202020204" pitchFamily="34" charset="0"/>
                <a:cs typeface="Arial" panose="020B0604020202020204" pitchFamily="34" charset="0"/>
              </a:rPr>
              <a:t>Outcomes of interest</a:t>
            </a:r>
            <a:endParaRPr lang="en-GB" sz="14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D971EF4-C742-4EE2-BF98-47166CC281E5}"/>
              </a:ext>
            </a:extLst>
          </p:cNvPr>
          <p:cNvSpPr txBox="1"/>
          <p:nvPr/>
        </p:nvSpPr>
        <p:spPr>
          <a:xfrm>
            <a:off x="6904046" y="3887261"/>
            <a:ext cx="2788594" cy="307777"/>
          </a:xfrm>
          <a:prstGeom prst="rect">
            <a:avLst/>
          </a:prstGeom>
          <a:noFill/>
        </p:spPr>
        <p:txBody>
          <a:bodyPr wrap="square">
            <a:spAutoFit/>
          </a:bodyPr>
          <a:lstStyle/>
          <a:p>
            <a:r>
              <a:rPr lang="en-GB" sz="1400" b="1" dirty="0">
                <a:solidFill>
                  <a:srgbClr val="A5A5A5"/>
                </a:solidFill>
                <a:latin typeface="Arial" panose="020B0604020202020204" pitchFamily="34" charset="0"/>
                <a:cs typeface="Arial" panose="020B0604020202020204" pitchFamily="34" charset="0"/>
              </a:rPr>
              <a:t>HR and CI were adjusted for </a:t>
            </a:r>
            <a:endParaRPr lang="en-GB" sz="1400" b="1" dirty="0">
              <a:latin typeface="Arial" panose="020B0604020202020204" pitchFamily="34" charset="0"/>
              <a:cs typeface="Arial" panose="020B0604020202020204" pitchFamily="34" charset="0"/>
            </a:endParaRPr>
          </a:p>
        </p:txBody>
      </p:sp>
      <p:sp>
        <p:nvSpPr>
          <p:cNvPr id="17" name="Flowchart: Alternate Process 16">
            <a:extLst>
              <a:ext uri="{FF2B5EF4-FFF2-40B4-BE49-F238E27FC236}">
                <a16:creationId xmlns:a16="http://schemas.microsoft.com/office/drawing/2014/main" id="{CD1683C9-5CB9-478B-9339-722794BB40D9}"/>
              </a:ext>
            </a:extLst>
          </p:cNvPr>
          <p:cNvSpPr/>
          <p:nvPr/>
        </p:nvSpPr>
        <p:spPr>
          <a:xfrm>
            <a:off x="7031480" y="4263696"/>
            <a:ext cx="1592830" cy="63827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Type of transplantation</a:t>
            </a:r>
          </a:p>
        </p:txBody>
      </p:sp>
      <p:sp>
        <p:nvSpPr>
          <p:cNvPr id="18" name="Flowchart: Alternate Process 17">
            <a:extLst>
              <a:ext uri="{FF2B5EF4-FFF2-40B4-BE49-F238E27FC236}">
                <a16:creationId xmlns:a16="http://schemas.microsoft.com/office/drawing/2014/main" id="{916E6DC8-566B-4E1A-B99A-2CC94D2A29B6}"/>
              </a:ext>
            </a:extLst>
          </p:cNvPr>
          <p:cNvSpPr/>
          <p:nvPr/>
        </p:nvSpPr>
        <p:spPr>
          <a:xfrm>
            <a:off x="8791148" y="4263695"/>
            <a:ext cx="1889822" cy="63827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Recipient and donor age/gender</a:t>
            </a:r>
          </a:p>
        </p:txBody>
      </p:sp>
      <p:sp>
        <p:nvSpPr>
          <p:cNvPr id="21" name="Flowchart: Alternate Process 20">
            <a:extLst>
              <a:ext uri="{FF2B5EF4-FFF2-40B4-BE49-F238E27FC236}">
                <a16:creationId xmlns:a16="http://schemas.microsoft.com/office/drawing/2014/main" id="{647ED91F-C2AB-48B2-B384-F041CF6777BE}"/>
              </a:ext>
            </a:extLst>
          </p:cNvPr>
          <p:cNvSpPr/>
          <p:nvPr/>
        </p:nvSpPr>
        <p:spPr>
          <a:xfrm>
            <a:off x="8021280" y="5053106"/>
            <a:ext cx="1671360" cy="63827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Number of prior transplantations</a:t>
            </a:r>
          </a:p>
        </p:txBody>
      </p:sp>
      <p:sp>
        <p:nvSpPr>
          <p:cNvPr id="23" name="Flowchart: Alternate Process 22">
            <a:extLst>
              <a:ext uri="{FF2B5EF4-FFF2-40B4-BE49-F238E27FC236}">
                <a16:creationId xmlns:a16="http://schemas.microsoft.com/office/drawing/2014/main" id="{762EDC8A-578B-4297-A548-1DB6074E0ADC}"/>
              </a:ext>
            </a:extLst>
          </p:cNvPr>
          <p:cNvSpPr/>
          <p:nvPr/>
        </p:nvSpPr>
        <p:spPr>
          <a:xfrm>
            <a:off x="9881734" y="5048233"/>
            <a:ext cx="1592830" cy="638273"/>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Pre-transplant DSA’s</a:t>
            </a:r>
          </a:p>
        </p:txBody>
      </p:sp>
      <p:pic>
        <p:nvPicPr>
          <p:cNvPr id="19" name="Picture 18" descr="A pink house with a white chimney&#10;&#10;Description automatically generated">
            <a:hlinkClick r:id="rId4" action="ppaction://hlinksldjump"/>
            <a:extLst>
              <a:ext uri="{FF2B5EF4-FFF2-40B4-BE49-F238E27FC236}">
                <a16:creationId xmlns:a16="http://schemas.microsoft.com/office/drawing/2014/main" id="{E0777658-AC72-486C-AC5A-A46829C045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sp>
        <p:nvSpPr>
          <p:cNvPr id="20" name="Oval 19">
            <a:extLst>
              <a:ext uri="{FF2B5EF4-FFF2-40B4-BE49-F238E27FC236}">
                <a16:creationId xmlns:a16="http://schemas.microsoft.com/office/drawing/2014/main" id="{9B6BF435-40A3-4BEB-A873-935EC1BACEFA}"/>
              </a:ext>
            </a:extLst>
          </p:cNvPr>
          <p:cNvSpPr/>
          <p:nvPr/>
        </p:nvSpPr>
        <p:spPr>
          <a:xfrm>
            <a:off x="6404102" y="1629303"/>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B8254904-20E0-4F1F-B18C-E398E946930E}"/>
              </a:ext>
            </a:extLst>
          </p:cNvPr>
          <p:cNvSpPr/>
          <p:nvPr/>
        </p:nvSpPr>
        <p:spPr>
          <a:xfrm>
            <a:off x="6404102" y="3903695"/>
            <a:ext cx="360000" cy="36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2</a:t>
            </a:r>
          </a:p>
        </p:txBody>
      </p:sp>
    </p:spTree>
    <p:custDataLst>
      <p:tags r:id="rId1"/>
    </p:custDataLst>
    <p:extLst>
      <p:ext uri="{BB962C8B-B14F-4D97-AF65-F5344CB8AC3E}">
        <p14:creationId xmlns:p14="http://schemas.microsoft.com/office/powerpoint/2010/main" val="44864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4EB85-F35C-42C9-914B-AD6860353543}"/>
              </a:ext>
            </a:extLst>
          </p:cNvPr>
          <p:cNvSpPr>
            <a:spLocks noGrp="1"/>
          </p:cNvSpPr>
          <p:nvPr>
            <p:ph type="title"/>
          </p:nvPr>
        </p:nvSpPr>
        <p:spPr>
          <a:xfrm>
            <a:off x="717436" y="115503"/>
            <a:ext cx="10515600" cy="623284"/>
          </a:xfrm>
        </p:spPr>
        <p:txBody>
          <a:bodyPr>
            <a:noAutofit/>
          </a:bodyPr>
          <a:lstStyle/>
          <a:p>
            <a:r>
              <a:rPr lang="en-GB" sz="2000" dirty="0">
                <a:latin typeface="Arial" panose="020B0604020202020204" pitchFamily="34" charset="0"/>
                <a:cs typeface="Arial" panose="020B0604020202020204" pitchFamily="34" charset="0"/>
              </a:rPr>
              <a:t>Solvent-accessible amino acid mismatches on donor HLA are associated with kidney graft outcomes; a step towards personalizing post-transplant care?</a:t>
            </a:r>
          </a:p>
        </p:txBody>
      </p:sp>
      <p:sp>
        <p:nvSpPr>
          <p:cNvPr id="4" name="Text Placeholder 3">
            <a:extLst>
              <a:ext uri="{FF2B5EF4-FFF2-40B4-BE49-F238E27FC236}">
                <a16:creationId xmlns:a16="http://schemas.microsoft.com/office/drawing/2014/main" id="{2F0C401C-2FFF-422F-9EC3-6C272E87A687}"/>
              </a:ext>
            </a:extLst>
          </p:cNvPr>
          <p:cNvSpPr>
            <a:spLocks noGrp="1"/>
          </p:cNvSpPr>
          <p:nvPr>
            <p:ph type="body" sz="quarter" idx="12"/>
          </p:nvPr>
        </p:nvSpPr>
        <p:spPr/>
        <p:txBody>
          <a:bodyPr/>
          <a:lstStyle/>
          <a:p>
            <a:r>
              <a:rPr lang="en-GB" dirty="0" err="1">
                <a:latin typeface="Arial" panose="020B0604020202020204" pitchFamily="34" charset="0"/>
                <a:cs typeface="Arial" panose="020B0604020202020204" pitchFamily="34" charset="0"/>
              </a:rPr>
              <a:t>Meziyerh</a:t>
            </a:r>
            <a:r>
              <a:rPr lang="en-GB" dirty="0">
                <a:latin typeface="Arial" panose="020B0604020202020204" pitchFamily="34" charset="0"/>
                <a:cs typeface="Arial" panose="020B0604020202020204" pitchFamily="34" charset="0"/>
              </a:rPr>
              <a:t> S. et al., ESOT Congress 2023; OS1_2</a:t>
            </a:r>
          </a:p>
        </p:txBody>
      </p:sp>
      <p:sp>
        <p:nvSpPr>
          <p:cNvPr id="7" name="TextBox 6">
            <a:extLst>
              <a:ext uri="{FF2B5EF4-FFF2-40B4-BE49-F238E27FC236}">
                <a16:creationId xmlns:a16="http://schemas.microsoft.com/office/drawing/2014/main" id="{24408411-5359-4A45-8702-E90F7AA811E4}"/>
              </a:ext>
            </a:extLst>
          </p:cNvPr>
          <p:cNvSpPr txBox="1"/>
          <p:nvPr/>
        </p:nvSpPr>
        <p:spPr>
          <a:xfrm>
            <a:off x="717436" y="1059104"/>
            <a:ext cx="5211726" cy="3847207"/>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Results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During a median follow-up of </a:t>
            </a:r>
            <a:r>
              <a:rPr lang="en-GB" sz="1400" dirty="0">
                <a:solidFill>
                  <a:srgbClr val="A5A5A5"/>
                </a:solidFill>
                <a:latin typeface="Arial" panose="020B0604020202020204" pitchFamily="34" charset="0"/>
                <a:cs typeface="Arial" panose="020B0604020202020204" pitchFamily="34" charset="0"/>
              </a:rPr>
              <a:t>7</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years (IQR: </a:t>
            </a:r>
            <a:r>
              <a:rPr lang="en-GB" sz="1400" dirty="0">
                <a:solidFill>
                  <a:srgbClr val="A5A5A5"/>
                </a:solidFill>
                <a:latin typeface="Arial" panose="020B0604020202020204" pitchFamily="34" charset="0"/>
                <a:cs typeface="Arial" panose="020B0604020202020204" pitchFamily="34" charset="0"/>
              </a:rPr>
              <a:t>4</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-10)</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549 (22%) patients died</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335 (14%) suffered from graft failure</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555 (22%) suffered from BPAR</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315 (13%) developed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against HLA-DQ were most common (n=188)</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Multivariable analysis showed that HLA-EMMA (total, class I, and class II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saAA</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mismatch scores were independently and significantly associated with: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Patient death</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DCGF</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BPAR</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Overall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occurrence </a:t>
            </a:r>
          </a:p>
          <a:p>
            <a:pPr marL="742950" marR="0" lvl="1"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HLA-specific </a:t>
            </a:r>
            <a:r>
              <a:rPr kumimoji="0" lang="en-GB" sz="1400" b="0" i="0" u="none" strike="noStrike" kern="1200" cap="none" spc="0" normalizeH="0" baseline="0" noProof="0" dirty="0" err="1">
                <a:ln>
                  <a:noFill/>
                </a:ln>
                <a:solidFill>
                  <a:srgbClr val="A5A5A5"/>
                </a:solidFill>
                <a:effectLst/>
                <a:uLnTx/>
                <a:uFillTx/>
                <a:latin typeface="Arial" panose="020B0604020202020204" pitchFamily="34" charset="0"/>
                <a:cs typeface="Arial" panose="020B0604020202020204" pitchFamily="34" charset="0"/>
              </a:rPr>
              <a:t>dnDSA</a:t>
            </a:r>
            <a:r>
              <a:rPr kumimoji="0" lang="en-GB" sz="14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 formation (Figure)</a:t>
            </a:r>
            <a:endParaRPr lang="en-GB" sz="1400" dirty="0">
              <a:solidFill>
                <a:srgbClr val="A5A5A5"/>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CADD1E1-BB05-4352-9669-BFFF63673415}"/>
              </a:ext>
            </a:extLst>
          </p:cNvPr>
          <p:cNvSpPr txBox="1"/>
          <p:nvPr/>
        </p:nvSpPr>
        <p:spPr>
          <a:xfrm>
            <a:off x="6388257" y="4893477"/>
            <a:ext cx="5086307" cy="1384995"/>
          </a:xfrm>
          <a:prstGeom prst="rect">
            <a:avLst/>
          </a:prstGeom>
          <a:noFill/>
        </p:spPr>
        <p:txBody>
          <a:bodyPr wrap="square" rtlCol="0">
            <a:spAutoFit/>
          </a:bodyPr>
          <a:lstStyle/>
          <a:p>
            <a:r>
              <a:rPr lang="en-GB" sz="2000" b="1" dirty="0">
                <a:solidFill>
                  <a:srgbClr val="636569"/>
                </a:solidFill>
                <a:latin typeface="Arial" panose="020B0604020202020204" pitchFamily="34" charset="0"/>
                <a:cs typeface="Arial" panose="020B0604020202020204" pitchFamily="34" charset="0"/>
              </a:rPr>
              <a:t>Conclusions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A5A5A5"/>
                </a:solidFill>
                <a:effectLst/>
                <a:uLnTx/>
                <a:uFillTx/>
                <a:latin typeface="Arial" panose="020B0604020202020204" pitchFamily="34" charset="0"/>
                <a:cs typeface="Arial" panose="020B0604020202020204" pitchFamily="34" charset="0"/>
              </a:rPr>
              <a:t>These findings suggest that HLA-EMMA may be a useful tool to stratify immunological risk to potentiate personalized surveillance and immunosuppression after transplantation</a:t>
            </a:r>
          </a:p>
        </p:txBody>
      </p:sp>
      <p:graphicFrame>
        <p:nvGraphicFramePr>
          <p:cNvPr id="10" name="Table 10">
            <a:extLst>
              <a:ext uri="{FF2B5EF4-FFF2-40B4-BE49-F238E27FC236}">
                <a16:creationId xmlns:a16="http://schemas.microsoft.com/office/drawing/2014/main" id="{568D468F-BA59-4F77-8AED-3E27C17C2923}"/>
              </a:ext>
            </a:extLst>
          </p:cNvPr>
          <p:cNvGraphicFramePr>
            <a:graphicFrameLocks noGrp="1"/>
          </p:cNvGraphicFramePr>
          <p:nvPr>
            <p:extLst>
              <p:ext uri="{D42A27DB-BD31-4B8C-83A1-F6EECF244321}">
                <p14:modId xmlns:p14="http://schemas.microsoft.com/office/powerpoint/2010/main" val="2022100076"/>
              </p:ext>
            </p:extLst>
          </p:nvPr>
        </p:nvGraphicFramePr>
        <p:xfrm>
          <a:off x="425179" y="4893477"/>
          <a:ext cx="5721042" cy="1554480"/>
        </p:xfrm>
        <a:graphic>
          <a:graphicData uri="http://schemas.openxmlformats.org/drawingml/2006/table">
            <a:tbl>
              <a:tblPr firstRow="1" bandRow="1">
                <a:tableStyleId>{5C22544A-7EE6-4342-B048-85BDC9FD1C3A}</a:tableStyleId>
              </a:tblPr>
              <a:tblGrid>
                <a:gridCol w="1736334">
                  <a:extLst>
                    <a:ext uri="{9D8B030D-6E8A-4147-A177-3AD203B41FA5}">
                      <a16:colId xmlns:a16="http://schemas.microsoft.com/office/drawing/2014/main" val="1754475561"/>
                    </a:ext>
                  </a:extLst>
                </a:gridCol>
                <a:gridCol w="2260229">
                  <a:extLst>
                    <a:ext uri="{9D8B030D-6E8A-4147-A177-3AD203B41FA5}">
                      <a16:colId xmlns:a16="http://schemas.microsoft.com/office/drawing/2014/main" val="1565589160"/>
                    </a:ext>
                  </a:extLst>
                </a:gridCol>
                <a:gridCol w="936942">
                  <a:extLst>
                    <a:ext uri="{9D8B030D-6E8A-4147-A177-3AD203B41FA5}">
                      <a16:colId xmlns:a16="http://schemas.microsoft.com/office/drawing/2014/main" val="4108110128"/>
                    </a:ext>
                  </a:extLst>
                </a:gridCol>
                <a:gridCol w="787537">
                  <a:extLst>
                    <a:ext uri="{9D8B030D-6E8A-4147-A177-3AD203B41FA5}">
                      <a16:colId xmlns:a16="http://schemas.microsoft.com/office/drawing/2014/main" val="3165721370"/>
                    </a:ext>
                  </a:extLst>
                </a:gridCol>
              </a:tblGrid>
              <a:tr h="247251">
                <a:tc>
                  <a:txBody>
                    <a:bodyPr/>
                    <a:lstStyle/>
                    <a:p>
                      <a:pPr algn="ctr"/>
                      <a:r>
                        <a:rPr lang="en-GB" sz="1100" b="1" kern="1200" dirty="0">
                          <a:solidFill>
                            <a:schemeClr val="lt1"/>
                          </a:solidFill>
                          <a:latin typeface="+mn-lt"/>
                          <a:ea typeface="+mn-ea"/>
                          <a:cs typeface="+mn-cs"/>
                        </a:rPr>
                        <a:t>Locus-specific </a:t>
                      </a:r>
                      <a:r>
                        <a:rPr lang="en-GB" sz="1100" b="1" kern="1200" dirty="0" err="1">
                          <a:solidFill>
                            <a:schemeClr val="lt1"/>
                          </a:solidFill>
                          <a:latin typeface="+mn-lt"/>
                          <a:ea typeface="+mn-ea"/>
                          <a:cs typeface="+mn-cs"/>
                        </a:rPr>
                        <a:t>dnDSA</a:t>
                      </a:r>
                      <a:endParaRPr lang="en-GB" sz="1100" b="1" kern="1200" dirty="0">
                        <a:solidFill>
                          <a:schemeClr val="lt1"/>
                        </a:solidFill>
                        <a:latin typeface="+mn-lt"/>
                        <a:ea typeface="+mn-ea"/>
                        <a:cs typeface="+mn-cs"/>
                      </a:endParaRP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003594"/>
                    </a:solidFill>
                  </a:tcPr>
                </a:tc>
                <a:tc>
                  <a:txBody>
                    <a:bodyPr/>
                    <a:lstStyle/>
                    <a:p>
                      <a:pPr algn="ctr"/>
                      <a:r>
                        <a:rPr lang="en-GB" sz="1100" b="1" kern="1200" dirty="0">
                          <a:solidFill>
                            <a:schemeClr val="lt1"/>
                          </a:solidFill>
                          <a:latin typeface="+mn-lt"/>
                          <a:ea typeface="+mn-ea"/>
                          <a:cs typeface="+mn-cs"/>
                        </a:rPr>
                        <a:t>HRs per 10 </a:t>
                      </a:r>
                      <a:r>
                        <a:rPr lang="en-GB" sz="1100" b="1" kern="1200" dirty="0" err="1">
                          <a:solidFill>
                            <a:schemeClr val="lt1"/>
                          </a:solidFill>
                          <a:latin typeface="+mn-lt"/>
                          <a:ea typeface="+mn-ea"/>
                          <a:cs typeface="+mn-cs"/>
                        </a:rPr>
                        <a:t>saAA</a:t>
                      </a:r>
                      <a:r>
                        <a:rPr lang="en-GB" sz="1100" b="1" kern="1200" dirty="0">
                          <a:solidFill>
                            <a:schemeClr val="lt1"/>
                          </a:solidFill>
                          <a:latin typeface="+mn-lt"/>
                          <a:ea typeface="+mn-ea"/>
                          <a:cs typeface="+mn-cs"/>
                        </a:rPr>
                        <a:t> mismatches </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95% CI</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tc>
                  <a:txBody>
                    <a:bodyPr/>
                    <a:lstStyle/>
                    <a:p>
                      <a:pPr algn="ctr"/>
                      <a:r>
                        <a:rPr lang="en-GB" sz="1100" b="1" kern="1200" dirty="0">
                          <a:solidFill>
                            <a:schemeClr val="lt1"/>
                          </a:solidFill>
                          <a:latin typeface="+mn-lt"/>
                          <a:ea typeface="+mn-ea"/>
                          <a:cs typeface="+mn-cs"/>
                        </a:rPr>
                        <a:t>p-value</a:t>
                      </a:r>
                    </a:p>
                  </a:txBody>
                  <a:tcPr anchor="ct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lnTlToBr w="12700" cmpd="sng">
                      <a:noFill/>
                      <a:prstDash val="solid"/>
                    </a:lnTlToBr>
                    <a:lnBlToTr w="12700" cmpd="sng">
                      <a:noFill/>
                      <a:prstDash val="solid"/>
                    </a:lnBlToTr>
                    <a:solidFill>
                      <a:srgbClr val="003594"/>
                    </a:solidFill>
                  </a:tcPr>
                </a:tc>
                <a:extLst>
                  <a:ext uri="{0D108BD9-81ED-4DB2-BD59-A6C34878D82A}">
                    <a16:rowId xmlns:a16="http://schemas.microsoft.com/office/drawing/2014/main" val="4087025161"/>
                  </a:ext>
                </a:extLst>
              </a:tr>
              <a:tr h="232060">
                <a:tc>
                  <a:txBody>
                    <a:bodyPr/>
                    <a:lstStyle/>
                    <a:p>
                      <a:r>
                        <a:rPr lang="en-GB" sz="1100" dirty="0"/>
                        <a:t>HLA-A</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3.30</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2.39-4.55</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b="0" dirty="0"/>
                        <a:t>&lt;0.001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759353621"/>
                  </a:ext>
                </a:extLst>
              </a:tr>
              <a:tr h="232060">
                <a:tc>
                  <a:txBody>
                    <a:bodyPr/>
                    <a:lstStyle/>
                    <a:p>
                      <a:r>
                        <a:rPr lang="en-GB" sz="1100" dirty="0"/>
                        <a:t>HLA-B</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3.62</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2.07-6.34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&lt;0.001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20819962"/>
                  </a:ext>
                </a:extLst>
              </a:tr>
              <a:tr h="232060">
                <a:tc>
                  <a:txBody>
                    <a:bodyPr/>
                    <a:lstStyle/>
                    <a:p>
                      <a:r>
                        <a:rPr lang="en-GB" sz="1100" dirty="0"/>
                        <a:t>HLA-C</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5.31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2.74-10.29</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&lt;0.001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602676776"/>
                  </a:ext>
                </a:extLst>
              </a:tr>
              <a:tr h="232060">
                <a:tc>
                  <a:txBody>
                    <a:bodyPr/>
                    <a:lstStyle/>
                    <a:p>
                      <a:r>
                        <a:rPr lang="en-GB" sz="1100" dirty="0"/>
                        <a:t>HLA-DQ</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1.41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1.26-1.58</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&lt;0.001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1056070370"/>
                  </a:ext>
                </a:extLst>
              </a:tr>
              <a:tr h="232060">
                <a:tc>
                  <a:txBody>
                    <a:bodyPr/>
                    <a:lstStyle/>
                    <a:p>
                      <a:r>
                        <a:rPr lang="en-GB" sz="1100" dirty="0"/>
                        <a:t>HLA-DR</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2.24</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algn="ctr"/>
                      <a:r>
                        <a:rPr lang="en-GB" sz="1100" dirty="0"/>
                        <a:t>1.84-2.71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&lt;0.001</a:t>
                      </a:r>
                    </a:p>
                  </a:txBody>
                  <a:tcPr>
                    <a:lnL w="12700" cap="flat" cmpd="sng" algn="ctr">
                      <a:solidFill>
                        <a:srgbClr val="0097CE"/>
                      </a:solidFill>
                      <a:prstDash val="solid"/>
                      <a:round/>
                      <a:headEnd type="none" w="med" len="med"/>
                      <a:tailEnd type="none" w="med" len="med"/>
                    </a:lnL>
                    <a:lnR w="12700" cap="flat" cmpd="sng" algn="ctr">
                      <a:solidFill>
                        <a:srgbClr val="0097CE"/>
                      </a:solidFill>
                      <a:prstDash val="solid"/>
                      <a:round/>
                      <a:headEnd type="none" w="med" len="med"/>
                      <a:tailEnd type="none" w="med" len="med"/>
                    </a:lnR>
                    <a:lnT w="12700" cap="flat" cmpd="sng" algn="ctr">
                      <a:solidFill>
                        <a:srgbClr val="0097CE"/>
                      </a:solidFill>
                      <a:prstDash val="solid"/>
                      <a:round/>
                      <a:headEnd type="none" w="med" len="med"/>
                      <a:tailEnd type="none" w="med" len="med"/>
                    </a:lnT>
                    <a:lnB w="12700" cap="flat" cmpd="sng" algn="ctr">
                      <a:solidFill>
                        <a:srgbClr val="0097CE"/>
                      </a:solidFill>
                      <a:prstDash val="solid"/>
                      <a:round/>
                      <a:headEnd type="none" w="med" len="med"/>
                      <a:tailEnd type="none" w="med" len="med"/>
                    </a:lnB>
                    <a:solidFill>
                      <a:schemeClr val="bg1"/>
                    </a:solidFill>
                  </a:tcPr>
                </a:tc>
                <a:extLst>
                  <a:ext uri="{0D108BD9-81ED-4DB2-BD59-A6C34878D82A}">
                    <a16:rowId xmlns:a16="http://schemas.microsoft.com/office/drawing/2014/main" val="2584409695"/>
                  </a:ext>
                </a:extLst>
              </a:tr>
            </a:tbl>
          </a:graphicData>
        </a:graphic>
      </p:graphicFrame>
      <p:sp>
        <p:nvSpPr>
          <p:cNvPr id="11" name="TextBox 10">
            <a:extLst>
              <a:ext uri="{FF2B5EF4-FFF2-40B4-BE49-F238E27FC236}">
                <a16:creationId xmlns:a16="http://schemas.microsoft.com/office/drawing/2014/main" id="{3173F08C-F05E-4094-98A2-9408D03991A9}"/>
              </a:ext>
            </a:extLst>
          </p:cNvPr>
          <p:cNvSpPr txBox="1"/>
          <p:nvPr/>
        </p:nvSpPr>
        <p:spPr>
          <a:xfrm>
            <a:off x="6388256" y="4089619"/>
            <a:ext cx="5086307" cy="400110"/>
          </a:xfrm>
          <a:prstGeom prst="rect">
            <a:avLst/>
          </a:prstGeom>
          <a:noFill/>
        </p:spPr>
        <p:txBody>
          <a:bodyPr wrap="square">
            <a:spAutoFit/>
          </a:bodyPr>
          <a:lstStyle/>
          <a:p>
            <a:pPr algn="just"/>
            <a:r>
              <a:rPr lang="en-GB" sz="1000" dirty="0">
                <a:solidFill>
                  <a:srgbClr val="A5A5A5"/>
                </a:solidFill>
                <a:latin typeface="Arial" panose="020B0604020202020204" pitchFamily="34" charset="0"/>
                <a:cs typeface="Arial" panose="020B0604020202020204" pitchFamily="34" charset="0"/>
              </a:rPr>
              <a:t>* Adjusted for type of transplantation, recipient and donor age/gender, number of prior transplantations and pre-transplant DSA’s</a:t>
            </a:r>
          </a:p>
        </p:txBody>
      </p:sp>
      <p:pic>
        <p:nvPicPr>
          <p:cNvPr id="12" name="Picture 11" descr="A pink house with a white chimney&#10;&#10;Description automatically generated">
            <a:hlinkClick r:id="rId4" action="ppaction://hlinksldjump"/>
            <a:extLst>
              <a:ext uri="{FF2B5EF4-FFF2-40B4-BE49-F238E27FC236}">
                <a16:creationId xmlns:a16="http://schemas.microsoft.com/office/drawing/2014/main" id="{2846858D-0E47-4013-A034-A41CB68629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6128" y="415390"/>
            <a:ext cx="432000" cy="432000"/>
          </a:xfrm>
          <a:prstGeom prst="rect">
            <a:avLst/>
          </a:prstGeom>
        </p:spPr>
      </p:pic>
      <p:pic>
        <p:nvPicPr>
          <p:cNvPr id="13" name="Picture 12" descr="A diagram of a medical laboratory&#10;&#10;Description automatically generated with medium confidence">
            <a:extLst>
              <a:ext uri="{FF2B5EF4-FFF2-40B4-BE49-F238E27FC236}">
                <a16:creationId xmlns:a16="http://schemas.microsoft.com/office/drawing/2014/main" id="{F4ABA646-16E6-4ED4-9E2E-FCF99300F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17"/>
          <a:stretch/>
        </p:blipFill>
        <p:spPr>
          <a:xfrm>
            <a:off x="5929162" y="897442"/>
            <a:ext cx="6159152" cy="3114000"/>
          </a:xfrm>
          <a:prstGeom prst="rect">
            <a:avLst/>
          </a:prstGeom>
        </p:spPr>
      </p:pic>
    </p:spTree>
    <p:custDataLst>
      <p:tags r:id="rId1"/>
    </p:custDataLst>
    <p:extLst>
      <p:ext uri="{BB962C8B-B14F-4D97-AF65-F5344CB8AC3E}">
        <p14:creationId xmlns:p14="http://schemas.microsoft.com/office/powerpoint/2010/main" val="15059319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a4QevTD"/>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CBFB6"/>
      </a:accent1>
      <a:accent2>
        <a:srgbClr val="F46465"/>
      </a:accent2>
      <a:accent3>
        <a:srgbClr val="BC5441"/>
      </a:accent3>
      <a:accent4>
        <a:srgbClr val="DA9ABD"/>
      </a:accent4>
      <a:accent5>
        <a:srgbClr val="FDCE9C"/>
      </a:accent5>
      <a:accent6>
        <a:srgbClr val="70AD47"/>
      </a:accent6>
      <a:hlink>
        <a:srgbClr val="0563C1"/>
      </a:hlink>
      <a:folHlink>
        <a:srgbClr val="954F72"/>
      </a:folHlink>
    </a:clrScheme>
    <a:fontScheme name="gotham">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SL ESOT" id="{4B8885F8-CCE3-41E5-A7E4-DBF8E1C9B469}" vid="{00210522-7749-4519-8235-F75805C811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14612</TotalTime>
  <Words>15748</Words>
  <Application>Microsoft Macintosh PowerPoint</Application>
  <PresentationFormat>Widescreen</PresentationFormat>
  <Paragraphs>717</Paragraphs>
  <Slides>25</Slides>
  <Notes>22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Courier New</vt:lpstr>
      <vt:lpstr>Gotham</vt:lpstr>
      <vt:lpstr>Gotham Thin</vt:lpstr>
      <vt:lpstr>Office Theme</vt:lpstr>
      <vt:lpstr>Presentazione standard di PowerPoint</vt:lpstr>
      <vt:lpstr>Disclaimer</vt:lpstr>
      <vt:lpstr>Information</vt:lpstr>
      <vt:lpstr>Content</vt:lpstr>
      <vt:lpstr>Content</vt:lpstr>
      <vt:lpstr>Recipient FcγR3A polymorphism influences the prognosis of AMR and the response to IVIg in renal transplantation </vt:lpstr>
      <vt:lpstr>Recipient FcγR3A polymorphism influences the prognosis of AMR and the response to IVIg in renal transplantation </vt:lpstr>
      <vt:lpstr>Solvent-accessible amino acid mismatches on donor HLA are associated with kidney graft outcomes; a step towards personalizing post-transplant care?</vt:lpstr>
      <vt:lpstr>Solvent-accessible amino acid mismatches on donor HLA are associated with kidney graft outcomes; a step towards personalizing post-transplant care?</vt:lpstr>
      <vt:lpstr>The UK living kidney exchange programme – pushing boundaries to optimise transplant possibilities</vt:lpstr>
      <vt:lpstr>The UK living kidney exchange programme – pushing boundaries to optimise transplant possibilities</vt:lpstr>
      <vt:lpstr>Spatial profiling of the kidney allograft unravels a central role of FcyRIII+ innate immune cells in rejection</vt:lpstr>
      <vt:lpstr>Spatial profiling of the kidney allograft unravels a central role of FcyRIII+ innate immune cells in rejection</vt:lpstr>
      <vt:lpstr>Early results of attain (ITN090ST): Daratumumab &amp; belatacept for HLA desensitization in kidney transplant candidates with 100% cPRA</vt:lpstr>
      <vt:lpstr>Early results of attain (ITN090ST): Daratumumab &amp; belatacept for HLA desensitization in kidney transplant candidates with 100% cPRA</vt:lpstr>
      <vt:lpstr>A phase I/IIa trial of autologous regulatory T cell therapy together with donor bone marrow infusion in kidney transplantation</vt:lpstr>
      <vt:lpstr>A phase I/IIa trial of autologous regulatory T cell therapy together with donor bone marrow infusion in kidney transplantation</vt:lpstr>
      <vt:lpstr>Assessment of donor-derived cell-free DNA (dd-cfDNA) in kidney transplant recipients with indication biopsy</vt:lpstr>
      <vt:lpstr>Assessment of donor-derived cell-free DNA (dd-cfDNA) in kidney transplant recipients with indication biopsy</vt:lpstr>
      <vt:lpstr>DSA-negative microvascular inflammation in kidney transplant biopsies: Gene expression comparison with native and transplant kidney controls</vt:lpstr>
      <vt:lpstr>DSA-negative microvascular inflammation in kidney transplant biopsies: Gene expression comparison with native and transplant kidney controls</vt:lpstr>
      <vt:lpstr>Cancer incidence among Italian kidney transplant recipients over a 25-year period</vt:lpstr>
      <vt:lpstr>Cancer incidence among Italian kidney transplant recipients over a 25-year period</vt:lpstr>
      <vt:lpstr>Allogeneic immunity helps sustain effective BK-virus immune responses and prevents BK virus-associated nephropathy</vt:lpstr>
      <vt:lpstr>Allogeneic immunity helps sustain effective BK-virus immune responses and prevents BK virus-associated nephropathy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Perrin</dc:creator>
  <cp:lastModifiedBy>Chiara Parisotto</cp:lastModifiedBy>
  <cp:revision>107</cp:revision>
  <dcterms:created xsi:type="dcterms:W3CDTF">2023-07-26T19:53:08Z</dcterms:created>
  <dcterms:modified xsi:type="dcterms:W3CDTF">2023-09-28T10:45:11Z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2E1BE59E-C2BB-419E-A585-F4D13E06EF86</vt:lpwstr>
  </property>
  <property fmtid="{D5CDD505-2E9C-101B-9397-08002B2CF9AE}" pid="3" name="ArticulatePath">
    <vt:lpwstr>Presentation2</vt:lpwstr>
  </property>
</Properties>
</file>