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4" r:id="rId2"/>
    <p:sldId id="305" r:id="rId3"/>
    <p:sldId id="306" r:id="rId4"/>
    <p:sldId id="342" r:id="rId5"/>
    <p:sldId id="343" r:id="rId6"/>
    <p:sldId id="344" r:id="rId7"/>
    <p:sldId id="311" r:id="rId8"/>
    <p:sldId id="326" r:id="rId9"/>
    <p:sldId id="312" r:id="rId10"/>
    <p:sldId id="327" r:id="rId11"/>
    <p:sldId id="313" r:id="rId12"/>
    <p:sldId id="328" r:id="rId13"/>
    <p:sldId id="314" r:id="rId14"/>
    <p:sldId id="329" r:id="rId15"/>
    <p:sldId id="315" r:id="rId16"/>
    <p:sldId id="330" r:id="rId17"/>
    <p:sldId id="316" r:id="rId18"/>
    <p:sldId id="331" r:id="rId19"/>
    <p:sldId id="317" r:id="rId20"/>
    <p:sldId id="332" r:id="rId21"/>
    <p:sldId id="318" r:id="rId22"/>
    <p:sldId id="333" r:id="rId23"/>
    <p:sldId id="319" r:id="rId24"/>
    <p:sldId id="334" r:id="rId25"/>
    <p:sldId id="320" r:id="rId26"/>
    <p:sldId id="335" r:id="rId27"/>
    <p:sldId id="321" r:id="rId28"/>
    <p:sldId id="336" r:id="rId29"/>
    <p:sldId id="322" r:id="rId30"/>
    <p:sldId id="337" r:id="rId31"/>
    <p:sldId id="323" r:id="rId32"/>
    <p:sldId id="338" r:id="rId33"/>
    <p:sldId id="345" r:id="rId34"/>
    <p:sldId id="346" r:id="rId35"/>
    <p:sldId id="341" r:id="rId36"/>
    <p:sldId id="339" r:id="rId37"/>
  </p:sldIdLst>
  <p:sldSz cx="12192000" cy="6858000"/>
  <p:notesSz cx="6858000" cy="9144000"/>
  <p:custDataLst>
    <p:tags r:id="rId39"/>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errin" initials="LP" lastIdx="2" clrIdx="0">
    <p:extLst>
      <p:ext uri="{19B8F6BF-5375-455C-9EA6-DF929625EA0E}">
        <p15:presenceInfo xmlns:p15="http://schemas.microsoft.com/office/powerpoint/2012/main" userId="S::laurent.perrin@easloffice.eu::aadadaf0-fd15-4863-957f-08ff83be6f05" providerId="AD"/>
      </p:ext>
    </p:extLst>
  </p:cmAuthor>
  <p:cmAuthor id="2" name="Medical writers" initials="MW" lastIdx="2" clrIdx="1">
    <p:extLst>
      <p:ext uri="{19B8F6BF-5375-455C-9EA6-DF929625EA0E}">
        <p15:presenceInfo xmlns:p15="http://schemas.microsoft.com/office/powerpoint/2012/main" userId="Medical wri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465"/>
    <a:srgbClr val="A5A5A5"/>
    <a:srgbClr val="041E42"/>
    <a:srgbClr val="003594"/>
    <a:srgbClr val="0097CE"/>
    <a:srgbClr val="FF9E1B"/>
    <a:srgbClr val="7CBFB6"/>
    <a:srgbClr val="F1EB5B"/>
    <a:srgbClr val="FFFFFF"/>
    <a:srgbClr val="FDC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958BD-10D1-4E00-8461-DE301A66ADC9}" v="1260" dt="2023-08-22T12:48:36.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9742" autoAdjust="0"/>
  </p:normalViewPr>
  <p:slideViewPr>
    <p:cSldViewPr snapToGrid="0">
      <p:cViewPr varScale="1">
        <p:scale>
          <a:sx n="97" d="100"/>
          <a:sy n="97" d="100"/>
        </p:scale>
        <p:origin x="1040"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1C37-68DF-488F-B812-A449DA11197C}"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F6B1-FC36-47C3-822E-E0C01A484671}" type="slidenum">
              <a:rPr lang="en-GB" smtClean="0"/>
              <a:t>‹N›</a:t>
            </a:fld>
            <a:endParaRPr lang="en-GB"/>
          </a:p>
        </p:txBody>
      </p:sp>
    </p:spTree>
    <p:extLst>
      <p:ext uri="{BB962C8B-B14F-4D97-AF65-F5344CB8AC3E}">
        <p14:creationId xmlns:p14="http://schemas.microsoft.com/office/powerpoint/2010/main" val="3020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US" sz="1800" i="1" kern="1200" dirty="0">
                <a:solidFill>
                  <a:srgbClr val="000000"/>
                </a:solidFill>
                <a:effectLst/>
                <a:latin typeface="Gotham" panose="02000504050000020004" pitchFamily="2" charset="0"/>
                <a:ea typeface="Arial Narrow" panose="020B0606020202030204" pitchFamily="34" charset="0"/>
                <a:cs typeface="Arial Narrow" panose="020B0606020202030204" pitchFamily="34" charset="0"/>
              </a:rPr>
              <a:t>BMI, body mass index; CI, cardiac index; </a:t>
            </a:r>
            <a:r>
              <a:rPr lang="en-GB" sz="1800" b="0" i="1" dirty="0">
                <a:latin typeface="Gotham" panose="02000504050000020004" pitchFamily="2" charset="0"/>
              </a:rPr>
              <a:t>CS, </a:t>
            </a:r>
            <a:r>
              <a:rPr lang="en-GB" sz="1800" i="1" dirty="0">
                <a:solidFill>
                  <a:srgbClr val="A5A5A5"/>
                </a:solidFill>
                <a:latin typeface="Gotham" panose="02000504050000020004" pitchFamily="2" charset="0"/>
              </a:rPr>
              <a:t>cardiogenic shock; </a:t>
            </a:r>
            <a:r>
              <a:rPr lang="en-GB" sz="1800" b="0" i="1" dirty="0">
                <a:latin typeface="Gotham" panose="02000504050000020004" pitchFamily="2" charset="0"/>
              </a:rPr>
              <a:t>HF, </a:t>
            </a:r>
            <a:r>
              <a:rPr lang="en-GB" sz="1800" i="1" dirty="0">
                <a:solidFill>
                  <a:srgbClr val="A5A5A5"/>
                </a:solidFill>
                <a:latin typeface="Gotham" panose="02000504050000020004" pitchFamily="2" charset="0"/>
              </a:rPr>
              <a:t>heart failure; </a:t>
            </a:r>
            <a:r>
              <a:rPr lang="en-GB" sz="1800" b="0" i="1" dirty="0">
                <a:latin typeface="Gotham" panose="02000504050000020004" pitchFamily="2" charset="0"/>
              </a:rPr>
              <a:t>HT, </a:t>
            </a:r>
            <a:r>
              <a:rPr lang="en-GB" sz="1800" i="1" dirty="0">
                <a:solidFill>
                  <a:srgbClr val="A5A5A5"/>
                </a:solidFill>
                <a:latin typeface="Gotham" panose="02000504050000020004" pitchFamily="2" charset="0"/>
              </a:rPr>
              <a:t>heart transplantation; min, minute; </a:t>
            </a:r>
            <a:r>
              <a:rPr lang="en-GB" sz="1800" i="1" dirty="0" err="1">
                <a:solidFill>
                  <a:srgbClr val="A5A5A5"/>
                </a:solidFill>
                <a:latin typeface="Gotham" panose="02000504050000020004" pitchFamily="2" charset="0"/>
              </a:rPr>
              <a:t>mPAP</a:t>
            </a:r>
            <a:r>
              <a:rPr lang="en-GB" sz="1800" i="1" dirty="0">
                <a:solidFill>
                  <a:srgbClr val="A5A5A5"/>
                </a:solidFill>
                <a:latin typeface="Gotham" panose="02000504050000020004" pitchFamily="2" charset="0"/>
              </a:rPr>
              <a:t>, </a:t>
            </a:r>
            <a:r>
              <a:rPr lang="en-US" sz="1800" i="1" dirty="0">
                <a:solidFill>
                  <a:srgbClr val="000000"/>
                </a:solidFill>
                <a:effectLst/>
                <a:latin typeface="Gotham" panose="02000504050000020004" pitchFamily="2" charset="0"/>
                <a:ea typeface="Calibri" panose="020F0502020204030204" pitchFamily="34" charset="0"/>
              </a:rPr>
              <a:t>mean pulmonary arterial pressure; </a:t>
            </a:r>
            <a:r>
              <a:rPr lang="en-GB" sz="1800" i="1" dirty="0">
                <a:solidFill>
                  <a:srgbClr val="A5A5A5"/>
                </a:solidFill>
                <a:latin typeface="Gotham" panose="02000504050000020004" pitchFamily="2" charset="0"/>
              </a:rPr>
              <a:t>VA-ECMO, </a:t>
            </a:r>
            <a:r>
              <a:rPr lang="en-GB" sz="1800" i="1" dirty="0" err="1">
                <a:solidFill>
                  <a:srgbClr val="A5A5A5"/>
                </a:solidFill>
                <a:latin typeface="Gotham" panose="02000504050000020004" pitchFamily="2" charset="0"/>
              </a:rPr>
              <a:t>veno</a:t>
            </a:r>
            <a:r>
              <a:rPr lang="en-GB" sz="1800" i="1" dirty="0">
                <a:solidFill>
                  <a:srgbClr val="A5A5A5"/>
                </a:solidFill>
                <a:latin typeface="Gotham" panose="02000504050000020004" pitchFamily="2" charset="0"/>
              </a:rPr>
              <a:t>-arterial extracorporeal membrane oxygenation.</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OUTCOME OF HEART TRANSPLANT BRIDGED WITH VENO-ARTERIAL EXTRACORPOREAL MEMBRANE OXYGENATION: A SINGLE CENTER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Gabriella Masciocco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Marisa Varrenti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Giacomo </a:t>
            </a:r>
            <a:r>
              <a:rPr lang="en-US" sz="1800" b="1" dirty="0" err="1">
                <a:effectLst/>
                <a:latin typeface="Gotham" panose="02000504050000020004" pitchFamily="2" charset="0"/>
                <a:ea typeface="Times New Roman" panose="02020603050405020304" pitchFamily="18" charset="0"/>
              </a:rPr>
              <a:t>Ruzzenenti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Nicolina</a:t>
            </a:r>
            <a:r>
              <a:rPr lang="en-US" sz="1800" b="1" dirty="0">
                <a:effectLst/>
                <a:latin typeface="Gotham" panose="02000504050000020004" pitchFamily="2" charset="0"/>
                <a:ea typeface="Times New Roman" panose="02020603050405020304" pitchFamily="18" charset="0"/>
              </a:rPr>
              <a:t> Conti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Palazzini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Piero Gentile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Tedeschi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Guido Maria Olivieri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Elisa Montrasio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Garascia</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ASST Niguarda,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ASST GOM NIGUARDA,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despite advances in medical therapy, heart transplantation (HT) remains the gold standard for severe heart failure (HF). Patients admitted for acute decompensated HF develop cardiogenic shock (CS) in about 1% of cases, requiring prompt intervention to reverse hypoperfusion and end-organ damage. </a:t>
            </a:r>
            <a:r>
              <a:rPr lang="en-US" sz="1800" dirty="0" err="1">
                <a:solidFill>
                  <a:srgbClr val="000000"/>
                </a:solidFill>
                <a:effectLst/>
                <a:latin typeface="Gotham" panose="02000504050000020004" pitchFamily="2" charset="0"/>
                <a:ea typeface="Calibri" panose="020F0502020204030204" pitchFamily="34" charset="0"/>
              </a:rPr>
              <a:t>Veno</a:t>
            </a:r>
            <a:r>
              <a:rPr lang="en-US" sz="1800" dirty="0">
                <a:solidFill>
                  <a:srgbClr val="000000"/>
                </a:solidFill>
                <a:effectLst/>
                <a:latin typeface="Gotham" panose="02000504050000020004" pitchFamily="2" charset="0"/>
                <a:ea typeface="Calibri" panose="020F0502020204030204" pitchFamily="34" charset="0"/>
              </a:rPr>
              <a:t>-arterial extracorporeal membrane oxygenation (VA-ECMO) as bridge to transplant gives the highest priority to the patient, reducing waiting list time. Reported data about post-transplant outcome after VA-ECMO bridging is controversial.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we evaluated the follow-up of both patients bridged to transplant with VA-ECMO and patients transplanted electively between 2014 and 2019 at our institution. Of 181 patients who underwent heart transplantation in that period, we compared the outcome of 27 (15%) transplanted on VA-ECMO support to the outcome of 24 (13%, matched for sex, age and anthropometric characteristics) transplanted without support in the same period.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VA-ECMO bridged patients were less likely to be women, had more frequently previous cardiac surgery and had higher bilirubin levels. There were no significant differences in age, creatinine levels, mean pulmonary arterial pressure (</a:t>
            </a:r>
            <a:r>
              <a:rPr lang="en-US" sz="1800" dirty="0" err="1">
                <a:solidFill>
                  <a:srgbClr val="000000"/>
                </a:solidFill>
                <a:effectLst/>
                <a:latin typeface="Gotham" panose="02000504050000020004" pitchFamily="2" charset="0"/>
                <a:ea typeface="Calibri" panose="020F0502020204030204" pitchFamily="34" charset="0"/>
              </a:rPr>
              <a:t>mPAP</a:t>
            </a:r>
            <a:r>
              <a:rPr lang="en-US" sz="1800" dirty="0">
                <a:solidFill>
                  <a:srgbClr val="000000"/>
                </a:solidFill>
                <a:effectLst/>
                <a:latin typeface="Gotham" panose="02000504050000020004" pitchFamily="2" charset="0"/>
                <a:ea typeface="Calibri" panose="020F0502020204030204" pitchFamily="34" charset="0"/>
              </a:rPr>
              <a:t>) and donor characteristics between the two groups. We found a statistically significant difference in VA-ECMO patients regarding fewer days on waiting list (Table). The Kaplan-Mayer curves showed no statistically significant differences in event-free survival (Figure).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data from our study suggests that, despite being on worse clinical condition with more hepatic damage at transplant, there are no significant differences in early and medium-term survival between patients on VA-ECMO support and the other group. The shorter time on waiting list in VA-ECMO population may have a protective role in these patients preventing further organ damage and complication related to the mechanical support itself. Larger case series and more in-depth statistical analyses should be carried out in future studies to confirm this result.</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7</a:t>
            </a:fld>
            <a:endParaRPr lang="en-GB"/>
          </a:p>
        </p:txBody>
      </p:sp>
    </p:spTree>
    <p:extLst>
      <p:ext uri="{BB962C8B-B14F-4D97-AF65-F5344CB8AC3E}">
        <p14:creationId xmlns:p14="http://schemas.microsoft.com/office/powerpoint/2010/main" val="288047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a:t>
            </a:r>
            <a:r>
              <a:rPr lang="en-GB" sz="1200" b="0" i="1" dirty="0">
                <a:latin typeface="Gotham" panose="02000504050000020004" pitchFamily="2" charset="0"/>
              </a:rPr>
              <a:t>: CK-MB, creatine kinase MB, </a:t>
            </a:r>
            <a:r>
              <a:rPr lang="en-GB" sz="1200" b="0" i="1" kern="1200" dirty="0">
                <a:solidFill>
                  <a:schemeClr val="tx1"/>
                </a:solidFill>
                <a:latin typeface="Gotham" panose="02000504050000020004" pitchFamily="2" charset="0"/>
                <a:ea typeface="+mn-ea"/>
                <a:cs typeface="+mn-cs"/>
              </a:rPr>
              <a:t>HTK, histidine-tryptophan-ketoglutarate</a:t>
            </a:r>
            <a:r>
              <a:rPr lang="en-GB" sz="1200" b="0" i="1" dirty="0">
                <a:latin typeface="Gotham" panose="02000504050000020004" pitchFamily="2" charset="0"/>
              </a:rPr>
              <a:t>; </a:t>
            </a:r>
            <a:r>
              <a:rPr lang="en-GB" sz="1200" i="1" dirty="0">
                <a:solidFill>
                  <a:srgbClr val="A5A5A5"/>
                </a:solidFill>
                <a:latin typeface="Gotham" panose="02000504050000020004" pitchFamily="2" charset="0"/>
              </a:rPr>
              <a:t>HTK-N, modified </a:t>
            </a:r>
            <a:r>
              <a:rPr lang="en-GB" sz="1200" b="0" i="1" kern="1200" dirty="0">
                <a:solidFill>
                  <a:schemeClr val="tx1"/>
                </a:solidFill>
                <a:latin typeface="Gotham" panose="02000504050000020004" pitchFamily="2" charset="0"/>
                <a:ea typeface="+mn-ea"/>
                <a:cs typeface="+mn-cs"/>
              </a:rPr>
              <a:t>histidine-tryptophan-ketoglutarate</a:t>
            </a:r>
            <a:r>
              <a:rPr lang="en-GB" sz="1200" b="0" i="1" dirty="0">
                <a:latin typeface="Gotham" panose="02000504050000020004" pitchFamily="2" charset="0"/>
              </a:rPr>
              <a:t>; </a:t>
            </a:r>
            <a:r>
              <a:rPr lang="en-GB" sz="1200" b="0" i="1" dirty="0" err="1">
                <a:latin typeface="Gotham" panose="02000504050000020004" pitchFamily="2" charset="0"/>
              </a:rPr>
              <a:t>n.s</a:t>
            </a:r>
            <a:r>
              <a:rPr lang="en-GB" sz="1200" b="0" i="1" dirty="0">
                <a:latin typeface="Gotham" panose="02000504050000020004" pitchFamily="2" charset="0"/>
              </a:rPr>
              <a:t>., not significant; PP, per-protocol; U/L, units per litre; SD, standard deviation.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CUSTODIOL-N VERSUS CUSTODIOL: RESULTS FROM A PROSPECTIVE RANDOMISED SINGLE BLIND MULTICETNER  PHASE III TRIAL IN PATIENTS UNDERGOING HEART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Arezu Aliabadi-Zuckermann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Emilio Osorio-Jaramillo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 Knosalla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Jan Gummert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Gabor Szabo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Franziska Wittmann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Ruhi</a:t>
            </a:r>
            <a:r>
              <a:rPr lang="en-US" sz="1800" b="1" dirty="0">
                <a:effectLst/>
                <a:latin typeface="Gotham" panose="02000504050000020004" pitchFamily="2" charset="0"/>
                <a:ea typeface="Times New Roman" panose="02020603050405020304" pitchFamily="18" charset="0"/>
              </a:rPr>
              <a:t> Yeter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Rene Schramm</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Johannes Goekler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Felix Hennig</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Michiel</a:t>
            </a:r>
            <a:r>
              <a:rPr lang="en-US" sz="1800" b="1" dirty="0">
                <a:effectLst/>
                <a:latin typeface="Gotham" panose="02000504050000020004" pitchFamily="2" charset="0"/>
                <a:ea typeface="Times New Roman" panose="02020603050405020304" pitchFamily="18" charset="0"/>
              </a:rPr>
              <a:t> Mershuis</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Andreas </a:t>
            </a:r>
            <a:r>
              <a:rPr lang="en-US" sz="1800" b="1" dirty="0" err="1">
                <a:effectLst/>
                <a:latin typeface="Gotham" panose="02000504050000020004" pitchFamily="2" charset="0"/>
                <a:ea typeface="Times New Roman" panose="02020603050405020304" pitchFamily="18" charset="0"/>
              </a:rPr>
              <a:t>Zuckermann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Cardiac Surgery,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Deutsches </a:t>
            </a:r>
            <a:r>
              <a:rPr lang="en-US" sz="1800" i="1" dirty="0" err="1">
                <a:effectLst/>
                <a:latin typeface="Gotham" panose="02000504050000020004" pitchFamily="2" charset="0"/>
                <a:ea typeface="Times New Roman" panose="02020603050405020304" pitchFamily="18" charset="0"/>
              </a:rPr>
              <a:t>Herzzentrum</a:t>
            </a:r>
            <a:r>
              <a:rPr lang="en-US" sz="1800" i="1" dirty="0">
                <a:effectLst/>
                <a:latin typeface="Gotham" panose="02000504050000020004" pitchFamily="2" charset="0"/>
                <a:ea typeface="Times New Roman" panose="02020603050405020304" pitchFamily="18" charset="0"/>
              </a:rPr>
              <a:t> Berlin, Berlin,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Herz- und </a:t>
            </a:r>
            <a:r>
              <a:rPr lang="en-US" sz="1800" i="1" dirty="0" err="1">
                <a:effectLst/>
                <a:latin typeface="Gotham" panose="02000504050000020004" pitchFamily="2" charset="0"/>
                <a:ea typeface="Times New Roman" panose="02020603050405020304" pitchFamily="18" charset="0"/>
              </a:rPr>
              <a:t>Diabeteszentrum</a:t>
            </a:r>
            <a:r>
              <a:rPr lang="en-US" sz="1800" i="1" dirty="0">
                <a:effectLst/>
                <a:latin typeface="Gotham" panose="02000504050000020004" pitchFamily="2" charset="0"/>
                <a:ea typeface="Times New Roman" panose="02020603050405020304" pitchFamily="18" charset="0"/>
              </a:rPr>
              <a:t> NRW, Bad </a:t>
            </a:r>
            <a:r>
              <a:rPr lang="en-US" sz="1800" i="1" dirty="0" err="1">
                <a:effectLst/>
                <a:latin typeface="Gotham" panose="02000504050000020004" pitchFamily="2" charset="0"/>
                <a:ea typeface="Times New Roman" panose="02020603050405020304" pitchFamily="18" charset="0"/>
              </a:rPr>
              <a:t>Oyenhausen</a:t>
            </a:r>
            <a:r>
              <a:rPr lang="en-US" sz="1800" i="1" dirty="0">
                <a:effectLst/>
                <a:latin typeface="Gotham" panose="02000504050000020004" pitchFamily="2" charset="0"/>
                <a:ea typeface="Times New Roman" panose="02020603050405020304" pitchFamily="18" charset="0"/>
              </a:rPr>
              <a:t>,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Universitätsklinikum Halle , Halle,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HTK is a well-established preservation solution in organ transplantation. HTK-N, is a novel HTK-based solution, which includes iron chelators to reduce oxidative injury, as well as L-arginine, to improve endothelial cell function. Earlier results in coronary artery bypass surgery, showed good cardiac protection without any safety concerns. The aim of this study was to evaluate the safety and ability of </a:t>
            </a:r>
            <a:r>
              <a:rPr lang="en-GB" sz="1800" dirty="0" err="1">
                <a:effectLst/>
                <a:latin typeface="Gotham" panose="02000504050000020004" pitchFamily="2" charset="0"/>
                <a:ea typeface="Calibri" panose="020F0502020204030204" pitchFamily="34" charset="0"/>
              </a:rPr>
              <a:t>Custodiol</a:t>
            </a:r>
            <a:r>
              <a:rPr lang="en-GB" sz="1800" dirty="0">
                <a:effectLst/>
                <a:latin typeface="Gotham" panose="02000504050000020004" pitchFamily="2" charset="0"/>
                <a:ea typeface="Calibri" panose="020F0502020204030204" pitchFamily="34" charset="0"/>
              </a:rPr>
              <a:t>-N to preserve cardiac grafts for heart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This prospective randomised, single blind </a:t>
            </a:r>
            <a:r>
              <a:rPr lang="en-GB" sz="1800" dirty="0" err="1">
                <a:effectLst/>
                <a:latin typeface="Gotham" panose="02000504050000020004" pitchFamily="2" charset="0"/>
                <a:ea typeface="Calibri" panose="020F0502020204030204" pitchFamily="34" charset="0"/>
              </a:rPr>
              <a:t>multicenter</a:t>
            </a:r>
            <a:r>
              <a:rPr lang="en-GB" sz="1800" dirty="0">
                <a:effectLst/>
                <a:latin typeface="Gotham" panose="02000504050000020004" pitchFamily="2" charset="0"/>
                <a:ea typeface="Calibri" panose="020F0502020204030204" pitchFamily="34" charset="0"/>
              </a:rPr>
              <a:t> non-inferiority trial was performed at three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in Austria and Germany. 105 patients were randomized to HTK N (n=53) or HTK (n=52) as preservation solution for their donor hearts. The primary endpoint was creatine kinase (CK-MB) peak value from 4-168 hours after opening of the aortic cross clamp, with a 30% non-inferiority margin. Secondary efficacy endpoints were patient and graft survival, incidence of primary graft failure, length of intensive care unit stay. The primary endpoint was analysed in per-protocol (PP) population, whereas other endpoints were analysed in both as treated and PP populations.</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Times New Roman" panose="02020603050405020304" pitchFamily="18" charset="0"/>
              </a:rPr>
              <a:t>Results</a:t>
            </a:r>
            <a:r>
              <a:rPr lang="en-US" sz="1800" dirty="0">
                <a:solidFill>
                  <a:srgbClr val="000000"/>
                </a:solidFill>
                <a:effectLst/>
                <a:latin typeface="Gotham" panose="02000504050000020004" pitchFamily="2" charset="0"/>
                <a:ea typeface="Times New Roman" panose="02020603050405020304" pitchFamily="18" charset="0"/>
              </a:rPr>
              <a:t>: </a:t>
            </a:r>
            <a:r>
              <a:rPr lang="en-US" sz="1800" dirty="0">
                <a:effectLst/>
                <a:latin typeface="Gotham" panose="02000504050000020004" pitchFamily="2" charset="0"/>
                <a:ea typeface="Times New Roman" panose="02020603050405020304" pitchFamily="18" charset="0"/>
              </a:rPr>
              <a:t>Average donor age (39.42±12.73 vs. 45.05±11.62; p=</a:t>
            </a:r>
            <a:r>
              <a:rPr lang="en-US" sz="1800" dirty="0" err="1">
                <a:effectLst/>
                <a:latin typeface="Gotham" panose="02000504050000020004" pitchFamily="2" charset="0"/>
                <a:ea typeface="Times New Roman" panose="02020603050405020304" pitchFamily="18" charset="0"/>
              </a:rPr>
              <a:t>n.s</a:t>
            </a:r>
            <a:r>
              <a:rPr lang="en-US" sz="1800" dirty="0">
                <a:effectLst/>
                <a:latin typeface="Gotham" panose="02000504050000020004" pitchFamily="2" charset="0"/>
                <a:ea typeface="Times New Roman" panose="02020603050405020304" pitchFamily="18" charset="0"/>
              </a:rPr>
              <a:t>.) and ischemic times (206.33±49.42 vs. 220.6±65.63; p=</a:t>
            </a:r>
            <a:r>
              <a:rPr lang="en-US" sz="1800" dirty="0" err="1">
                <a:effectLst/>
                <a:latin typeface="Gotham" panose="02000504050000020004" pitchFamily="2" charset="0"/>
                <a:ea typeface="Times New Roman" panose="02020603050405020304" pitchFamily="18" charset="0"/>
              </a:rPr>
              <a:t>n.s</a:t>
            </a:r>
            <a:r>
              <a:rPr lang="en-US" sz="1800" dirty="0">
                <a:effectLst/>
                <a:latin typeface="Gotham" panose="02000504050000020004" pitchFamily="2" charset="0"/>
                <a:ea typeface="Times New Roman" panose="02020603050405020304" pitchFamily="18" charset="0"/>
              </a:rPr>
              <a:t>.) were comparable between HTK-N and HTK groups. For the PP data set, 19 patients (HTK-N n=12, HTK n=7) were excluded due to missing CK-MB values. Average CK-MB peak values 178.17±202.41 U/L in the HTK group compared to 136.29±70,72 U/L in the HTK-N Group (p-value for non-inferiority of HTK-N by 30% &lt;.0001). Patient and graft survival were comparable between groups at 30 days and 1-year post transplantation (HTK-N: 100%, 88,7%; HTK: 98.1%, 90,4%, p=0.83). The incidence of primary graft failure was 21.5% in the HTK and 11.3% in HTK-N group (p=0.19). Median length of intensive care unit stay was 8 days (25%-75%: 5-11 days) in the HTK-N group compared to 11 days in the HTK group (25%-75%: 6-19 days; p=0.13). Safety assessment showed even distributed adverse events with only 7 (</a:t>
            </a:r>
            <a:r>
              <a:rPr lang="en-US" sz="1800" dirty="0" err="1">
                <a:effectLst/>
                <a:latin typeface="Gotham" panose="02000504050000020004" pitchFamily="2" charset="0"/>
                <a:ea typeface="Times New Roman" panose="02020603050405020304" pitchFamily="18" charset="0"/>
              </a:rPr>
              <a:t>HTK:n</a:t>
            </a:r>
            <a:r>
              <a:rPr lang="en-US" sz="1800" dirty="0">
                <a:effectLst/>
                <a:latin typeface="Gotham" panose="02000504050000020004" pitchFamily="2" charset="0"/>
                <a:ea typeface="Times New Roman" panose="02020603050405020304" pitchFamily="18" charset="0"/>
              </a:rPr>
              <a:t>=4, </a:t>
            </a:r>
            <a:r>
              <a:rPr lang="en-US" sz="1800" dirty="0" err="1">
                <a:effectLst/>
                <a:latin typeface="Gotham" panose="02000504050000020004" pitchFamily="2" charset="0"/>
                <a:ea typeface="Times New Roman" panose="02020603050405020304" pitchFamily="18" charset="0"/>
              </a:rPr>
              <a:t>HTK-N:n</a:t>
            </a:r>
            <a:r>
              <a:rPr lang="en-US" sz="1800" dirty="0">
                <a:effectLst/>
                <a:latin typeface="Gotham" panose="02000504050000020004" pitchFamily="2" charset="0"/>
                <a:ea typeface="Times New Roman" panose="02020603050405020304" pitchFamily="18" charset="0"/>
              </a:rPr>
              <a:t>=3) possibly related to the preservation solutions.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This study shows that HTK-N is safe and provides similar cardiac protection as the established HTK solution. Both solutions were safe to use in clinical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16</a:t>
            </a:fld>
            <a:endParaRPr lang="en-GB"/>
          </a:p>
        </p:txBody>
      </p:sp>
    </p:spTree>
    <p:extLst>
      <p:ext uri="{BB962C8B-B14F-4D97-AF65-F5344CB8AC3E}">
        <p14:creationId xmlns:p14="http://schemas.microsoft.com/office/powerpoint/2010/main" val="380300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LVEDP, l</a:t>
            </a:r>
            <a:r>
              <a:rPr lang="en-US" sz="1800" i="1" dirty="0">
                <a:effectLst/>
                <a:latin typeface="Gotham" panose="02000504050000020004" pitchFamily="2" charset="0"/>
                <a:ea typeface="Calibri" panose="020F0502020204030204" pitchFamily="34" charset="0"/>
              </a:rPr>
              <a:t>eft ventricular end diastolic pressure; LVDP, left ventricular developed pressure; min, minute; mmHg, millimeter of mercury; </a:t>
            </a:r>
            <a:r>
              <a:rPr lang="en-US" sz="1800" i="1" dirty="0" err="1">
                <a:effectLst/>
                <a:latin typeface="Gotham" panose="02000504050000020004" pitchFamily="2" charset="0"/>
                <a:ea typeface="Calibri" panose="020F0502020204030204" pitchFamily="34" charset="0"/>
              </a:rPr>
              <a:t>nM</a:t>
            </a:r>
            <a:r>
              <a:rPr lang="en-US" sz="1800" i="1" dirty="0">
                <a:effectLst/>
                <a:latin typeface="Gotham" panose="02000504050000020004" pitchFamily="2" charset="0"/>
                <a:ea typeface="Calibri" panose="020F0502020204030204" pitchFamily="34" charset="0"/>
              </a:rPr>
              <a:t>, nanomole; </a:t>
            </a:r>
            <a:r>
              <a:rPr lang="en-GB" sz="1800" b="0" i="1" dirty="0">
                <a:latin typeface="Gotham" panose="02000504050000020004" pitchFamily="2" charset="0"/>
              </a:rPr>
              <a:t>NP, </a:t>
            </a:r>
            <a:r>
              <a:rPr lang="en-US" sz="1800" i="1" dirty="0">
                <a:effectLst/>
                <a:latin typeface="Gotham" panose="02000504050000020004" pitchFamily="2" charset="0"/>
                <a:ea typeface="Calibri" panose="020F0502020204030204" pitchFamily="34" charset="0"/>
              </a:rPr>
              <a:t>normothermic perfusion; </a:t>
            </a:r>
            <a:r>
              <a:rPr lang="en-GB" sz="1800" b="0" i="1" dirty="0">
                <a:latin typeface="Gotham" panose="02000504050000020004" pitchFamily="2" charset="0"/>
              </a:rPr>
              <a:t>PC, </a:t>
            </a:r>
            <a:r>
              <a:rPr lang="en-GB" sz="1800" i="1" dirty="0">
                <a:solidFill>
                  <a:srgbClr val="A5A5A5"/>
                </a:solidFill>
                <a:latin typeface="Gotham" panose="02000504050000020004" pitchFamily="2" charset="0"/>
              </a:rPr>
              <a:t>preconditioning; PP, </a:t>
            </a:r>
            <a:r>
              <a:rPr lang="en-US" sz="1800" i="1" dirty="0">
                <a:effectLst/>
                <a:latin typeface="Gotham" panose="02000504050000020004" pitchFamily="2" charset="0"/>
                <a:ea typeface="Calibri" panose="020F0502020204030204" pitchFamily="34" charset="0"/>
              </a:rPr>
              <a:t>perfusion pressure; SD, standard deviation; </a:t>
            </a:r>
            <a:r>
              <a:rPr lang="en-GB" sz="1800" i="1" dirty="0">
                <a:solidFill>
                  <a:srgbClr val="A5A5A5"/>
                </a:solidFill>
                <a:latin typeface="Gotham" panose="02000504050000020004" pitchFamily="2" charset="0"/>
              </a:rPr>
              <a:t>T3, triiodothyronine. </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EFFECTS OF TRIIODOTHYRONINE AND PRECONDITIONING ON EX VIVO RAT HEARTS SUBJECTED TO NORMOTHERMIC PERFUSION. </a:t>
            </a:r>
            <a:r>
              <a:rPr lang="fr-FR" sz="1800" b="1" dirty="0">
                <a:effectLst/>
                <a:latin typeface="Gotham" panose="02000504050000020004" pitchFamily="2" charset="0"/>
                <a:ea typeface="Times New Roman" panose="02020603050405020304" pitchFamily="18" charset="0"/>
              </a:rPr>
              <a:t>IMPLICATIONS FOR DONOR HEART PRESERVATION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err="1">
                <a:effectLst/>
                <a:latin typeface="Gotham" panose="02000504050000020004" pitchFamily="2" charset="0"/>
                <a:ea typeface="Times New Roman" panose="02020603050405020304" pitchFamily="18" charset="0"/>
              </a:rPr>
              <a:t>Iordanis</a:t>
            </a:r>
            <a:r>
              <a:rPr lang="fr-FR" sz="1800" b="1" dirty="0">
                <a:effectLst/>
                <a:latin typeface="Gotham" panose="02000504050000020004" pitchFamily="2" charset="0"/>
                <a:ea typeface="Times New Roman" panose="02020603050405020304" pitchFamily="18" charset="0"/>
              </a:rPr>
              <a:t> </a:t>
            </a:r>
            <a:r>
              <a:rPr lang="fr-FR" b="1" dirty="0" err="1">
                <a:latin typeface="Gotham" panose="02000504050000020004" pitchFamily="2" charset="0"/>
              </a:rPr>
              <a:t>Mourouzis</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Anagnostopoulos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Vassiliki</a:t>
            </a:r>
            <a:r>
              <a:rPr lang="fr-FR" sz="1800" b="1" dirty="0">
                <a:effectLst/>
                <a:latin typeface="Gotham" panose="02000504050000020004" pitchFamily="2" charset="0"/>
                <a:ea typeface="Times New Roman" panose="02020603050405020304" pitchFamily="18" charset="0"/>
              </a:rPr>
              <a:t> Brozou</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Kounatidis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Giannoulis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Theodosios</a:t>
            </a:r>
            <a:r>
              <a:rPr lang="fr-FR" sz="1800" b="1" dirty="0">
                <a:effectLst/>
                <a:latin typeface="Gotham" panose="02000504050000020004" pitchFamily="2" charset="0"/>
                <a:ea typeface="Times New Roman" panose="02020603050405020304" pitchFamily="18" charset="0"/>
              </a:rPr>
              <a:t> Saranteas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Constantinos</a:t>
            </a:r>
            <a:r>
              <a:rPr lang="fr-FR" sz="1800" b="1" dirty="0">
                <a:effectLst/>
                <a:latin typeface="Gotham" panose="02000504050000020004" pitchFamily="2" charset="0"/>
                <a:ea typeface="Times New Roman" panose="02020603050405020304" pitchFamily="18" charset="0"/>
              </a:rPr>
              <a:t> Pantos</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National and </a:t>
            </a:r>
            <a:r>
              <a:rPr lang="en-US" sz="1800" i="1" dirty="0" err="1">
                <a:effectLst/>
                <a:latin typeface="Gotham" panose="02000504050000020004" pitchFamily="2" charset="0"/>
                <a:ea typeface="Times New Roman" panose="02020603050405020304" pitchFamily="18" charset="0"/>
              </a:rPr>
              <a:t>Kapodistrian</a:t>
            </a:r>
            <a:r>
              <a:rPr lang="en-US" sz="1800" i="1" dirty="0">
                <a:effectLst/>
                <a:latin typeface="Gotham" panose="02000504050000020004" pitchFamily="2" charset="0"/>
                <a:ea typeface="Times New Roman" panose="02020603050405020304" pitchFamily="18" charset="0"/>
              </a:rPr>
              <a:t> University of Athens, Medical School, Pharmacology, Athens, Greece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a:t>
            </a:r>
            <a:r>
              <a:rPr lang="en" sz="1800" dirty="0">
                <a:effectLst/>
                <a:latin typeface="Gotham" panose="02000504050000020004" pitchFamily="2" charset="0"/>
                <a:ea typeface="Times New Roman" panose="02020603050405020304" pitchFamily="18" charset="0"/>
              </a:rPr>
              <a:t> Machine perfusion may become a platform for cardioprotective approaches, enabling repair and reconditioning of donor hearts. Ischemic preconditioning (</a:t>
            </a:r>
            <a:r>
              <a:rPr lang="en-US" sz="1800" dirty="0">
                <a:effectLst/>
                <a:latin typeface="Gotham" panose="02000504050000020004" pitchFamily="2" charset="0"/>
                <a:ea typeface="Calibri" panose="020F0502020204030204" pitchFamily="34" charset="0"/>
              </a:rPr>
              <a:t>PC) is a powerful means of </a:t>
            </a:r>
            <a:r>
              <a:rPr lang="en-US" sz="1800" dirty="0" err="1">
                <a:effectLst/>
                <a:latin typeface="Gotham" panose="02000504050000020004" pitchFamily="2" charset="0"/>
                <a:ea typeface="Calibri" panose="020F0502020204030204" pitchFamily="34" charset="0"/>
              </a:rPr>
              <a:t>cardioprotection</a:t>
            </a:r>
            <a:r>
              <a:rPr lang="en-US" sz="1800" dirty="0">
                <a:effectLst/>
                <a:latin typeface="Gotham" panose="02000504050000020004" pitchFamily="2" charset="0"/>
                <a:ea typeface="Calibri" panose="020F0502020204030204" pitchFamily="34" charset="0"/>
              </a:rPr>
              <a:t>. Triiodothyronine (T3) is repairs the injured myocardium and recently this cardioprotective action was shown in an ex vivo rat heart normothermic perfusion model (Transplant Int, in press). This study investigated potential effects of low-flow PC with and without T3 administration in an ex vivo rat heart model.</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Rat hearts were perfused in </a:t>
            </a:r>
            <a:r>
              <a:rPr lang="en-US" sz="1800" dirty="0" err="1">
                <a:effectLst/>
                <a:latin typeface="Gotham" panose="02000504050000020004" pitchFamily="2" charset="0"/>
                <a:ea typeface="Calibri" panose="020F0502020204030204" pitchFamily="34" charset="0"/>
              </a:rPr>
              <a:t>Langendorff</a:t>
            </a:r>
            <a:r>
              <a:rPr lang="en-US" sz="1800" dirty="0">
                <a:effectLst/>
                <a:latin typeface="Gotham" panose="02000504050000020004" pitchFamily="2" charset="0"/>
                <a:ea typeface="Calibri" panose="020F0502020204030204" pitchFamily="34" charset="0"/>
              </a:rPr>
              <a:t> apparatus with constant flow. Control hearts were subjected to normothermic perfusion (NP) with Krebs-</a:t>
            </a:r>
            <a:r>
              <a:rPr lang="en-US" sz="1800" dirty="0" err="1">
                <a:effectLst/>
                <a:latin typeface="Gotham" panose="02000504050000020004" pitchFamily="2" charset="0"/>
                <a:ea typeface="Calibri" panose="020F0502020204030204" pitchFamily="34" charset="0"/>
              </a:rPr>
              <a:t>Henseleit</a:t>
            </a:r>
            <a:r>
              <a:rPr lang="en-US" sz="1800" dirty="0">
                <a:effectLst/>
                <a:latin typeface="Gotham" panose="02000504050000020004" pitchFamily="2" charset="0"/>
                <a:ea typeface="Calibri" panose="020F0502020204030204" pitchFamily="34" charset="0"/>
              </a:rPr>
              <a:t> for 6h (NP, n</a:t>
            </a:r>
            <a:r>
              <a:rPr lang="en-GB" sz="1800" dirty="0">
                <a:effectLst/>
                <a:latin typeface="Gotham" panose="02000504050000020004" pitchFamily="2" charset="0"/>
                <a:ea typeface="Calibri" panose="020F0502020204030204" pitchFamily="34" charset="0"/>
              </a:rPr>
              <a:t>=9</a:t>
            </a:r>
            <a:r>
              <a:rPr lang="en-US" sz="1800" dirty="0">
                <a:effectLst/>
                <a:latin typeface="Gotham" panose="02000504050000020004" pitchFamily="2" charset="0"/>
                <a:ea typeface="Calibri" panose="020F0502020204030204" pitchFamily="34" charset="0"/>
              </a:rPr>
              <a:t>).  Another group of hearts, after stabilization for 30min, was perfused with normal flow for 30 min followed by 5 cycles of PC (40 min of low flow perfusion and 20 min normal flow perfusion) with either vehicle (PC, n</a:t>
            </a:r>
            <a:r>
              <a:rPr lang="en-GB" sz="1800" dirty="0">
                <a:effectLst/>
                <a:latin typeface="Gotham" panose="02000504050000020004" pitchFamily="2" charset="0"/>
                <a:ea typeface="Calibri" panose="020F0502020204030204" pitchFamily="34" charset="0"/>
              </a:rPr>
              <a:t>=11</a:t>
            </a:r>
            <a:r>
              <a:rPr lang="en-US" sz="1800" dirty="0">
                <a:effectLst/>
                <a:latin typeface="Gotham" panose="02000504050000020004" pitchFamily="2" charset="0"/>
                <a:ea typeface="Calibri" panose="020F0502020204030204" pitchFamily="34" charset="0"/>
              </a:rPr>
              <a:t>) or 60nM T3 (PC+T3, n</a:t>
            </a:r>
            <a:r>
              <a:rPr lang="en-GB" sz="1800" dirty="0">
                <a:effectLst/>
                <a:latin typeface="Gotham" panose="02000504050000020004" pitchFamily="2" charset="0"/>
                <a:ea typeface="Calibri" panose="020F0502020204030204" pitchFamily="34" charset="0"/>
              </a:rPr>
              <a:t>=10</a:t>
            </a:r>
            <a:r>
              <a:rPr lang="en-US" sz="1800" dirty="0">
                <a:effectLst/>
                <a:latin typeface="Gotham" panose="02000504050000020004" pitchFamily="2" charset="0"/>
                <a:ea typeface="Calibri" panose="020F0502020204030204" pitchFamily="34" charset="0"/>
              </a:rPr>
              <a:t>) in the perfusate. T3 or vehicle administration started at the end of stabilization period (30min). Left ventricular end diastolic pressure (LVEDP), left ventricular developed pressure (LVDP), perfusion pressure (PP), as an indirect index of microvascular function and percentage of change of these parameters from the baseline values were measured.</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Results are shown in table. Baseline parameters were similar between groups. LVEDP at the end of perfusion was significantly increased from the baseline in both NP and PC groups. The magnitude of this change was significantly less in PC hearts versus NP</a:t>
            </a:r>
            <a:r>
              <a:rPr lang="en-GB" sz="1800"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PC+T3 hearts, LVEDP at the end of perfusion was similar to baseline. PP at the end of perfusion was significantly increased from the baseline in all groups, however this increase was significantly less in both PC and PC+T3 hearts versus NP.  LVDP at the end of perfusion was significantly reduced from baseline in all groups and no difference between the groups was observed.</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Data are presented as Mean (SD)</a:t>
            </a:r>
            <a:endParaRPr lang="en-CH" sz="1800" dirty="0">
              <a:effectLst/>
              <a:latin typeface="Gotham" panose="02000504050000020004" pitchFamily="2" charset="0"/>
              <a:ea typeface="Times New Roman" panose="02020603050405020304" pitchFamily="18" charset="0"/>
            </a:endParaRPr>
          </a:p>
          <a:p>
            <a:pPr algn="just"/>
            <a:r>
              <a:rPr lang="en-GB" sz="1800" dirty="0">
                <a:solidFill>
                  <a:srgbClr val="000000"/>
                </a:solidFill>
                <a:effectLst/>
                <a:latin typeface="Gotham" panose="02000504050000020004" pitchFamily="2" charset="0"/>
                <a:ea typeface="Calibri" panose="020F0502020204030204" pitchFamily="34" charset="0"/>
              </a:rPr>
              <a:t>* p&lt;0.05 vs baseline (30min), paired samples t-test  </a:t>
            </a:r>
            <a:endParaRPr lang="en-CH" sz="1800" dirty="0">
              <a:effectLst/>
              <a:latin typeface="Gotham" panose="02000504050000020004" pitchFamily="2" charset="0"/>
              <a:ea typeface="Times New Roman" panose="02020603050405020304" pitchFamily="18" charset="0"/>
            </a:endParaRPr>
          </a:p>
          <a:p>
            <a:pPr algn="just"/>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p&lt;0.05 vs NP, </a:t>
            </a:r>
            <a:r>
              <a:rPr lang="en-GB" sz="1800" dirty="0" err="1">
                <a:solidFill>
                  <a:srgbClr val="000000"/>
                </a:solidFill>
                <a:effectLst/>
                <a:latin typeface="Gotham" panose="02000504050000020004" pitchFamily="2" charset="0"/>
                <a:ea typeface="Calibri" panose="020F0502020204030204" pitchFamily="34" charset="0"/>
              </a:rPr>
              <a:t>OneWay</a:t>
            </a:r>
            <a:r>
              <a:rPr lang="en-GB" sz="1800" dirty="0">
                <a:solidFill>
                  <a:srgbClr val="000000"/>
                </a:solidFill>
                <a:effectLst/>
                <a:latin typeface="Gotham" panose="02000504050000020004" pitchFamily="2" charset="0"/>
                <a:ea typeface="Calibri" panose="020F0502020204030204" pitchFamily="34" charset="0"/>
              </a:rPr>
              <a:t> ANOVA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PC limits cardiac and microvascular dysfunction and T3 added to PC prevents the increase in LVEDP after prolonged perfusion. These data may have important therapeutic implications. A clinical study is under design to assess effects of T3 and PC in normothermic perfusion of marginal human donor hearts.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17</a:t>
            </a:fld>
            <a:endParaRPr lang="en-GB"/>
          </a:p>
        </p:txBody>
      </p:sp>
    </p:spTree>
    <p:extLst>
      <p:ext uri="{BB962C8B-B14F-4D97-AF65-F5344CB8AC3E}">
        <p14:creationId xmlns:p14="http://schemas.microsoft.com/office/powerpoint/2010/main" val="13806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200" b="0" i="1" dirty="0">
                <a:latin typeface="Gotham" panose="02000504050000020004" pitchFamily="2" charset="0"/>
              </a:rPr>
              <a:t>LVEDP, l</a:t>
            </a:r>
            <a:r>
              <a:rPr lang="en-US" sz="1200" i="1" dirty="0">
                <a:effectLst/>
                <a:latin typeface="Gotham" panose="02000504050000020004" pitchFamily="2" charset="0"/>
                <a:ea typeface="Calibri" panose="020F0502020204030204" pitchFamily="34" charset="0"/>
              </a:rPr>
              <a:t>eft ventricular end diastolic pressure; LVDP, left ventricular developed pressure; min, minute; mmHg, millimeter of mercury; </a:t>
            </a:r>
            <a:r>
              <a:rPr lang="en-US" sz="1200" i="1" dirty="0" err="1">
                <a:effectLst/>
                <a:latin typeface="Gotham" panose="02000504050000020004" pitchFamily="2" charset="0"/>
                <a:ea typeface="Calibri" panose="020F0502020204030204" pitchFamily="34" charset="0"/>
              </a:rPr>
              <a:t>nM</a:t>
            </a:r>
            <a:r>
              <a:rPr lang="en-US" sz="1200" i="1" dirty="0">
                <a:effectLst/>
                <a:latin typeface="Gotham" panose="02000504050000020004" pitchFamily="2" charset="0"/>
                <a:ea typeface="Calibri" panose="020F0502020204030204" pitchFamily="34" charset="0"/>
              </a:rPr>
              <a:t>, nanomole; </a:t>
            </a:r>
            <a:r>
              <a:rPr lang="en-GB" sz="1200" b="0" i="1" dirty="0">
                <a:latin typeface="Gotham" panose="02000504050000020004" pitchFamily="2" charset="0"/>
              </a:rPr>
              <a:t>NP, </a:t>
            </a:r>
            <a:r>
              <a:rPr lang="en-US" sz="1200" i="1" dirty="0">
                <a:effectLst/>
                <a:latin typeface="Gotham" panose="02000504050000020004" pitchFamily="2" charset="0"/>
                <a:ea typeface="Calibri" panose="020F0502020204030204" pitchFamily="34" charset="0"/>
              </a:rPr>
              <a:t>normothermic perfusion; </a:t>
            </a:r>
            <a:r>
              <a:rPr lang="en-GB" sz="1200" b="0" i="1" dirty="0">
                <a:latin typeface="Gotham" panose="02000504050000020004" pitchFamily="2" charset="0"/>
              </a:rPr>
              <a:t>PC, </a:t>
            </a:r>
            <a:r>
              <a:rPr lang="en-GB" sz="1200" i="1" dirty="0">
                <a:solidFill>
                  <a:srgbClr val="A5A5A5"/>
                </a:solidFill>
                <a:latin typeface="Gotham" panose="02000504050000020004" pitchFamily="2" charset="0"/>
              </a:rPr>
              <a:t>preconditioning; PP, </a:t>
            </a:r>
            <a:r>
              <a:rPr lang="en-US" sz="1200" i="1" dirty="0">
                <a:effectLst/>
                <a:latin typeface="Gotham" panose="02000504050000020004" pitchFamily="2" charset="0"/>
                <a:ea typeface="Calibri" panose="020F0502020204030204" pitchFamily="34" charset="0"/>
              </a:rPr>
              <a:t>perfusion pressure; SD, standard deviation; </a:t>
            </a:r>
            <a:r>
              <a:rPr lang="en-GB" sz="1200" i="1" dirty="0">
                <a:solidFill>
                  <a:srgbClr val="A5A5A5"/>
                </a:solidFill>
                <a:latin typeface="Gotham" panose="02000504050000020004" pitchFamily="2" charset="0"/>
              </a:rPr>
              <a:t>T3, triiodothyronine.  </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EFFECTS OF TRIIODOTHYRONINE AND PRECONDITIONING ON EX VIVO RAT HEARTS SUBJECTED TO NORMOTHERMIC PERFUSION. </a:t>
            </a:r>
            <a:r>
              <a:rPr lang="fr-FR" sz="1800" b="1" dirty="0">
                <a:effectLst/>
                <a:latin typeface="Gotham" panose="02000504050000020004" pitchFamily="2" charset="0"/>
                <a:ea typeface="Times New Roman" panose="02020603050405020304" pitchFamily="18" charset="0"/>
              </a:rPr>
              <a:t>IMPLICATIONS FOR DONOR HEART PRESERVATION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err="1">
                <a:effectLst/>
                <a:latin typeface="Gotham" panose="02000504050000020004" pitchFamily="2" charset="0"/>
                <a:ea typeface="Times New Roman" panose="02020603050405020304" pitchFamily="18" charset="0"/>
              </a:rPr>
              <a:t>Iordanis</a:t>
            </a:r>
            <a:r>
              <a:rPr lang="fr-FR" sz="1800" b="1" dirty="0">
                <a:effectLst/>
                <a:latin typeface="Gotham" panose="02000504050000020004" pitchFamily="2" charset="0"/>
                <a:ea typeface="Times New Roman" panose="02020603050405020304" pitchFamily="18" charset="0"/>
              </a:rPr>
              <a:t> </a:t>
            </a:r>
            <a:r>
              <a:rPr lang="fr-FR" b="1" dirty="0" err="1">
                <a:latin typeface="Gotham" panose="02000504050000020004" pitchFamily="2" charset="0"/>
              </a:rPr>
              <a:t>Mourouzis</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Anagnostopoulos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Vassiliki</a:t>
            </a:r>
            <a:r>
              <a:rPr lang="fr-FR" sz="1800" b="1" dirty="0">
                <a:effectLst/>
                <a:latin typeface="Gotham" panose="02000504050000020004" pitchFamily="2" charset="0"/>
                <a:ea typeface="Times New Roman" panose="02020603050405020304" pitchFamily="18" charset="0"/>
              </a:rPr>
              <a:t> Brozou</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Kounatidis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Dimitris</a:t>
            </a:r>
            <a:r>
              <a:rPr lang="fr-FR" sz="1800" b="1" dirty="0">
                <a:effectLst/>
                <a:latin typeface="Gotham" panose="02000504050000020004" pitchFamily="2" charset="0"/>
                <a:ea typeface="Times New Roman" panose="02020603050405020304" pitchFamily="18" charset="0"/>
              </a:rPr>
              <a:t> Giannoulis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Theodosios</a:t>
            </a:r>
            <a:r>
              <a:rPr lang="fr-FR" sz="1800" b="1" dirty="0">
                <a:effectLst/>
                <a:latin typeface="Gotham" panose="02000504050000020004" pitchFamily="2" charset="0"/>
                <a:ea typeface="Times New Roman" panose="02020603050405020304" pitchFamily="18" charset="0"/>
              </a:rPr>
              <a:t> Saranteas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Constantinos</a:t>
            </a:r>
            <a:r>
              <a:rPr lang="fr-FR" sz="1800" b="1" dirty="0">
                <a:effectLst/>
                <a:latin typeface="Gotham" panose="02000504050000020004" pitchFamily="2" charset="0"/>
                <a:ea typeface="Times New Roman" panose="02020603050405020304" pitchFamily="18" charset="0"/>
              </a:rPr>
              <a:t> Pantos</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National and </a:t>
            </a:r>
            <a:r>
              <a:rPr lang="en-US" sz="1800" i="1" dirty="0" err="1">
                <a:effectLst/>
                <a:latin typeface="Gotham" panose="02000504050000020004" pitchFamily="2" charset="0"/>
                <a:ea typeface="Times New Roman" panose="02020603050405020304" pitchFamily="18" charset="0"/>
              </a:rPr>
              <a:t>Kapodistrian</a:t>
            </a:r>
            <a:r>
              <a:rPr lang="en-US" sz="1800" i="1" dirty="0">
                <a:effectLst/>
                <a:latin typeface="Gotham" panose="02000504050000020004" pitchFamily="2" charset="0"/>
                <a:ea typeface="Times New Roman" panose="02020603050405020304" pitchFamily="18" charset="0"/>
              </a:rPr>
              <a:t> University of Athens, Medical School, Pharmacology, Athens, Greece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a:t>
            </a:r>
            <a:r>
              <a:rPr lang="en" sz="1800" dirty="0">
                <a:effectLst/>
                <a:latin typeface="Gotham" panose="02000504050000020004" pitchFamily="2" charset="0"/>
                <a:ea typeface="Times New Roman" panose="02020603050405020304" pitchFamily="18" charset="0"/>
              </a:rPr>
              <a:t> Machine perfusion may become a platform for cardioprotective approaches, enabling repair and reconditioning of donor hearts. Ischemic preconditioning (</a:t>
            </a:r>
            <a:r>
              <a:rPr lang="en-US" sz="1800" dirty="0">
                <a:effectLst/>
                <a:latin typeface="Gotham" panose="02000504050000020004" pitchFamily="2" charset="0"/>
                <a:ea typeface="Calibri" panose="020F0502020204030204" pitchFamily="34" charset="0"/>
              </a:rPr>
              <a:t>PC) is a powerful means of </a:t>
            </a:r>
            <a:r>
              <a:rPr lang="en-US" sz="1800" dirty="0" err="1">
                <a:effectLst/>
                <a:latin typeface="Gotham" panose="02000504050000020004" pitchFamily="2" charset="0"/>
                <a:ea typeface="Calibri" panose="020F0502020204030204" pitchFamily="34" charset="0"/>
              </a:rPr>
              <a:t>cardioprotection</a:t>
            </a:r>
            <a:r>
              <a:rPr lang="en-US" sz="1800" dirty="0">
                <a:effectLst/>
                <a:latin typeface="Gotham" panose="02000504050000020004" pitchFamily="2" charset="0"/>
                <a:ea typeface="Calibri" panose="020F0502020204030204" pitchFamily="34" charset="0"/>
              </a:rPr>
              <a:t>. Triiodothyronine (T3) is repairs the injured myocardium and recently this cardioprotective action was shown in an ex vivo rat heart normothermic perfusion model (Transplant Int, in press). This study investigated potential effects of low-flow PC with and without T3 administration in an ex vivo rat heart model.</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Rat hearts were perfused in </a:t>
            </a:r>
            <a:r>
              <a:rPr lang="en-US" sz="1800" dirty="0" err="1">
                <a:effectLst/>
                <a:latin typeface="Gotham" panose="02000504050000020004" pitchFamily="2" charset="0"/>
                <a:ea typeface="Calibri" panose="020F0502020204030204" pitchFamily="34" charset="0"/>
              </a:rPr>
              <a:t>Langendorff</a:t>
            </a:r>
            <a:r>
              <a:rPr lang="en-US" sz="1800" dirty="0">
                <a:effectLst/>
                <a:latin typeface="Gotham" panose="02000504050000020004" pitchFamily="2" charset="0"/>
                <a:ea typeface="Calibri" panose="020F0502020204030204" pitchFamily="34" charset="0"/>
              </a:rPr>
              <a:t> apparatus with constant flow. Control hearts were subjected to normothermic perfusion (NP) with Krebs-</a:t>
            </a:r>
            <a:r>
              <a:rPr lang="en-US" sz="1800" dirty="0" err="1">
                <a:effectLst/>
                <a:latin typeface="Gotham" panose="02000504050000020004" pitchFamily="2" charset="0"/>
                <a:ea typeface="Calibri" panose="020F0502020204030204" pitchFamily="34" charset="0"/>
              </a:rPr>
              <a:t>Henseleit</a:t>
            </a:r>
            <a:r>
              <a:rPr lang="en-US" sz="1800" dirty="0">
                <a:effectLst/>
                <a:latin typeface="Gotham" panose="02000504050000020004" pitchFamily="2" charset="0"/>
                <a:ea typeface="Calibri" panose="020F0502020204030204" pitchFamily="34" charset="0"/>
              </a:rPr>
              <a:t> for 6h (NP, n</a:t>
            </a:r>
            <a:r>
              <a:rPr lang="en-GB" sz="1800" dirty="0">
                <a:effectLst/>
                <a:latin typeface="Gotham" panose="02000504050000020004" pitchFamily="2" charset="0"/>
                <a:ea typeface="Calibri" panose="020F0502020204030204" pitchFamily="34" charset="0"/>
              </a:rPr>
              <a:t>=9</a:t>
            </a:r>
            <a:r>
              <a:rPr lang="en-US" sz="1800" dirty="0">
                <a:effectLst/>
                <a:latin typeface="Gotham" panose="02000504050000020004" pitchFamily="2" charset="0"/>
                <a:ea typeface="Calibri" panose="020F0502020204030204" pitchFamily="34" charset="0"/>
              </a:rPr>
              <a:t>).  Another group of hearts, after stabilization for 30min, was perfused with normal flow for 30 min followed by 5 cycles of PC (40 min of low flow perfusion and 20 min normal flow perfusion) with either vehicle (PC, n</a:t>
            </a:r>
            <a:r>
              <a:rPr lang="en-GB" sz="1800" dirty="0">
                <a:effectLst/>
                <a:latin typeface="Gotham" panose="02000504050000020004" pitchFamily="2" charset="0"/>
                <a:ea typeface="Calibri" panose="020F0502020204030204" pitchFamily="34" charset="0"/>
              </a:rPr>
              <a:t>=11</a:t>
            </a:r>
            <a:r>
              <a:rPr lang="en-US" sz="1800" dirty="0">
                <a:effectLst/>
                <a:latin typeface="Gotham" panose="02000504050000020004" pitchFamily="2" charset="0"/>
                <a:ea typeface="Calibri" panose="020F0502020204030204" pitchFamily="34" charset="0"/>
              </a:rPr>
              <a:t>) or 60nM T3 (PC+T3, n</a:t>
            </a:r>
            <a:r>
              <a:rPr lang="en-GB" sz="1800" dirty="0">
                <a:effectLst/>
                <a:latin typeface="Gotham" panose="02000504050000020004" pitchFamily="2" charset="0"/>
                <a:ea typeface="Calibri" panose="020F0502020204030204" pitchFamily="34" charset="0"/>
              </a:rPr>
              <a:t>=10</a:t>
            </a:r>
            <a:r>
              <a:rPr lang="en-US" sz="1800" dirty="0">
                <a:effectLst/>
                <a:latin typeface="Gotham" panose="02000504050000020004" pitchFamily="2" charset="0"/>
                <a:ea typeface="Calibri" panose="020F0502020204030204" pitchFamily="34" charset="0"/>
              </a:rPr>
              <a:t>) in the perfusate. T3 or vehicle administration started at the end of stabilization period (30min). Left ventricular end diastolic pressure (LVEDP), left ventricular developed pressure (LVDP), perfusion pressure (PP), as an indirect index of microvascular function and percentage of change of these parameters from the baseline values were measured.</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Results are shown in table. Baseline parameters were similar between groups. LVEDP at the end of perfusion was significantly increased from the baseline in both NP and PC groups. The magnitude of this change was significantly less in PC hearts versus NP</a:t>
            </a:r>
            <a:r>
              <a:rPr lang="en-GB" sz="1800"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PC+T3 hearts, LVEDP at the end of perfusion was similar to baseline. PP at the end of perfusion was significantly increased from the baseline in all groups, however this increase was significantly less in both PC and PC+T3 hearts versus NP.  LVDP at the end of perfusion was significantly reduced from baseline in all groups and no difference between the groups was observed.</a:t>
            </a:r>
            <a:r>
              <a:rPr lang="en-US" sz="1800"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Data are presented as Mean (SD)</a:t>
            </a:r>
            <a:endParaRPr lang="en-CH" sz="1800" dirty="0">
              <a:effectLst/>
              <a:latin typeface="Gotham" panose="02000504050000020004" pitchFamily="2" charset="0"/>
              <a:ea typeface="Times New Roman" panose="02020603050405020304" pitchFamily="18" charset="0"/>
            </a:endParaRPr>
          </a:p>
          <a:p>
            <a:pPr algn="just"/>
            <a:r>
              <a:rPr lang="en-GB" sz="1800" dirty="0">
                <a:solidFill>
                  <a:srgbClr val="000000"/>
                </a:solidFill>
                <a:effectLst/>
                <a:latin typeface="Gotham" panose="02000504050000020004" pitchFamily="2" charset="0"/>
                <a:ea typeface="Calibri" panose="020F0502020204030204" pitchFamily="34" charset="0"/>
              </a:rPr>
              <a:t>* p&lt;0.05 vs baseline (30min), paired samples t-test  </a:t>
            </a:r>
            <a:endParaRPr lang="en-CH" sz="1800" dirty="0">
              <a:effectLst/>
              <a:latin typeface="Gotham" panose="02000504050000020004" pitchFamily="2" charset="0"/>
              <a:ea typeface="Times New Roman" panose="02020603050405020304" pitchFamily="18" charset="0"/>
            </a:endParaRPr>
          </a:p>
          <a:p>
            <a:pPr algn="just"/>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p&lt;0.05 vs NP, </a:t>
            </a:r>
            <a:r>
              <a:rPr lang="en-GB" sz="1800" dirty="0" err="1">
                <a:solidFill>
                  <a:srgbClr val="000000"/>
                </a:solidFill>
                <a:effectLst/>
                <a:latin typeface="Gotham" panose="02000504050000020004" pitchFamily="2" charset="0"/>
                <a:ea typeface="Calibri" panose="020F0502020204030204" pitchFamily="34" charset="0"/>
              </a:rPr>
              <a:t>OneWay</a:t>
            </a:r>
            <a:r>
              <a:rPr lang="en-GB" sz="1800" dirty="0">
                <a:solidFill>
                  <a:srgbClr val="000000"/>
                </a:solidFill>
                <a:effectLst/>
                <a:latin typeface="Gotham" panose="02000504050000020004" pitchFamily="2" charset="0"/>
                <a:ea typeface="Calibri" panose="020F0502020204030204" pitchFamily="34" charset="0"/>
              </a:rPr>
              <a:t> ANOVA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PC limits cardiac and microvascular dysfunction and T3 added to PC prevents the increase in LVEDP after prolonged perfusion. These data may have important therapeutic implications. A clinical study is under design to assess effects of T3 and PC in normothermic perfusion of marginal human donor hearts.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18</a:t>
            </a:fld>
            <a:endParaRPr lang="en-GB"/>
          </a:p>
        </p:txBody>
      </p:sp>
    </p:spTree>
    <p:extLst>
      <p:ext uri="{BB962C8B-B14F-4D97-AF65-F5344CB8AC3E}">
        <p14:creationId xmlns:p14="http://schemas.microsoft.com/office/powerpoint/2010/main" val="371025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200" b="0" i="1" dirty="0">
                <a:latin typeface="Gotham" panose="02000504050000020004" pitchFamily="2" charset="0"/>
              </a:rPr>
              <a:t>ACR, </a:t>
            </a:r>
            <a:r>
              <a:rPr lang="en-GB" sz="1200" i="1" dirty="0">
                <a:solidFill>
                  <a:srgbClr val="A5A5A5"/>
                </a:solidFill>
                <a:latin typeface="Gotham" panose="02000504050000020004" pitchFamily="2" charset="0"/>
              </a:rPr>
              <a:t>acute cellular rejection; AMR, antibody-mediated rejection; CI, confidence interval; </a:t>
            </a:r>
            <a:r>
              <a:rPr lang="en-GB" sz="1200" b="0" i="1" dirty="0">
                <a:latin typeface="Gotham" panose="02000504050000020004" pitchFamily="2" charset="0"/>
              </a:rPr>
              <a:t>dd-</a:t>
            </a:r>
            <a:r>
              <a:rPr lang="en-GB" sz="1200" b="0" i="1" dirty="0" err="1">
                <a:latin typeface="Gotham" panose="02000504050000020004" pitchFamily="2" charset="0"/>
              </a:rPr>
              <a:t>cfDNA</a:t>
            </a:r>
            <a:r>
              <a:rPr lang="en-GB" sz="1200" b="0" i="1" dirty="0">
                <a:latin typeface="Gotham" panose="02000504050000020004" pitchFamily="2" charset="0"/>
              </a:rPr>
              <a:t>, </a:t>
            </a:r>
            <a:r>
              <a:rPr lang="en-GB" sz="1200" i="1" dirty="0">
                <a:solidFill>
                  <a:srgbClr val="A5A5A5"/>
                </a:solidFill>
                <a:latin typeface="Gotham" panose="02000504050000020004" pitchFamily="2" charset="0"/>
              </a:rPr>
              <a:t>donor-derived cell-free DNA; EMB, endomyocardial biopsies; GEE, generalized estimating equation; HT, heart transplant; M, month; </a:t>
            </a:r>
            <a:r>
              <a:rPr lang="en-GB" sz="1200" i="1" dirty="0" err="1">
                <a:solidFill>
                  <a:srgbClr val="A5A5A5"/>
                </a:solidFill>
                <a:latin typeface="Gotham" panose="02000504050000020004" pitchFamily="2" charset="0"/>
              </a:rPr>
              <a:t>NTproBNP</a:t>
            </a:r>
            <a:r>
              <a:rPr lang="en-GB" sz="1200" i="1" dirty="0">
                <a:solidFill>
                  <a:srgbClr val="A5A5A5"/>
                </a:solidFill>
                <a:latin typeface="Gotham" panose="02000504050000020004" pitchFamily="2" charset="0"/>
              </a:rPr>
              <a:t>, </a:t>
            </a:r>
            <a:r>
              <a:rPr lang="fr-CH" sz="1200" b="0" i="1" dirty="0">
                <a:solidFill>
                  <a:srgbClr val="040C28"/>
                </a:solidFill>
                <a:effectLst/>
                <a:latin typeface="Gotham" panose="02000504050000020004" pitchFamily="2" charset="0"/>
              </a:rPr>
              <a:t>N-terminal pro b-type </a:t>
            </a:r>
            <a:r>
              <a:rPr lang="fr-CH" sz="1200" b="0" i="1" dirty="0" err="1">
                <a:solidFill>
                  <a:srgbClr val="040C28"/>
                </a:solidFill>
                <a:effectLst/>
                <a:latin typeface="Gotham" panose="02000504050000020004" pitchFamily="2" charset="0"/>
              </a:rPr>
              <a:t>natriuretic</a:t>
            </a:r>
            <a:r>
              <a:rPr lang="fr-CH" sz="1200" b="0" i="1" dirty="0">
                <a:solidFill>
                  <a:srgbClr val="040C28"/>
                </a:solidFill>
                <a:effectLst/>
                <a:latin typeface="Gotham" panose="02000504050000020004" pitchFamily="2" charset="0"/>
              </a:rPr>
              <a:t> peptide; IQR, interquartile range; OR, </a:t>
            </a:r>
            <a:r>
              <a:rPr lang="fr-CH" sz="1200" b="0" i="1" dirty="0" err="1">
                <a:solidFill>
                  <a:srgbClr val="040C28"/>
                </a:solidFill>
                <a:effectLst/>
                <a:latin typeface="Gotham" panose="02000504050000020004" pitchFamily="2" charset="0"/>
              </a:rPr>
              <a:t>odd</a:t>
            </a:r>
            <a:r>
              <a:rPr lang="fr-CH" sz="1200" b="0" i="1" dirty="0">
                <a:solidFill>
                  <a:srgbClr val="040C28"/>
                </a:solidFill>
                <a:effectLst/>
                <a:latin typeface="Gotham" panose="02000504050000020004" pitchFamily="2" charset="0"/>
              </a:rPr>
              <a:t> ratio; </a:t>
            </a:r>
            <a:r>
              <a:rPr lang="fr-CH" sz="1200" b="0" i="1" dirty="0" err="1">
                <a:solidFill>
                  <a:srgbClr val="040C28"/>
                </a:solidFill>
                <a:effectLst/>
                <a:latin typeface="Gotham" panose="02000504050000020004" pitchFamily="2" charset="0"/>
              </a:rPr>
              <a:t>pg</a:t>
            </a:r>
            <a:r>
              <a:rPr lang="fr-CH" sz="1200" b="0" i="1" dirty="0">
                <a:solidFill>
                  <a:srgbClr val="040C28"/>
                </a:solidFill>
                <a:effectLst/>
                <a:latin typeface="Gotham" panose="02000504050000020004" pitchFamily="2" charset="0"/>
              </a:rPr>
              <a:t>/ml, </a:t>
            </a:r>
            <a:r>
              <a:rPr lang="fr-CH" sz="1200" b="0" i="1" dirty="0" err="1">
                <a:solidFill>
                  <a:srgbClr val="040C28"/>
                </a:solidFill>
                <a:effectLst/>
                <a:latin typeface="Gotham" panose="02000504050000020004" pitchFamily="2" charset="0"/>
              </a:rPr>
              <a:t>picogram</a:t>
            </a:r>
            <a:r>
              <a:rPr lang="fr-CH" sz="1200" b="0" i="1" dirty="0">
                <a:solidFill>
                  <a:srgbClr val="040C28"/>
                </a:solidFill>
                <a:effectLst/>
                <a:latin typeface="Gotham" panose="02000504050000020004" pitchFamily="2" charset="0"/>
              </a:rPr>
              <a:t> per millilitre.</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LDV7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DONOR-DERIVED CELL FREE DNA AS A SURVEILLANCE TOOL FOR ACUTE CELLULAR REJECTION IN HEART TRANSPLANTATION: RESULTS FROM THE FREE-DNA CAR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Jimenez-Blanco*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María </a:t>
            </a:r>
            <a:r>
              <a:rPr lang="en-US" sz="1800" b="1" dirty="0" err="1">
                <a:effectLst/>
                <a:latin typeface="Gotham" panose="02000504050000020004" pitchFamily="2" charset="0"/>
                <a:ea typeface="Times New Roman" panose="02020603050405020304" pitchFamily="18" charset="0"/>
              </a:rPr>
              <a:t>Generosa</a:t>
            </a:r>
            <a:r>
              <a:rPr lang="en-US" sz="1800" b="1" dirty="0">
                <a:effectLst/>
                <a:latin typeface="Gotham" panose="02000504050000020004" pitchFamily="2" charset="0"/>
                <a:ea typeface="Times New Roman" panose="02020603050405020304" pitchFamily="18" charset="0"/>
              </a:rPr>
              <a:t> Crespo-Leiro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Dolores García Cosío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Raquel López-Vilella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Carlos Ortiz Bautista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Farrero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Alba Maestro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Beatriz Diaz Molina</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Carles</a:t>
            </a:r>
            <a:r>
              <a:rPr lang="en-US" sz="1800" b="1" dirty="0">
                <a:effectLst/>
                <a:latin typeface="Gotham" panose="02000504050000020004" pitchFamily="2" charset="0"/>
                <a:ea typeface="Times New Roman" panose="02020603050405020304" pitchFamily="18" charset="0"/>
              </a:rPr>
              <a:t> Diez Lopez</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Diego Rangel Sousa</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Nahikari</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Salterain</a:t>
            </a:r>
            <a:r>
              <a:rPr lang="en-US" sz="1800" b="1" dirty="0">
                <a:effectLst/>
                <a:latin typeface="Gotham" panose="02000504050000020004" pitchFamily="2" charset="0"/>
                <a:ea typeface="Times New Roman" panose="02020603050405020304" pitchFamily="18" charset="0"/>
              </a:rPr>
              <a:t> Gonzalez</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Iris Garrido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 Lozano Jimenez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Javier Segovia Cubero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Puerta de </a:t>
            </a:r>
            <a:r>
              <a:rPr lang="en-US" sz="1800" i="1" dirty="0" err="1">
                <a:effectLst/>
                <a:latin typeface="Gotham" panose="02000504050000020004" pitchFamily="2" charset="0"/>
                <a:ea typeface="Times New Roman" panose="02020603050405020304" pitchFamily="18" charset="0"/>
              </a:rPr>
              <a:t>Hierro</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Complexo </a:t>
            </a:r>
            <a:r>
              <a:rPr lang="en-US" sz="1800" i="1" dirty="0" err="1">
                <a:effectLst/>
                <a:latin typeface="Gotham" panose="02000504050000020004" pitchFamily="2" charset="0"/>
                <a:ea typeface="Times New Roman" panose="02020603050405020304" pitchFamily="18" charset="0"/>
              </a:rPr>
              <a:t>Hospitalario</a:t>
            </a:r>
            <a:r>
              <a:rPr lang="en-US" sz="1800" i="1" dirty="0">
                <a:effectLst/>
                <a:latin typeface="Gotham" panose="02000504050000020004" pitchFamily="2" charset="0"/>
                <a:ea typeface="Times New Roman" panose="02020603050405020304" pitchFamily="18" charset="0"/>
              </a:rPr>
              <a:t> Universitario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12 de </a:t>
            </a:r>
            <a:r>
              <a:rPr lang="en-US" sz="1800" i="1" dirty="0" err="1">
                <a:effectLst/>
                <a:latin typeface="Gotham" panose="02000504050000020004" pitchFamily="2" charset="0"/>
                <a:ea typeface="Times New Roman" panose="02020603050405020304" pitchFamily="18" charset="0"/>
              </a:rPr>
              <a:t>octubre</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Hospital La Fe , Valencia,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Gregorio </a:t>
            </a:r>
            <a:r>
              <a:rPr lang="en-US" sz="1800" i="1" dirty="0" err="1">
                <a:effectLst/>
                <a:latin typeface="Gotham" panose="02000504050000020004" pitchFamily="2" charset="0"/>
                <a:ea typeface="Times New Roman" panose="02020603050405020304" pitchFamily="18" charset="0"/>
              </a:rPr>
              <a:t>Marañon</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Clinic de Barcelona,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Hospital de la Santa </a:t>
            </a:r>
            <a:r>
              <a:rPr lang="en-US" sz="1800" i="1" dirty="0" err="1">
                <a:effectLst/>
                <a:latin typeface="Gotham" panose="02000504050000020004" pitchFamily="2" charset="0"/>
                <a:ea typeface="Times New Roman" panose="02020603050405020304" pitchFamily="18" charset="0"/>
              </a:rPr>
              <a:t>Creu</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Sant Pau,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Hospital Universitario Central de Asturias, Oviedo,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Universitari</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Bellvitge</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University Hospital Virgen del Rocio, Sevilla,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Clinica </a:t>
            </a:r>
            <a:r>
              <a:rPr lang="en-US" sz="1800" i="1" dirty="0" err="1">
                <a:effectLst/>
                <a:latin typeface="Gotham" panose="02000504050000020004" pitchFamily="2" charset="0"/>
                <a:ea typeface="Times New Roman" panose="02020603050405020304" pitchFamily="18" charset="0"/>
              </a:rPr>
              <a:t>Universitaria</a:t>
            </a:r>
            <a:r>
              <a:rPr lang="en-US" sz="1800" i="1" dirty="0">
                <a:effectLst/>
                <a:latin typeface="Gotham" panose="02000504050000020004" pitchFamily="2" charset="0"/>
                <a:ea typeface="Times New Roman" panose="02020603050405020304" pitchFamily="18" charset="0"/>
              </a:rPr>
              <a:t> de Navarra, Navarra,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Hospital Virgen de la </a:t>
            </a:r>
            <a:r>
              <a:rPr lang="en-US" sz="1800" i="1" dirty="0" err="1">
                <a:effectLst/>
                <a:latin typeface="Gotham" panose="02000504050000020004" pitchFamily="2" charset="0"/>
                <a:ea typeface="Times New Roman" panose="02020603050405020304" pitchFamily="18" charset="0"/>
              </a:rPr>
              <a:t>Arrixaca</a:t>
            </a:r>
            <a:r>
              <a:rPr lang="en-US" sz="1800" i="1" dirty="0">
                <a:effectLst/>
                <a:latin typeface="Gotham" panose="02000504050000020004" pitchFamily="2" charset="0"/>
                <a:ea typeface="Times New Roman" panose="02020603050405020304" pitchFamily="18" charset="0"/>
              </a:rPr>
              <a:t>, Murcia,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There is growing interest in the potential utility of donor-derived cell-free DNA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as a non-invasive biomarker for surveillance of acute cellular rejection (ACR) in heart transplant (HT) recipients, thus allowing avoidance of repeated endomyocardial biopsies (EMB).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Prospective, multicenter study performed between 2019 and 2022 (NCT 04973943). All patients underwent surveillance EMB at 0.5, 1, 2, 3, 4, 6 and 12 months post-HT.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levels were determined prior to each EMB, using Next Generation Sequencing technology (</a:t>
            </a:r>
            <a:r>
              <a:rPr lang="en-US" sz="1800" dirty="0" err="1">
                <a:effectLst/>
                <a:latin typeface="Gotham" panose="02000504050000020004" pitchFamily="2" charset="0"/>
                <a:ea typeface="Calibri" panose="020F0502020204030204" pitchFamily="34" charset="0"/>
              </a:rPr>
              <a:t>Allonext</a:t>
            </a:r>
            <a:r>
              <a:rPr lang="en-US" sz="1800" dirty="0">
                <a:effectLst/>
                <a:latin typeface="Gotham" panose="02000504050000020004" pitchFamily="2" charset="0"/>
                <a:ea typeface="Calibri" panose="020F0502020204030204" pitchFamily="34" charset="0"/>
              </a:rPr>
              <a:t>® assay, Eurofins Genome). The primary end-point was the association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levels and the presence of ACR (defined as grade </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2R) in EMB. The correlation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and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levels was also studied.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206 patients from 12 HT centers were included (mean age 54 ± 11 years, 73% male). We analyze here the first 848 pairs of EMB and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determinations. ACR was present in 35 EMB (4.1%) and AMR </a:t>
            </a:r>
            <a:r>
              <a:rPr lang="en-US" sz="1800" dirty="0">
                <a:solidFill>
                  <a:srgbClr val="000000"/>
                </a:solidFill>
                <a:effectLst/>
                <a:latin typeface="Gotham" panose="02000504050000020004" pitchFamily="2" charset="0"/>
                <a:ea typeface="Calibri" panose="020F0502020204030204" pitchFamily="34" charset="0"/>
              </a:rPr>
              <a:t>≥1 in 14 EMB (1.7%). </a:t>
            </a:r>
            <a:r>
              <a:rPr lang="en-US" sz="1800" dirty="0">
                <a:effectLst/>
                <a:latin typeface="Gotham" panose="02000504050000020004" pitchFamily="2" charset="0"/>
                <a:ea typeface="Calibri" panose="020F0502020204030204" pitchFamily="34" charset="0"/>
              </a:rPr>
              <a:t> Median (IQR)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values for each ACR group were: 0R 0.088% (0.038-0.22), 1R 0.15% (0.056-0.4), 2R 0.23% (0.06-0.6) and 3R 0.6% (Figure 1A, with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logtransformed</a:t>
            </a:r>
            <a:r>
              <a:rPr lang="en-US" sz="1800" dirty="0">
                <a:effectLst/>
                <a:latin typeface="Gotham" panose="02000504050000020004" pitchFamily="2" charset="0"/>
                <a:ea typeface="Calibri" panose="020F0502020204030204" pitchFamily="34" charset="0"/>
              </a:rPr>
              <a:t> as log2(x+0.01) in order to reduce the skewness). AMR0 and AMR </a:t>
            </a:r>
            <a:r>
              <a:rPr lang="en-US" sz="1800" dirty="0">
                <a:solidFill>
                  <a:srgbClr val="000000"/>
                </a:solidFill>
                <a:effectLst/>
                <a:latin typeface="Gotham" panose="02000504050000020004" pitchFamily="2" charset="0"/>
                <a:ea typeface="Calibri" panose="020F0502020204030204" pitchFamily="34" charset="0"/>
              </a:rPr>
              <a:t>≥1 </a:t>
            </a:r>
            <a:r>
              <a:rPr lang="en-US" sz="1800" dirty="0">
                <a:effectLst/>
                <a:latin typeface="Gotham" panose="02000504050000020004" pitchFamily="2" charset="0"/>
                <a:ea typeface="Calibri" panose="020F0502020204030204" pitchFamily="34" charset="0"/>
              </a:rPr>
              <a:t>median values were 0.1% (0.04-0.24) and 0.2% (0.075-0.7), respectively.</a:t>
            </a:r>
            <a:endParaRPr lang="en-CH" sz="1800" dirty="0">
              <a:effectLst/>
              <a:latin typeface="Gotham" panose="02000504050000020004" pitchFamily="2" charset="0"/>
              <a:ea typeface="Times New Roman" panose="02020603050405020304" pitchFamily="18" charset="0"/>
            </a:endParaRPr>
          </a:p>
          <a:p>
            <a:pPr algn="just"/>
            <a:r>
              <a:rPr lang="en-US" sz="1800" dirty="0">
                <a:effectLst/>
                <a:latin typeface="Gotham" panose="02000504050000020004" pitchFamily="2" charset="0"/>
                <a:ea typeface="Calibri" panose="020F0502020204030204" pitchFamily="34" charset="0"/>
              </a:rPr>
              <a:t>Using GEE (generalized estimating equation) models, a significant association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and ACR </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2R was found (OR 1.23, IQR 1.04-1.45, p &lt;0.01) (Figure 1B). A 0.15%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threshold showed a negative predictive value of 97%.</a:t>
            </a:r>
            <a:endParaRPr lang="en-CH" sz="1800" dirty="0">
              <a:effectLst/>
              <a:latin typeface="Gotham" panose="02000504050000020004" pitchFamily="2" charset="0"/>
              <a:ea typeface="Times New Roman" panose="02020603050405020304" pitchFamily="18" charset="0"/>
            </a:endParaRPr>
          </a:p>
          <a:p>
            <a:pPr algn="just"/>
            <a:r>
              <a:rPr lang="en-US" sz="1800" dirty="0">
                <a:effectLst/>
                <a:latin typeface="Gotham" panose="02000504050000020004" pitchFamily="2" charset="0"/>
                <a:ea typeface="Calibri" panose="020F0502020204030204" pitchFamily="34" charset="0"/>
              </a:rPr>
              <a:t>Median (IQR)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values for each ACR group were: 0R 1100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(450-2580), 1R 1367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(588-3298), 2R 2401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(1115-6680) and 3R 4740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A statistically significant correlation between both biomarkers was found (GEE model shown in Figure 1C), with a coefficient of 0.002 ± 0.0006, meaning that for every increase of 100 units of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increased in 0.002 (p &lt;0.001).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Dd-</a:t>
            </a:r>
            <a:r>
              <a:rPr lang="en-US" sz="1800" dirty="0" err="1">
                <a:effectLst/>
                <a:latin typeface="Gotham" panose="02000504050000020004" pitchFamily="2" charset="0"/>
                <a:ea typeface="Calibri" panose="020F0502020204030204" pitchFamily="34" charset="0"/>
              </a:rPr>
              <a:t>cfDNA</a:t>
            </a:r>
            <a:r>
              <a:rPr lang="en-US" sz="1800" b="1"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appears to be an excellent biomarker to rule out ACR, and shows a good correlation with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levels. Further studies are needed in order to determine if the combination of both biomarkers could improve individual performance and increase the number of EMB that may be safely avoided.</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19</a:t>
            </a:fld>
            <a:endParaRPr lang="en-GB"/>
          </a:p>
        </p:txBody>
      </p:sp>
    </p:spTree>
    <p:extLst>
      <p:ext uri="{BB962C8B-B14F-4D97-AF65-F5344CB8AC3E}">
        <p14:creationId xmlns:p14="http://schemas.microsoft.com/office/powerpoint/2010/main" val="245201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200" b="0" i="1" dirty="0">
                <a:latin typeface="Gotham" panose="02000504050000020004" pitchFamily="2" charset="0"/>
              </a:rPr>
              <a:t>ACR, </a:t>
            </a:r>
            <a:r>
              <a:rPr lang="en-GB" sz="1200" i="1" dirty="0">
                <a:solidFill>
                  <a:srgbClr val="A5A5A5"/>
                </a:solidFill>
                <a:latin typeface="Gotham" panose="02000504050000020004" pitchFamily="2" charset="0"/>
              </a:rPr>
              <a:t>acute cellular rejection; AMR, antibody-mediated rejection; CI, confidence interval; </a:t>
            </a:r>
            <a:r>
              <a:rPr lang="en-GB" sz="1200" b="0" i="1" dirty="0">
                <a:latin typeface="Gotham" panose="02000504050000020004" pitchFamily="2" charset="0"/>
              </a:rPr>
              <a:t>dd-</a:t>
            </a:r>
            <a:r>
              <a:rPr lang="en-GB" sz="1200" b="0" i="1" dirty="0" err="1">
                <a:latin typeface="Gotham" panose="02000504050000020004" pitchFamily="2" charset="0"/>
              </a:rPr>
              <a:t>cfDNA</a:t>
            </a:r>
            <a:r>
              <a:rPr lang="en-GB" sz="1200" b="0" i="1" dirty="0">
                <a:latin typeface="Gotham" panose="02000504050000020004" pitchFamily="2" charset="0"/>
              </a:rPr>
              <a:t>, </a:t>
            </a:r>
            <a:r>
              <a:rPr lang="en-GB" sz="1200" i="1" dirty="0">
                <a:solidFill>
                  <a:srgbClr val="A5A5A5"/>
                </a:solidFill>
                <a:latin typeface="Gotham" panose="02000504050000020004" pitchFamily="2" charset="0"/>
              </a:rPr>
              <a:t>donor-derived cell-free DNA; EMB, endomyocardial biopsies; GEE, generalized estimating equation; HT, heart transplant; M, month; </a:t>
            </a:r>
            <a:r>
              <a:rPr lang="en-GB" sz="1200" i="1" dirty="0" err="1">
                <a:solidFill>
                  <a:srgbClr val="A5A5A5"/>
                </a:solidFill>
                <a:latin typeface="Gotham" panose="02000504050000020004" pitchFamily="2" charset="0"/>
              </a:rPr>
              <a:t>NTproBNP</a:t>
            </a:r>
            <a:r>
              <a:rPr lang="en-GB" sz="1200" i="1" dirty="0">
                <a:solidFill>
                  <a:srgbClr val="A5A5A5"/>
                </a:solidFill>
                <a:latin typeface="Gotham" panose="02000504050000020004" pitchFamily="2" charset="0"/>
              </a:rPr>
              <a:t>, </a:t>
            </a:r>
            <a:r>
              <a:rPr lang="fr-CH" sz="1200" b="0" i="1" dirty="0">
                <a:solidFill>
                  <a:srgbClr val="040C28"/>
                </a:solidFill>
                <a:effectLst/>
                <a:latin typeface="Gotham" panose="02000504050000020004" pitchFamily="2" charset="0"/>
              </a:rPr>
              <a:t>N-terminal pro b-type </a:t>
            </a:r>
            <a:r>
              <a:rPr lang="fr-CH" sz="1200" b="0" i="1" dirty="0" err="1">
                <a:solidFill>
                  <a:srgbClr val="040C28"/>
                </a:solidFill>
                <a:effectLst/>
                <a:latin typeface="Gotham" panose="02000504050000020004" pitchFamily="2" charset="0"/>
              </a:rPr>
              <a:t>natriuretic</a:t>
            </a:r>
            <a:r>
              <a:rPr lang="fr-CH" sz="1200" b="0" i="1" dirty="0">
                <a:solidFill>
                  <a:srgbClr val="040C28"/>
                </a:solidFill>
                <a:effectLst/>
                <a:latin typeface="Gotham" panose="02000504050000020004" pitchFamily="2" charset="0"/>
              </a:rPr>
              <a:t> peptide; IQR, interquartile range; OR, </a:t>
            </a:r>
            <a:r>
              <a:rPr lang="fr-CH" sz="1200" b="0" i="1" dirty="0" err="1">
                <a:solidFill>
                  <a:srgbClr val="040C28"/>
                </a:solidFill>
                <a:effectLst/>
                <a:latin typeface="Gotham" panose="02000504050000020004" pitchFamily="2" charset="0"/>
              </a:rPr>
              <a:t>odd</a:t>
            </a:r>
            <a:r>
              <a:rPr lang="fr-CH" sz="1200" b="0" i="1" dirty="0">
                <a:solidFill>
                  <a:srgbClr val="040C28"/>
                </a:solidFill>
                <a:effectLst/>
                <a:latin typeface="Gotham" panose="02000504050000020004" pitchFamily="2" charset="0"/>
              </a:rPr>
              <a:t> ratio; </a:t>
            </a:r>
            <a:r>
              <a:rPr lang="fr-CH" sz="1200" b="0" i="1" dirty="0" err="1">
                <a:solidFill>
                  <a:srgbClr val="040C28"/>
                </a:solidFill>
                <a:effectLst/>
                <a:latin typeface="Gotham" panose="02000504050000020004" pitchFamily="2" charset="0"/>
              </a:rPr>
              <a:t>pg</a:t>
            </a:r>
            <a:r>
              <a:rPr lang="fr-CH" sz="1200" b="0" i="1" dirty="0">
                <a:solidFill>
                  <a:srgbClr val="040C28"/>
                </a:solidFill>
                <a:effectLst/>
                <a:latin typeface="Gotham" panose="02000504050000020004" pitchFamily="2" charset="0"/>
              </a:rPr>
              <a:t>/ml, </a:t>
            </a:r>
            <a:r>
              <a:rPr lang="fr-CH" sz="1200" b="0" i="1" dirty="0" err="1">
                <a:solidFill>
                  <a:srgbClr val="040C28"/>
                </a:solidFill>
                <a:effectLst/>
                <a:latin typeface="Gotham" panose="02000504050000020004" pitchFamily="2" charset="0"/>
              </a:rPr>
              <a:t>picogram</a:t>
            </a:r>
            <a:r>
              <a:rPr lang="fr-CH" sz="1200" b="0" i="1" dirty="0">
                <a:solidFill>
                  <a:srgbClr val="040C28"/>
                </a:solidFill>
                <a:effectLst/>
                <a:latin typeface="Gotham" panose="02000504050000020004" pitchFamily="2" charset="0"/>
              </a:rPr>
              <a:t> per millilitre.</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LDV7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DONOR-DERIVED CELL FREE DNA AS A SURVEILLANCE TOOL FOR ACUTE CELLULAR REJECTION IN HEART TRANSPLANTATION: RESULTS FROM THE FREE-DNA CAR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Jimenez-Blanco*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María </a:t>
            </a:r>
            <a:r>
              <a:rPr lang="en-US" sz="1800" b="1" dirty="0" err="1">
                <a:effectLst/>
                <a:latin typeface="Gotham" panose="02000504050000020004" pitchFamily="2" charset="0"/>
                <a:ea typeface="Times New Roman" panose="02020603050405020304" pitchFamily="18" charset="0"/>
              </a:rPr>
              <a:t>Generosa</a:t>
            </a:r>
            <a:r>
              <a:rPr lang="en-US" sz="1800" b="1" dirty="0">
                <a:effectLst/>
                <a:latin typeface="Gotham" panose="02000504050000020004" pitchFamily="2" charset="0"/>
                <a:ea typeface="Times New Roman" panose="02020603050405020304" pitchFamily="18" charset="0"/>
              </a:rPr>
              <a:t> Crespo-Leiro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Dolores García Cosío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Raquel López-Vilella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Carlos Ortiz Bautista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Farrero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Alba Maestro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Beatriz Diaz Molina</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Carles</a:t>
            </a:r>
            <a:r>
              <a:rPr lang="en-US" sz="1800" b="1" dirty="0">
                <a:effectLst/>
                <a:latin typeface="Gotham" panose="02000504050000020004" pitchFamily="2" charset="0"/>
                <a:ea typeface="Times New Roman" panose="02020603050405020304" pitchFamily="18" charset="0"/>
              </a:rPr>
              <a:t> Diez Lopez</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Diego Rangel Sousa</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Nahikari</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Salterain</a:t>
            </a:r>
            <a:r>
              <a:rPr lang="en-US" sz="1800" b="1" dirty="0">
                <a:effectLst/>
                <a:latin typeface="Gotham" panose="02000504050000020004" pitchFamily="2" charset="0"/>
                <a:ea typeface="Times New Roman" panose="02020603050405020304" pitchFamily="18" charset="0"/>
              </a:rPr>
              <a:t> Gonzalez</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Iris Garrido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 Lozano Jimenez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Javier Segovia Cubero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Puerta de </a:t>
            </a:r>
            <a:r>
              <a:rPr lang="en-US" sz="1800" i="1" dirty="0" err="1">
                <a:effectLst/>
                <a:latin typeface="Gotham" panose="02000504050000020004" pitchFamily="2" charset="0"/>
                <a:ea typeface="Times New Roman" panose="02020603050405020304" pitchFamily="18" charset="0"/>
              </a:rPr>
              <a:t>Hierro</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Complexo </a:t>
            </a:r>
            <a:r>
              <a:rPr lang="en-US" sz="1800" i="1" dirty="0" err="1">
                <a:effectLst/>
                <a:latin typeface="Gotham" panose="02000504050000020004" pitchFamily="2" charset="0"/>
                <a:ea typeface="Times New Roman" panose="02020603050405020304" pitchFamily="18" charset="0"/>
              </a:rPr>
              <a:t>Hospitalario</a:t>
            </a:r>
            <a:r>
              <a:rPr lang="en-US" sz="1800" i="1" dirty="0">
                <a:effectLst/>
                <a:latin typeface="Gotham" panose="02000504050000020004" pitchFamily="2" charset="0"/>
                <a:ea typeface="Times New Roman" panose="02020603050405020304" pitchFamily="18" charset="0"/>
              </a:rPr>
              <a:t> Universitario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12 de </a:t>
            </a:r>
            <a:r>
              <a:rPr lang="en-US" sz="1800" i="1" dirty="0" err="1">
                <a:effectLst/>
                <a:latin typeface="Gotham" panose="02000504050000020004" pitchFamily="2" charset="0"/>
                <a:ea typeface="Times New Roman" panose="02020603050405020304" pitchFamily="18" charset="0"/>
              </a:rPr>
              <a:t>octubre</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Hospital La Fe , Valencia,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Gregorio </a:t>
            </a:r>
            <a:r>
              <a:rPr lang="en-US" sz="1800" i="1" dirty="0" err="1">
                <a:effectLst/>
                <a:latin typeface="Gotham" panose="02000504050000020004" pitchFamily="2" charset="0"/>
                <a:ea typeface="Times New Roman" panose="02020603050405020304" pitchFamily="18" charset="0"/>
              </a:rPr>
              <a:t>Marañon</a:t>
            </a:r>
            <a:r>
              <a:rPr lang="en-US" sz="1800" i="1" dirty="0">
                <a:effectLst/>
                <a:latin typeface="Gotham" panose="02000504050000020004" pitchFamily="2" charset="0"/>
                <a:ea typeface="Times New Roman" panose="02020603050405020304" pitchFamily="18" charset="0"/>
              </a:rPr>
              <a: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Clinic de Barcelona,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Hospital de la Santa </a:t>
            </a:r>
            <a:r>
              <a:rPr lang="en-US" sz="1800" i="1" dirty="0" err="1">
                <a:effectLst/>
                <a:latin typeface="Gotham" panose="02000504050000020004" pitchFamily="2" charset="0"/>
                <a:ea typeface="Times New Roman" panose="02020603050405020304" pitchFamily="18" charset="0"/>
              </a:rPr>
              <a:t>Creu</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Sant Pau,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Hospital Universitario Central de Asturias, Oviedo,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Universitari</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Bellvitge</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University Hospital Virgen del Rocio, Sevilla,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Clinica </a:t>
            </a:r>
            <a:r>
              <a:rPr lang="en-US" sz="1800" i="1" dirty="0" err="1">
                <a:effectLst/>
                <a:latin typeface="Gotham" panose="02000504050000020004" pitchFamily="2" charset="0"/>
                <a:ea typeface="Times New Roman" panose="02020603050405020304" pitchFamily="18" charset="0"/>
              </a:rPr>
              <a:t>Universitaria</a:t>
            </a:r>
            <a:r>
              <a:rPr lang="en-US" sz="1800" i="1" dirty="0">
                <a:effectLst/>
                <a:latin typeface="Gotham" panose="02000504050000020004" pitchFamily="2" charset="0"/>
                <a:ea typeface="Times New Roman" panose="02020603050405020304" pitchFamily="18" charset="0"/>
              </a:rPr>
              <a:t> de Navarra, Navarra,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Hospital Virgen de la </a:t>
            </a:r>
            <a:r>
              <a:rPr lang="en-US" sz="1800" i="1" dirty="0" err="1">
                <a:effectLst/>
                <a:latin typeface="Gotham" panose="02000504050000020004" pitchFamily="2" charset="0"/>
                <a:ea typeface="Times New Roman" panose="02020603050405020304" pitchFamily="18" charset="0"/>
              </a:rPr>
              <a:t>Arrixaca</a:t>
            </a:r>
            <a:r>
              <a:rPr lang="en-US" sz="1800" i="1" dirty="0">
                <a:effectLst/>
                <a:latin typeface="Gotham" panose="02000504050000020004" pitchFamily="2" charset="0"/>
                <a:ea typeface="Times New Roman" panose="02020603050405020304" pitchFamily="18" charset="0"/>
              </a:rPr>
              <a:t>, Murcia,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There is growing interest in the potential utility of donor-derived cell-free DNA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as a non-invasive biomarker for surveillance of acute cellular rejection (ACR) in heart transplant (HT) recipients, thus allowing avoidance of repeated endomyocardial biopsies (EMB).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Prospective, multicenter study performed between 2019 and 2022 (NCT 04973943). All patients underwent surveillance EMB at 0.5, 1, 2, 3, 4, 6 and 12 months post-HT.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levels were determined prior to each EMB, using Next Generation Sequencing technology (</a:t>
            </a:r>
            <a:r>
              <a:rPr lang="en-US" sz="1800" dirty="0" err="1">
                <a:effectLst/>
                <a:latin typeface="Gotham" panose="02000504050000020004" pitchFamily="2" charset="0"/>
                <a:ea typeface="Calibri" panose="020F0502020204030204" pitchFamily="34" charset="0"/>
              </a:rPr>
              <a:t>Allonext</a:t>
            </a:r>
            <a:r>
              <a:rPr lang="en-US" sz="1800" dirty="0">
                <a:effectLst/>
                <a:latin typeface="Gotham" panose="02000504050000020004" pitchFamily="2" charset="0"/>
                <a:ea typeface="Calibri" panose="020F0502020204030204" pitchFamily="34" charset="0"/>
              </a:rPr>
              <a:t>® assay, Eurofins Genome). The primary end-point was the association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levels and the presence of ACR (defined as grade </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2R) in EMB. The correlation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and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levels was also studied.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206 patients from 12 HT centers were included (mean age 54 ± 11 years, 73% male). We analyze here the first 848 pairs of EMB and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determinations. ACR was present in 35 EMB (4.1%) and AMR </a:t>
            </a:r>
            <a:r>
              <a:rPr lang="en-US" sz="1800" dirty="0">
                <a:solidFill>
                  <a:srgbClr val="000000"/>
                </a:solidFill>
                <a:effectLst/>
                <a:latin typeface="Gotham" panose="02000504050000020004" pitchFamily="2" charset="0"/>
                <a:ea typeface="Calibri" panose="020F0502020204030204" pitchFamily="34" charset="0"/>
              </a:rPr>
              <a:t>≥1 in 14 EMB (1.7%). </a:t>
            </a:r>
            <a:r>
              <a:rPr lang="en-US" sz="1800" dirty="0">
                <a:effectLst/>
                <a:latin typeface="Gotham" panose="02000504050000020004" pitchFamily="2" charset="0"/>
                <a:ea typeface="Calibri" panose="020F0502020204030204" pitchFamily="34" charset="0"/>
              </a:rPr>
              <a:t> Median (IQR)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values for each ACR group were: 0R 0.088% (0.038-0.22), 1R 0.15% (0.056-0.4), 2R 0.23% (0.06-0.6) and 3R 0.6% (Figure 1A, with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logtransformed</a:t>
            </a:r>
            <a:r>
              <a:rPr lang="en-US" sz="1800" dirty="0">
                <a:effectLst/>
                <a:latin typeface="Gotham" panose="02000504050000020004" pitchFamily="2" charset="0"/>
                <a:ea typeface="Calibri" panose="020F0502020204030204" pitchFamily="34" charset="0"/>
              </a:rPr>
              <a:t> as log2(x+0.01) in order to reduce the skewness). AMR0 and AMR </a:t>
            </a:r>
            <a:r>
              <a:rPr lang="en-US" sz="1800" dirty="0">
                <a:solidFill>
                  <a:srgbClr val="000000"/>
                </a:solidFill>
                <a:effectLst/>
                <a:latin typeface="Gotham" panose="02000504050000020004" pitchFamily="2" charset="0"/>
                <a:ea typeface="Calibri" panose="020F0502020204030204" pitchFamily="34" charset="0"/>
              </a:rPr>
              <a:t>≥1 </a:t>
            </a:r>
            <a:r>
              <a:rPr lang="en-US" sz="1800" dirty="0">
                <a:effectLst/>
                <a:latin typeface="Gotham" panose="02000504050000020004" pitchFamily="2" charset="0"/>
                <a:ea typeface="Calibri" panose="020F0502020204030204" pitchFamily="34" charset="0"/>
              </a:rPr>
              <a:t>median values were 0.1% (0.04-0.24) and 0.2% (0.075-0.7), respectively.</a:t>
            </a:r>
            <a:endParaRPr lang="en-CH" sz="1800" dirty="0">
              <a:effectLst/>
              <a:latin typeface="Gotham" panose="02000504050000020004" pitchFamily="2" charset="0"/>
              <a:ea typeface="Times New Roman" panose="02020603050405020304" pitchFamily="18" charset="0"/>
            </a:endParaRPr>
          </a:p>
          <a:p>
            <a:pPr algn="just"/>
            <a:r>
              <a:rPr lang="en-US" sz="1800" dirty="0">
                <a:effectLst/>
                <a:latin typeface="Gotham" panose="02000504050000020004" pitchFamily="2" charset="0"/>
                <a:ea typeface="Calibri" panose="020F0502020204030204" pitchFamily="34" charset="0"/>
              </a:rPr>
              <a:t>Using GEE (generalized estimating equation) models, a significant association between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and ACR </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2R was found (OR 1.23, IQR 1.04-1.45, p &lt;0.01) (Figure 1B). A 0.15%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threshold showed a negative predictive value of 97%.</a:t>
            </a:r>
            <a:endParaRPr lang="en-CH" sz="1800" dirty="0">
              <a:effectLst/>
              <a:latin typeface="Gotham" panose="02000504050000020004" pitchFamily="2" charset="0"/>
              <a:ea typeface="Times New Roman" panose="02020603050405020304" pitchFamily="18" charset="0"/>
            </a:endParaRPr>
          </a:p>
          <a:p>
            <a:pPr algn="just"/>
            <a:r>
              <a:rPr lang="en-US" sz="1800" dirty="0">
                <a:effectLst/>
                <a:latin typeface="Gotham" panose="02000504050000020004" pitchFamily="2" charset="0"/>
                <a:ea typeface="Calibri" panose="020F0502020204030204" pitchFamily="34" charset="0"/>
              </a:rPr>
              <a:t>Median (IQR)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values for each ACR group were: 0R 1100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(450-2580), 1R 1367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(588-3298), 2R 2401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(1115-6680) and 3R 4740 </a:t>
            </a:r>
            <a:r>
              <a:rPr lang="en-US" sz="1800" dirty="0" err="1">
                <a:effectLst/>
                <a:latin typeface="Gotham" panose="02000504050000020004" pitchFamily="2" charset="0"/>
                <a:ea typeface="Calibri" panose="020F0502020204030204" pitchFamily="34" charset="0"/>
              </a:rPr>
              <a:t>pg</a:t>
            </a:r>
            <a:r>
              <a:rPr lang="en-US" sz="1800" dirty="0">
                <a:effectLst/>
                <a:latin typeface="Gotham" panose="02000504050000020004" pitchFamily="2" charset="0"/>
                <a:ea typeface="Calibri" panose="020F0502020204030204" pitchFamily="34" charset="0"/>
              </a:rPr>
              <a:t>/ml. A statistically significant correlation between both biomarkers was found (GEE model shown in Figure 1C), with a coefficient of 0.002 ± 0.0006, meaning that for every increase of 100 units of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%dd-</a:t>
            </a:r>
            <a:r>
              <a:rPr lang="en-US" sz="1800" dirty="0" err="1">
                <a:effectLst/>
                <a:latin typeface="Gotham" panose="02000504050000020004" pitchFamily="2" charset="0"/>
                <a:ea typeface="Calibri" panose="020F0502020204030204" pitchFamily="34" charset="0"/>
              </a:rPr>
              <a:t>cfDNA</a:t>
            </a:r>
            <a:r>
              <a:rPr lang="en-US" sz="1800" dirty="0">
                <a:effectLst/>
                <a:latin typeface="Gotham" panose="02000504050000020004" pitchFamily="2" charset="0"/>
                <a:ea typeface="Calibri" panose="020F0502020204030204" pitchFamily="34" charset="0"/>
              </a:rPr>
              <a:t> increased in 0.002 (p &lt;0.001).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Dd-</a:t>
            </a:r>
            <a:r>
              <a:rPr lang="en-US" sz="1800" dirty="0" err="1">
                <a:effectLst/>
                <a:latin typeface="Gotham" panose="02000504050000020004" pitchFamily="2" charset="0"/>
                <a:ea typeface="Calibri" panose="020F0502020204030204" pitchFamily="34" charset="0"/>
              </a:rPr>
              <a:t>cfDNA</a:t>
            </a:r>
            <a:r>
              <a:rPr lang="en-US" sz="1800" b="1"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appears to be an excellent biomarker to rule out ACR, and shows a good correlation with </a:t>
            </a:r>
            <a:r>
              <a:rPr lang="en-US" sz="1800" dirty="0" err="1">
                <a:effectLst/>
                <a:latin typeface="Gotham" panose="02000504050000020004" pitchFamily="2" charset="0"/>
                <a:ea typeface="Calibri" panose="020F0502020204030204" pitchFamily="34" charset="0"/>
              </a:rPr>
              <a:t>NTproBNP</a:t>
            </a:r>
            <a:r>
              <a:rPr lang="en-US" sz="1800" dirty="0">
                <a:effectLst/>
                <a:latin typeface="Gotham" panose="02000504050000020004" pitchFamily="2" charset="0"/>
                <a:ea typeface="Calibri" panose="020F0502020204030204" pitchFamily="34" charset="0"/>
              </a:rPr>
              <a:t> levels. Further studies are needed in order to determine if the combination of both biomarkers could improve individual performance and increase the number of EMB that may be safely avoided.</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20</a:t>
            </a:fld>
            <a:endParaRPr lang="en-GB"/>
          </a:p>
        </p:txBody>
      </p:sp>
    </p:spTree>
    <p:extLst>
      <p:ext uri="{BB962C8B-B14F-4D97-AF65-F5344CB8AC3E}">
        <p14:creationId xmlns:p14="http://schemas.microsoft.com/office/powerpoint/2010/main" val="290996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200" b="0" i="1" dirty="0">
                <a:latin typeface="Gotham" panose="02000504050000020004" pitchFamily="2" charset="0"/>
              </a:rPr>
              <a:t>HM3, </a:t>
            </a:r>
            <a:r>
              <a:rPr lang="en-GB" sz="1800" i="1" dirty="0">
                <a:solidFill>
                  <a:srgbClr val="A5A5A5"/>
                </a:solidFill>
                <a:latin typeface="Gotham" panose="02000504050000020004" pitchFamily="2" charset="0"/>
              </a:rPr>
              <a:t>HeartMate3; HR, hazard ratio; </a:t>
            </a:r>
            <a:r>
              <a:rPr lang="en-GB" sz="1200" b="0" i="1" dirty="0">
                <a:latin typeface="Gotham" panose="02000504050000020004" pitchFamily="2" charset="0"/>
              </a:rPr>
              <a:t>HW, </a:t>
            </a:r>
            <a:r>
              <a:rPr lang="en-GB" sz="1800" i="1" dirty="0" err="1">
                <a:solidFill>
                  <a:srgbClr val="A5A5A5"/>
                </a:solidFill>
                <a:latin typeface="Gotham" panose="02000504050000020004" pitchFamily="2" charset="0"/>
              </a:rPr>
              <a:t>HeartWare</a:t>
            </a:r>
            <a:r>
              <a:rPr lang="en-GB" sz="1800" i="1" dirty="0">
                <a:solidFill>
                  <a:srgbClr val="A5A5A5"/>
                </a:solidFill>
                <a:latin typeface="Gotham" panose="02000504050000020004" pitchFamily="2" charset="0"/>
              </a:rPr>
              <a:t>; </a:t>
            </a:r>
            <a:r>
              <a:rPr lang="en-GB" sz="1200" i="1" dirty="0">
                <a:solidFill>
                  <a:srgbClr val="000000"/>
                </a:solidFill>
                <a:effectLst/>
                <a:latin typeface="Gotham" panose="02000504050000020004" pitchFamily="2" charset="0"/>
                <a:ea typeface="Calibri" panose="020F0502020204030204" pitchFamily="34" charset="0"/>
              </a:rPr>
              <a:t>LVAD, </a:t>
            </a:r>
            <a:r>
              <a:rPr lang="fr-CH" sz="1800" b="0" i="1" dirty="0" err="1">
                <a:solidFill>
                  <a:srgbClr val="4D5156"/>
                </a:solidFill>
                <a:effectLst/>
                <a:latin typeface="Gotham" panose="02000504050000020004" pitchFamily="2" charset="0"/>
              </a:rPr>
              <a:t>left</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ventricular</a:t>
            </a:r>
            <a:r>
              <a:rPr lang="fr-CH" sz="1800" b="0" i="1" dirty="0">
                <a:solidFill>
                  <a:srgbClr val="4D5156"/>
                </a:solidFill>
                <a:effectLst/>
                <a:latin typeface="Gotham" panose="02000504050000020004" pitchFamily="2" charset="0"/>
              </a:rPr>
              <a:t> assist </a:t>
            </a:r>
            <a:r>
              <a:rPr lang="fr-CH" sz="1800" b="0" i="1" dirty="0" err="1">
                <a:solidFill>
                  <a:srgbClr val="4D5156"/>
                </a:solidFill>
                <a:effectLst/>
                <a:latin typeface="Gotham" panose="02000504050000020004" pitchFamily="2" charset="0"/>
              </a:rPr>
              <a:t>device</a:t>
            </a:r>
            <a:r>
              <a:rPr lang="fr-CH" sz="1800" b="0" i="1" dirty="0">
                <a:solidFill>
                  <a:srgbClr val="4D5156"/>
                </a:solidFill>
                <a:effectLst/>
                <a:latin typeface="Gotham" panose="02000504050000020004" pitchFamily="2" charset="0"/>
              </a:rPr>
              <a:t>.</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5-YEAR OUTCOME AFTER CONTINUOUS FLOW LVAD WITH FULL-MAGNETIC VS HYBRID LEVITATION SYSTEM:RESULTS OF AN ALL-COMERS MULTICENTER REGISTRY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Alessandra </a:t>
            </a:r>
            <a:r>
              <a:rPr lang="en-US" sz="1800" b="1" dirty="0" err="1">
                <a:effectLst/>
                <a:latin typeface="Gotham" panose="02000504050000020004" pitchFamily="2" charset="0"/>
                <a:ea typeface="Times New Roman" panose="02020603050405020304" pitchFamily="18" charset="0"/>
              </a:rPr>
              <a:t>Francica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Antonio Loforte</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Attisani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Massimo Maiani</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Attilio Iacovoni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Teodora Nisi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Comisso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Amedeo Terzi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Michele De Bonis</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Igor Vendramin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Massimo Boffini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Musumeci</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Pacini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Onorati</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of Verona, Division of Cardiac Surgery, Verona,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 </a:t>
            </a:r>
            <a:r>
              <a:rPr lang="en-US" sz="1800" i="1" dirty="0" err="1">
                <a:effectLst/>
                <a:latin typeface="Gotham" panose="02000504050000020004" pitchFamily="2" charset="0"/>
                <a:ea typeface="Times New Roman" panose="02020603050405020304" pitchFamily="18" charset="0"/>
              </a:rPr>
              <a:t>Orsola</a:t>
            </a:r>
            <a:r>
              <a:rPr lang="en-US" sz="1800" i="1" dirty="0">
                <a:effectLst/>
                <a:latin typeface="Gotham" panose="02000504050000020004" pitchFamily="2" charset="0"/>
                <a:ea typeface="Times New Roman" panose="02020603050405020304" pitchFamily="18" charset="0"/>
              </a:rPr>
              <a:t> University Hospital, IRCCS Bologna, Division of Cardiac Surgery,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Turin, Division of Cardiac Surgery, Turin,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Ospedale S. Maria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Misericordia, Division of Cardiac Surgery, Udine,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Papa Giovanni XXII Hospital of Bergamo, Division of Cardiac Surgery, Bergamo,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IRCCS San Raffaele Hospital, Vita-Salute San Raffaele University,, Division of Cardiac Surgery,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San Camillo Forlanini Hospital, Division of Cardiac Surgery, Rome,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Despite its withdrawal, hundreds of patients are still supported with </a:t>
            </a:r>
            <a:r>
              <a:rPr lang="en-GB" sz="1800" dirty="0" err="1">
                <a:solidFill>
                  <a:srgbClr val="000000"/>
                </a:solidFill>
                <a:effectLst/>
                <a:latin typeface="Gotham" panose="02000504050000020004" pitchFamily="2" charset="0"/>
                <a:ea typeface="Calibri" panose="020F0502020204030204" pitchFamily="34" charset="0"/>
              </a:rPr>
              <a:t>HeartWare</a:t>
            </a:r>
            <a:r>
              <a:rPr lang="en-GB" sz="1800" dirty="0">
                <a:solidFill>
                  <a:srgbClr val="000000"/>
                </a:solidFill>
                <a:effectLst/>
                <a:latin typeface="Gotham" panose="02000504050000020004" pitchFamily="2" charset="0"/>
                <a:ea typeface="Calibri" panose="020F0502020204030204" pitchFamily="34" charset="0"/>
              </a:rPr>
              <a:t>(HW) and a consensus about the long-term management of these patients is still questioned. Published data have focused on short-term outcome. It is the aim of this study to analyse mid-term survival and freedom from major complications in a real-world population supported with HW and HeartMate3 (HM3).</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t>
            </a:r>
            <a:r>
              <a:rPr lang="en-GB" sz="1800" dirty="0">
                <a:solidFill>
                  <a:srgbClr val="000000"/>
                </a:solidFill>
                <a:effectLst/>
                <a:latin typeface="Gotham" panose="02000504050000020004" pitchFamily="2" charset="0"/>
                <a:ea typeface="Calibri" panose="020F0502020204030204" pitchFamily="34" charset="0"/>
              </a:rPr>
              <a:t>From 2010 to 2022, the MIRAMACS Italian Registry enrolled all-comer patients requiring third generation LVAD support (HM3 or HW) at seven Cardiac Surgery Centres. Adverse events were defined according to INTERMACS definitions. A Cox-regression analysis adjusted for preoperative confounders was performed to compare survival and freedom from major adverse events at 5 years of follow-up.</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 total of 447 patients were implanted with LVAD because of end-stage heart failure: 214 HM3 and 233 HW. The two populations differed in age, heart failure </a:t>
            </a:r>
            <a:r>
              <a:rPr lang="en-GB" sz="1800" dirty="0" err="1">
                <a:solidFill>
                  <a:srgbClr val="000000"/>
                </a:solidFill>
                <a:effectLst/>
                <a:latin typeface="Gotham" panose="02000504050000020004" pitchFamily="2" charset="0"/>
                <a:ea typeface="Calibri" panose="020F0502020204030204" pitchFamily="34" charset="0"/>
              </a:rPr>
              <a:t>etiology</a:t>
            </a:r>
            <a:r>
              <a:rPr lang="en-GB" sz="1800" dirty="0">
                <a:solidFill>
                  <a:srgbClr val="000000"/>
                </a:solidFill>
                <a:effectLst/>
                <a:latin typeface="Gotham" panose="02000504050000020004" pitchFamily="2" charset="0"/>
                <a:ea typeface="Calibri" panose="020F0502020204030204" pitchFamily="34" charset="0"/>
              </a:rPr>
              <a:t>, body surface area, renal and hepatic dysfunctions, degree of pulmonary hypertension.  Periprocedural mortality (14% vs 9% for HM3 vs HW; p=0.1) and most of post-operative complications rates were similar between the two groups. The overall survival at 5 years was higher in HM3 patients (64.1% vs 42.6% for HM3 vs HW, p=.004) [Figure]. The Cox-regression analysis adjusted for major confounders showed an almost doubled risk for mortality (HR 1.5 [1.2-1.9]; p=0.031), and a more than doubled risk for both ischemic stroke (HR 2.08 [1.06-4.08]; p=.033) and </a:t>
            </a:r>
            <a:r>
              <a:rPr lang="en-GB" sz="1800" dirty="0" err="1">
                <a:solidFill>
                  <a:srgbClr val="000000"/>
                </a:solidFill>
                <a:effectLst/>
                <a:latin typeface="Gotham" panose="02000504050000020004" pitchFamily="2" charset="0"/>
                <a:ea typeface="Calibri" panose="020F0502020204030204" pitchFamily="34" charset="0"/>
              </a:rPr>
              <a:t>hemorrhagic</a:t>
            </a:r>
            <a:r>
              <a:rPr lang="en-GB" sz="1800" dirty="0">
                <a:solidFill>
                  <a:srgbClr val="000000"/>
                </a:solidFill>
                <a:effectLst/>
                <a:latin typeface="Gotham" panose="02000504050000020004" pitchFamily="2" charset="0"/>
                <a:ea typeface="Calibri" panose="020F0502020204030204" pitchFamily="34" charset="0"/>
              </a:rPr>
              <a:t> stroke (HR 2.6 [1.3-4.9]; p=.005) in patients supported by HW. Moreover, HW patients experienced a higher rate of pump thrombosis (3.9% vs 0.5%; p&lt;.001). </a:t>
            </a:r>
            <a:r>
              <a:rPr lang="en-GB" sz="1800" dirty="0" err="1">
                <a:solidFill>
                  <a:srgbClr val="000000"/>
                </a:solidFill>
                <a:effectLst/>
                <a:latin typeface="Gotham" panose="02000504050000020004" pitchFamily="2" charset="0"/>
                <a:ea typeface="Calibri" panose="020F0502020204030204" pitchFamily="34" charset="0"/>
              </a:rPr>
              <a:t>Subanalysis</a:t>
            </a:r>
            <a:r>
              <a:rPr lang="en-GB" sz="1800" dirty="0">
                <a:solidFill>
                  <a:srgbClr val="000000"/>
                </a:solidFill>
                <a:effectLst/>
                <a:latin typeface="Gotham" panose="02000504050000020004" pitchFamily="2" charset="0"/>
                <a:ea typeface="Calibri" panose="020F0502020204030204" pitchFamily="34" charset="0"/>
              </a:rPr>
              <a:t> in Bridge-to-Transplant reported similar cumulative survival and freedom from adverse events, though time to transplant was shorter in HW (32.2 vs 49.1 months; p=0.001). In Destination Therapy, 5-years cumulative survival (61.8% vs 34.5% p=0.002) and freedom from haemorrhagic stroke was lower in HW (85.5% vs 67.9%; p=0.01).</a:t>
            </a:r>
            <a:endParaRPr lang="en-CH" sz="1800" dirty="0">
              <a:effectLst/>
              <a:latin typeface="Gotham" panose="02000504050000020004" pitchFamily="2" charset="0"/>
              <a:ea typeface="Times New Roman" panose="02020603050405020304" pitchFamily="18" charset="0"/>
            </a:endParaRPr>
          </a:p>
          <a:p>
            <a:r>
              <a:rPr lang="en-GB" sz="1800" b="1" dirty="0">
                <a:solidFill>
                  <a:srgbClr val="000000"/>
                </a:solidFill>
                <a:effectLst/>
                <a:latin typeface="Gotham" panose="02000504050000020004" pitchFamily="2" charset="0"/>
                <a:ea typeface="Calibri" panose="020F0502020204030204" pitchFamily="34" charset="0"/>
              </a:rPr>
              <a:t>Conclusions: </a:t>
            </a:r>
            <a:r>
              <a:rPr lang="en-GB" sz="1800" dirty="0">
                <a:solidFill>
                  <a:srgbClr val="000000"/>
                </a:solidFill>
                <a:effectLst/>
                <a:latin typeface="Gotham" panose="02000504050000020004" pitchFamily="2" charset="0"/>
                <a:ea typeface="Calibri" panose="020F0502020204030204" pitchFamily="34" charset="0"/>
              </a:rPr>
              <a:t>Although similar post-operative results, patients implanted with HW developed a higher risk of mortality and major cerebrovascular events after 5-year from the implantation when compared to HM3 patients. A consensus should be reached about the future management of all patients still supported by HW</a:t>
            </a:r>
            <a:r>
              <a:rPr lang="en-GB" sz="1800" b="1"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21</a:t>
            </a:fld>
            <a:endParaRPr lang="en-GB"/>
          </a:p>
        </p:txBody>
      </p:sp>
    </p:spTree>
    <p:extLst>
      <p:ext uri="{BB962C8B-B14F-4D97-AF65-F5344CB8AC3E}">
        <p14:creationId xmlns:p14="http://schemas.microsoft.com/office/powerpoint/2010/main" val="53258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HM3, </a:t>
            </a:r>
            <a:r>
              <a:rPr lang="en-GB" sz="2800" i="1" dirty="0">
                <a:solidFill>
                  <a:srgbClr val="A5A5A5"/>
                </a:solidFill>
                <a:latin typeface="Gotham" panose="02000504050000020004" pitchFamily="2" charset="0"/>
              </a:rPr>
              <a:t>HeartMate3; HR, hazard ratio; </a:t>
            </a:r>
            <a:r>
              <a:rPr lang="en-GB" sz="1800" b="0" i="1" dirty="0">
                <a:latin typeface="Gotham" panose="02000504050000020004" pitchFamily="2" charset="0"/>
              </a:rPr>
              <a:t>HW, </a:t>
            </a:r>
            <a:r>
              <a:rPr lang="en-GB" sz="2800" i="1" dirty="0" err="1">
                <a:solidFill>
                  <a:srgbClr val="A5A5A5"/>
                </a:solidFill>
                <a:latin typeface="Gotham" panose="02000504050000020004" pitchFamily="2" charset="0"/>
              </a:rPr>
              <a:t>HeartWare</a:t>
            </a:r>
            <a:r>
              <a:rPr lang="en-GB" sz="2800" i="1" dirty="0">
                <a:solidFill>
                  <a:srgbClr val="A5A5A5"/>
                </a:solidFill>
                <a:latin typeface="Gotham" panose="02000504050000020004" pitchFamily="2" charset="0"/>
              </a:rPr>
              <a:t>; </a:t>
            </a:r>
            <a:r>
              <a:rPr lang="en-GB" sz="1800" i="1" dirty="0">
                <a:solidFill>
                  <a:srgbClr val="000000"/>
                </a:solidFill>
                <a:effectLst/>
                <a:latin typeface="Gotham" panose="02000504050000020004" pitchFamily="2" charset="0"/>
                <a:ea typeface="Calibri" panose="020F0502020204030204" pitchFamily="34" charset="0"/>
              </a:rPr>
              <a:t>LVAD, </a:t>
            </a:r>
            <a:r>
              <a:rPr lang="fr-CH" sz="2800" b="0" i="1" dirty="0" err="1">
                <a:solidFill>
                  <a:srgbClr val="4D5156"/>
                </a:solidFill>
                <a:effectLst/>
                <a:latin typeface="Gotham" panose="02000504050000020004" pitchFamily="2" charset="0"/>
              </a:rPr>
              <a:t>left</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ventricular</a:t>
            </a:r>
            <a:r>
              <a:rPr lang="fr-CH" sz="2800" b="0" i="1" dirty="0">
                <a:solidFill>
                  <a:srgbClr val="4D5156"/>
                </a:solidFill>
                <a:effectLst/>
                <a:latin typeface="Gotham" panose="02000504050000020004" pitchFamily="2" charset="0"/>
              </a:rPr>
              <a:t> assist </a:t>
            </a:r>
            <a:r>
              <a:rPr lang="fr-CH" sz="2800" b="0" i="1" dirty="0" err="1">
                <a:solidFill>
                  <a:srgbClr val="4D5156"/>
                </a:solidFill>
                <a:effectLst/>
                <a:latin typeface="Gotham" panose="02000504050000020004" pitchFamily="2" charset="0"/>
              </a:rPr>
              <a:t>device</a:t>
            </a:r>
            <a:r>
              <a:rPr lang="fr-CH" sz="2800" b="0" i="1" dirty="0">
                <a:solidFill>
                  <a:srgbClr val="4D5156"/>
                </a:solidFill>
                <a:effectLst/>
                <a:latin typeface="Gotham" panose="02000504050000020004" pitchFamily="2" charset="0"/>
              </a:rPr>
              <a:t>.</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5-YEAR OUTCOME AFTER CONTINUOUS FLOW LVAD WITH FULL-MAGNETIC VS HYBRID LEVITATION SYSTEM:RESULTS OF AN ALL-COMERS MULTICENTER REGISTRY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Alessandra </a:t>
            </a:r>
            <a:r>
              <a:rPr lang="en-US" sz="1800" b="1" dirty="0" err="1">
                <a:effectLst/>
                <a:latin typeface="Gotham" panose="02000504050000020004" pitchFamily="2" charset="0"/>
                <a:ea typeface="Times New Roman" panose="02020603050405020304" pitchFamily="18" charset="0"/>
              </a:rPr>
              <a:t>Francica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Antonio Loforte</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Attisani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Massimo Maiani</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Attilio Iacovoni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Teodora Nisi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Comisso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Amedeo Terzi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Michele De Bonis</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Igor Vendramin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Massimo Boffini</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Musumeci</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Pacini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Onorati</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of Verona, Division of Cardiac Surgery, Verona,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 </a:t>
            </a:r>
            <a:r>
              <a:rPr lang="en-US" sz="1800" i="1" dirty="0" err="1">
                <a:effectLst/>
                <a:latin typeface="Gotham" panose="02000504050000020004" pitchFamily="2" charset="0"/>
                <a:ea typeface="Times New Roman" panose="02020603050405020304" pitchFamily="18" charset="0"/>
              </a:rPr>
              <a:t>Orsola</a:t>
            </a:r>
            <a:r>
              <a:rPr lang="en-US" sz="1800" i="1" dirty="0">
                <a:effectLst/>
                <a:latin typeface="Gotham" panose="02000504050000020004" pitchFamily="2" charset="0"/>
                <a:ea typeface="Times New Roman" panose="02020603050405020304" pitchFamily="18" charset="0"/>
              </a:rPr>
              <a:t> University Hospital, IRCCS Bologna, Division of Cardiac Surgery,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Turin, Division of Cardiac Surgery, Turin,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Ospedale S. Maria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Misericordia, Division of Cardiac Surgery, Udine,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Papa Giovanni XXII Hospital of Bergamo, Division of Cardiac Surgery, Bergamo,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IRCCS San Raffaele Hospital, Vita-Salute San Raffaele University,, Division of Cardiac Surgery,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San Camillo Forlanini Hospital, Division of Cardiac Surgery, Rome,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Despite its withdrawal, hundreds of patients are still supported with </a:t>
            </a:r>
            <a:r>
              <a:rPr lang="en-GB" sz="1800" dirty="0" err="1">
                <a:solidFill>
                  <a:srgbClr val="000000"/>
                </a:solidFill>
                <a:effectLst/>
                <a:latin typeface="Gotham" panose="02000504050000020004" pitchFamily="2" charset="0"/>
                <a:ea typeface="Calibri" panose="020F0502020204030204" pitchFamily="34" charset="0"/>
              </a:rPr>
              <a:t>HeartWare</a:t>
            </a:r>
            <a:r>
              <a:rPr lang="en-GB" sz="1800" dirty="0">
                <a:solidFill>
                  <a:srgbClr val="000000"/>
                </a:solidFill>
                <a:effectLst/>
                <a:latin typeface="Gotham" panose="02000504050000020004" pitchFamily="2" charset="0"/>
                <a:ea typeface="Calibri" panose="020F0502020204030204" pitchFamily="34" charset="0"/>
              </a:rPr>
              <a:t>(HW) and a consensus about the long-term management of these patients is still questioned. Published data have focused on short-term outcome. It is the aim of this study to analyse mid-term survival and freedom from major complications in a real-world population supported with HW and HeartMate3 (HM3).</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t>
            </a:r>
            <a:r>
              <a:rPr lang="en-GB" sz="1800" dirty="0">
                <a:solidFill>
                  <a:srgbClr val="000000"/>
                </a:solidFill>
                <a:effectLst/>
                <a:latin typeface="Gotham" panose="02000504050000020004" pitchFamily="2" charset="0"/>
                <a:ea typeface="Calibri" panose="020F0502020204030204" pitchFamily="34" charset="0"/>
              </a:rPr>
              <a:t>From 2010 to 2022, the MIRAMACS Italian Registry enrolled all-comer patients requiring third generation LVAD support (HM3 or HW) at seven Cardiac Surgery Centres. Adverse events were defined according to INTERMACS definitions. A Cox-regression analysis adjusted for preoperative confounders was performed to compare survival and freedom from major adverse events at 5 years of follow-up.</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 total of 447 patients were implanted with LVAD because of end-stage heart failure: 214 HM3 and 233 HW. The two populations differed in age, heart failure </a:t>
            </a:r>
            <a:r>
              <a:rPr lang="en-GB" sz="1800" dirty="0" err="1">
                <a:solidFill>
                  <a:srgbClr val="000000"/>
                </a:solidFill>
                <a:effectLst/>
                <a:latin typeface="Gotham" panose="02000504050000020004" pitchFamily="2" charset="0"/>
                <a:ea typeface="Calibri" panose="020F0502020204030204" pitchFamily="34" charset="0"/>
              </a:rPr>
              <a:t>etiology</a:t>
            </a:r>
            <a:r>
              <a:rPr lang="en-GB" sz="1800" dirty="0">
                <a:solidFill>
                  <a:srgbClr val="000000"/>
                </a:solidFill>
                <a:effectLst/>
                <a:latin typeface="Gotham" panose="02000504050000020004" pitchFamily="2" charset="0"/>
                <a:ea typeface="Calibri" panose="020F0502020204030204" pitchFamily="34" charset="0"/>
              </a:rPr>
              <a:t>, body surface area, renal and hepatic dysfunctions, degree of pulmonary hypertension.  Periprocedural mortality (14% vs 9% for HM3 vs HW; p=0.1) and most of post-operative complications rates were similar between the two groups. The overall survival at 5 years was higher in HM3 patients (64.1% vs 42.6% for HM3 vs HW, p=.004) [Figure]. The Cox-regression analysis adjusted for major confounders showed an almost doubled risk for mortality (HR 1.5 [1.2-1.9]; p=0.031), and a more than doubled risk for both ischemic stroke (HR 2.08 [1.06-4.08]; p=.033) and </a:t>
            </a:r>
            <a:r>
              <a:rPr lang="en-GB" sz="1800" dirty="0" err="1">
                <a:solidFill>
                  <a:srgbClr val="000000"/>
                </a:solidFill>
                <a:effectLst/>
                <a:latin typeface="Gotham" panose="02000504050000020004" pitchFamily="2" charset="0"/>
                <a:ea typeface="Calibri" panose="020F0502020204030204" pitchFamily="34" charset="0"/>
              </a:rPr>
              <a:t>hemorrhagic</a:t>
            </a:r>
            <a:r>
              <a:rPr lang="en-GB" sz="1800" dirty="0">
                <a:solidFill>
                  <a:srgbClr val="000000"/>
                </a:solidFill>
                <a:effectLst/>
                <a:latin typeface="Gotham" panose="02000504050000020004" pitchFamily="2" charset="0"/>
                <a:ea typeface="Calibri" panose="020F0502020204030204" pitchFamily="34" charset="0"/>
              </a:rPr>
              <a:t> stroke (HR 2.6 [1.3-4.9]; p=.005) in patients supported by HW. Moreover, HW patients experienced a higher rate of pump thrombosis (3.9% vs 0.5%; p&lt;.001). </a:t>
            </a:r>
            <a:r>
              <a:rPr lang="en-GB" sz="1800" dirty="0" err="1">
                <a:solidFill>
                  <a:srgbClr val="000000"/>
                </a:solidFill>
                <a:effectLst/>
                <a:latin typeface="Gotham" panose="02000504050000020004" pitchFamily="2" charset="0"/>
                <a:ea typeface="Calibri" panose="020F0502020204030204" pitchFamily="34" charset="0"/>
              </a:rPr>
              <a:t>Subanalysis</a:t>
            </a:r>
            <a:r>
              <a:rPr lang="en-GB" sz="1800" dirty="0">
                <a:solidFill>
                  <a:srgbClr val="000000"/>
                </a:solidFill>
                <a:effectLst/>
                <a:latin typeface="Gotham" panose="02000504050000020004" pitchFamily="2" charset="0"/>
                <a:ea typeface="Calibri" panose="020F0502020204030204" pitchFamily="34" charset="0"/>
              </a:rPr>
              <a:t> in Bridge-to-Transplant reported similar cumulative survival and freedom from adverse events, though time to transplant was shorter in HW (32.2 vs 49.1 months; p=0.001). In Destination Therapy, 5-years cumulative survival (61.8% vs 34.5% p=0.002) and freedom from haemorrhagic stroke was lower in HW (85.5% vs 67.9%; p=0.01).</a:t>
            </a:r>
            <a:endParaRPr lang="en-CH" sz="1800" dirty="0">
              <a:effectLst/>
              <a:latin typeface="Gotham" panose="02000504050000020004" pitchFamily="2" charset="0"/>
              <a:ea typeface="Times New Roman" panose="02020603050405020304" pitchFamily="18" charset="0"/>
            </a:endParaRPr>
          </a:p>
          <a:p>
            <a:r>
              <a:rPr lang="en-GB" sz="1800" b="1" dirty="0">
                <a:solidFill>
                  <a:srgbClr val="000000"/>
                </a:solidFill>
                <a:effectLst/>
                <a:latin typeface="Gotham" panose="02000504050000020004" pitchFamily="2" charset="0"/>
                <a:ea typeface="Calibri" panose="020F0502020204030204" pitchFamily="34" charset="0"/>
              </a:rPr>
              <a:t>Conclusions: </a:t>
            </a:r>
            <a:r>
              <a:rPr lang="en-GB" sz="1800" dirty="0">
                <a:solidFill>
                  <a:srgbClr val="000000"/>
                </a:solidFill>
                <a:effectLst/>
                <a:latin typeface="Gotham" panose="02000504050000020004" pitchFamily="2" charset="0"/>
                <a:ea typeface="Calibri" panose="020F0502020204030204" pitchFamily="34" charset="0"/>
              </a:rPr>
              <a:t>Although similar post-operative results, patients implanted with HW developed a higher risk of mortality and major cerebrovascular events after 5-year from the implantation when compared to HM3 patients. A consensus should be reached about the future management of all patients still supported by HW</a:t>
            </a:r>
            <a:r>
              <a:rPr lang="en-GB" sz="1800" b="1"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22</a:t>
            </a:fld>
            <a:endParaRPr lang="en-GB"/>
          </a:p>
        </p:txBody>
      </p:sp>
    </p:spTree>
    <p:extLst>
      <p:ext uri="{BB962C8B-B14F-4D97-AF65-F5344CB8AC3E}">
        <p14:creationId xmlns:p14="http://schemas.microsoft.com/office/powerpoint/2010/main" val="258175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ECMO, </a:t>
            </a:r>
            <a:r>
              <a:rPr lang="fr-CH" sz="1800" b="0" i="1" dirty="0" err="1">
                <a:solidFill>
                  <a:srgbClr val="5F6368"/>
                </a:solidFill>
                <a:effectLst/>
                <a:latin typeface="Gotham" panose="02000504050000020004" pitchFamily="2" charset="0"/>
              </a:rPr>
              <a:t>extracorporeal</a:t>
            </a:r>
            <a:r>
              <a:rPr lang="fr-CH" sz="1800" b="0" i="1" dirty="0">
                <a:solidFill>
                  <a:srgbClr val="5F6368"/>
                </a:solidFill>
                <a:effectLst/>
                <a:latin typeface="Gotham" panose="02000504050000020004" pitchFamily="2" charset="0"/>
              </a:rPr>
              <a:t> membrane </a:t>
            </a:r>
            <a:r>
              <a:rPr lang="fr-CH" sz="1800" b="0" i="1" dirty="0" err="1">
                <a:solidFill>
                  <a:srgbClr val="5F6368"/>
                </a:solidFill>
                <a:effectLst/>
                <a:latin typeface="Gotham" panose="02000504050000020004" pitchFamily="2" charset="0"/>
              </a:rPr>
              <a:t>oxygenation</a:t>
            </a:r>
            <a:r>
              <a:rPr lang="fr-CH" sz="1800" b="0" i="1" dirty="0">
                <a:solidFill>
                  <a:srgbClr val="5F6368"/>
                </a:solidFill>
                <a:effectLst/>
                <a:latin typeface="Gotham" panose="02000504050000020004" pitchFamily="2" charset="0"/>
              </a:rPr>
              <a:t>; </a:t>
            </a:r>
            <a:r>
              <a:rPr lang="en-GB" sz="1800" b="0" i="1" dirty="0" err="1">
                <a:latin typeface="Gotham" panose="02000504050000020004" pitchFamily="2" charset="0"/>
              </a:rPr>
              <a:t>HTx</a:t>
            </a:r>
            <a:r>
              <a:rPr lang="en-GB" sz="1800" b="0" i="1" dirty="0">
                <a:latin typeface="Gotham" panose="02000504050000020004" pitchFamily="2" charset="0"/>
              </a:rPr>
              <a:t>, </a:t>
            </a:r>
            <a:r>
              <a:rPr lang="en-GB" sz="1800" b="0" i="1" dirty="0">
                <a:solidFill>
                  <a:srgbClr val="A5A5A5"/>
                </a:solidFill>
                <a:latin typeface="Gotham" panose="02000504050000020004" pitchFamily="2" charset="0"/>
              </a:rPr>
              <a:t>heart transplantation.</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IMPACT OF THE 2018 FRENCH ALLOCATION SCHEME ON THE PROFILE OF HEART TRANSPLANTATION CANDIDATES AND RECIPIENTS: INSIGHTS FROM A HIGH-VOLUME CENTER.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Guillaume Coutance*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Eva Desiré</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Mickael Lescroart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Guillaume Lebreton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Shaida</a:t>
            </a:r>
            <a:r>
              <a:rPr lang="fr-FR" sz="1800" b="1" dirty="0">
                <a:effectLst/>
                <a:latin typeface="Gotham" panose="02000504050000020004" pitchFamily="2" charset="0"/>
                <a:ea typeface="Times New Roman" panose="02020603050405020304" pitchFamily="18" charset="0"/>
              </a:rPr>
              <a:t> Varnous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Leprince Pascal</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Pitié-Salpêtrière Hospital,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2018, a new cardiac allograft allocation scheme based on an individual scoring system considering the risk of death both on the waitlist and after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was implemented in France. We aimed to assess the impact of this new scheme on the profile of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and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this single-center retrospective study, we included consecutive patients listed and/or transplanted between 01/01/2012 and 09/30/2021 at La </a:t>
            </a:r>
            <a:r>
              <a:rPr lang="en-US" sz="1800" dirty="0" err="1">
                <a:effectLst/>
                <a:latin typeface="Gotham" panose="02000504050000020004" pitchFamily="2" charset="0"/>
                <a:ea typeface="Calibri" panose="020F0502020204030204" pitchFamily="34" charset="0"/>
              </a:rPr>
              <a:t>Pitié-Salpêtrière</a:t>
            </a:r>
            <a:r>
              <a:rPr lang="en-US" sz="1800" dirty="0">
                <a:effectLst/>
                <a:latin typeface="Gotham" panose="02000504050000020004" pitchFamily="2" charset="0"/>
                <a:ea typeface="Calibri" panose="020F0502020204030204" pitchFamily="34" charset="0"/>
              </a:rPr>
              <a:t> Hospital. Baseline characteristics of patients were retrieved from the national CRISTAL registry and were compared according to the type of allocation scheme (before or after 2018).</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1098 newly listed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and 855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recipients were included. One-year post-listing and post-transplant mortality was 12.4% and 20%, respectively. At listing, the proportion of candidates on inotropes significantly declined following the scheme update (26.3% compared to 20.9%; p = 0.038), reflecting a change in medical practice (Figure 1A). At transplant, recipients had a worse kidney function (estimated glomerular filtration rate ≤ 60 mL/min/1.73 m2: old scheme = 28.6%; new scheme: 45%, p &lt; 0.001), and were more likely to be on ECMO support (33.5% compared to 28.1%, p = 0.080) under the new scheme, reflecting the prioritization of more severe patients (Figure 1B). Post-transplant outcomes were not significantly influenced by the allocation system.</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implementation of the 2018 French allocation scheme had a limited impact on the profiles of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but selected more severe patients for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without significant impact on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23</a:t>
            </a:fld>
            <a:endParaRPr lang="en-GB"/>
          </a:p>
        </p:txBody>
      </p:sp>
    </p:spTree>
    <p:extLst>
      <p:ext uri="{BB962C8B-B14F-4D97-AF65-F5344CB8AC3E}">
        <p14:creationId xmlns:p14="http://schemas.microsoft.com/office/powerpoint/2010/main" val="157416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200" b="0" i="1" dirty="0">
                <a:latin typeface="Gotham" panose="02000504050000020004" pitchFamily="2" charset="0"/>
              </a:rPr>
              <a:t>ECMO, </a:t>
            </a:r>
            <a:r>
              <a:rPr lang="fr-CH" sz="1200" b="0" i="1" dirty="0" err="1">
                <a:solidFill>
                  <a:srgbClr val="5F6368"/>
                </a:solidFill>
                <a:effectLst/>
                <a:latin typeface="Gotham" panose="02000504050000020004" pitchFamily="2" charset="0"/>
              </a:rPr>
              <a:t>extracorporeal</a:t>
            </a:r>
            <a:r>
              <a:rPr lang="fr-CH" sz="1200" b="0" i="1" dirty="0">
                <a:solidFill>
                  <a:srgbClr val="5F6368"/>
                </a:solidFill>
                <a:effectLst/>
                <a:latin typeface="Gotham" panose="02000504050000020004" pitchFamily="2" charset="0"/>
              </a:rPr>
              <a:t> membrane </a:t>
            </a:r>
            <a:r>
              <a:rPr lang="fr-CH" sz="1200" b="0" i="1" dirty="0" err="1">
                <a:solidFill>
                  <a:srgbClr val="5F6368"/>
                </a:solidFill>
                <a:effectLst/>
                <a:latin typeface="Gotham" panose="02000504050000020004" pitchFamily="2" charset="0"/>
              </a:rPr>
              <a:t>oxygenation</a:t>
            </a:r>
            <a:r>
              <a:rPr lang="fr-CH" sz="1200" b="0" i="1" dirty="0">
                <a:solidFill>
                  <a:srgbClr val="5F6368"/>
                </a:solidFill>
                <a:effectLst/>
                <a:latin typeface="Gotham" panose="02000504050000020004" pitchFamily="2" charset="0"/>
              </a:rPr>
              <a:t>; </a:t>
            </a:r>
            <a:r>
              <a:rPr lang="en-GB" sz="1200" b="0" i="1" dirty="0" err="1">
                <a:latin typeface="Gotham" panose="02000504050000020004" pitchFamily="2" charset="0"/>
              </a:rPr>
              <a:t>HTx</a:t>
            </a:r>
            <a:r>
              <a:rPr lang="en-GB" sz="1200" b="0" i="1" dirty="0">
                <a:latin typeface="Gotham" panose="02000504050000020004" pitchFamily="2" charset="0"/>
              </a:rPr>
              <a:t>, </a:t>
            </a:r>
            <a:r>
              <a:rPr lang="en-GB" sz="1200" b="0" i="1" dirty="0">
                <a:solidFill>
                  <a:srgbClr val="A5A5A5"/>
                </a:solidFill>
                <a:latin typeface="Gotham" panose="02000504050000020004" pitchFamily="2" charset="0"/>
              </a:rPr>
              <a:t>heart transplantation.</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IMPACT OF THE 2018 FRENCH ALLOCATION SCHEME ON THE PROFILE OF HEART TRANSPLANTATION CANDIDATES AND RECIPIENTS: INSIGHTS FROM A HIGH-VOLUME CENTER.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Guillaume Coutance*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Eva Desiré</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Mickael Lescroart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Guillaume Lebreton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Shaida</a:t>
            </a:r>
            <a:r>
              <a:rPr lang="fr-FR" sz="1800" b="1" dirty="0">
                <a:effectLst/>
                <a:latin typeface="Gotham" panose="02000504050000020004" pitchFamily="2" charset="0"/>
                <a:ea typeface="Times New Roman" panose="02020603050405020304" pitchFamily="18" charset="0"/>
              </a:rPr>
              <a:t> Varnous</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Leprince Pascal</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Pitié-Salpêtrière Hospital,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2018, a new cardiac allograft allocation scheme based on an individual scoring system considering the risk of death both on the waitlist and after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was implemented in France. We aimed to assess the impact of this new scheme on the profile of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and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 this single-center retrospective study, we included consecutive patients listed and/or transplanted between 01/01/2012 and 09/30/2021 at La </a:t>
            </a:r>
            <a:r>
              <a:rPr lang="en-US" sz="1800" dirty="0" err="1">
                <a:effectLst/>
                <a:latin typeface="Gotham" panose="02000504050000020004" pitchFamily="2" charset="0"/>
                <a:ea typeface="Calibri" panose="020F0502020204030204" pitchFamily="34" charset="0"/>
              </a:rPr>
              <a:t>Pitié-Salpêtrière</a:t>
            </a:r>
            <a:r>
              <a:rPr lang="en-US" sz="1800" dirty="0">
                <a:effectLst/>
                <a:latin typeface="Gotham" panose="02000504050000020004" pitchFamily="2" charset="0"/>
                <a:ea typeface="Calibri" panose="020F0502020204030204" pitchFamily="34" charset="0"/>
              </a:rPr>
              <a:t> Hospital. Baseline characteristics of patients were retrieved from the national CRISTAL registry and were compared according to the type of allocation scheme (before or after 2018).</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1098 newly listed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and 855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recipients were included. One-year post-listing and post-transplant mortality was 12.4% and 20%, respectively. At listing, the proportion of candidates on inotropes significantly declined following the scheme update (26.3% compared to 20.9%; p = 0.038), reflecting a change in medical practice (Figure 1A). At transplant, recipients had a worse kidney function (estimated glomerular filtration rate ≤ 60 mL/min/1.73 m2: old scheme = 28.6%; new scheme: 45%, p &lt; 0.001), and were more likely to be on ECMO support (33.5% compared to 28.1%, p = 0.080) under the new scheme, reflecting the prioritization of more severe patients (Figure 1B). Post-transplant outcomes were not significantly influenced by the allocation system.</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implementation of the 2018 French allocation scheme had a limited impact on the profiles of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candidates but selected more severe patients for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without significant impact on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24</a:t>
            </a:fld>
            <a:endParaRPr lang="en-GB"/>
          </a:p>
        </p:txBody>
      </p:sp>
    </p:spTree>
    <p:extLst>
      <p:ext uri="{BB962C8B-B14F-4D97-AF65-F5344CB8AC3E}">
        <p14:creationId xmlns:p14="http://schemas.microsoft.com/office/powerpoint/2010/main" val="59058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BMI, body mass index; CE, </a:t>
            </a:r>
            <a:r>
              <a:rPr lang="en-GB" sz="1800" b="0" i="1" dirty="0" err="1">
                <a:latin typeface="Gotham" panose="02000504050000020004" pitchFamily="2" charset="0"/>
              </a:rPr>
              <a:t>Communauté</a:t>
            </a:r>
            <a:r>
              <a:rPr lang="en-GB" sz="1800" b="0" i="1" dirty="0">
                <a:latin typeface="Gotham" panose="02000504050000020004" pitchFamily="2" charset="0"/>
              </a:rPr>
              <a:t> </a:t>
            </a:r>
            <a:r>
              <a:rPr lang="en-GB" sz="1800" b="0" i="1" dirty="0" err="1">
                <a:latin typeface="Gotham" panose="02000504050000020004" pitchFamily="2" charset="0"/>
              </a:rPr>
              <a:t>Européenne</a:t>
            </a:r>
            <a:r>
              <a:rPr lang="en-GB" sz="1800" b="0" i="1" dirty="0">
                <a:latin typeface="Gotham" panose="02000504050000020004" pitchFamily="2" charset="0"/>
              </a:rPr>
              <a:t>; CTS, </a:t>
            </a:r>
            <a:r>
              <a:rPr lang="en-GB" sz="1800" b="0" i="1" dirty="0">
                <a:solidFill>
                  <a:srgbClr val="A5A5A5"/>
                </a:solidFill>
                <a:latin typeface="Gotham" panose="02000504050000020004" pitchFamily="2" charset="0"/>
              </a:rPr>
              <a:t>c</a:t>
            </a:r>
            <a:r>
              <a:rPr lang="en-GB" sz="1800" i="1" dirty="0">
                <a:solidFill>
                  <a:srgbClr val="A5A5A5"/>
                </a:solidFill>
                <a:latin typeface="Gotham" panose="02000504050000020004" pitchFamily="2" charset="0"/>
              </a:rPr>
              <a:t>ardiac transport system; </a:t>
            </a:r>
            <a:r>
              <a:rPr lang="en-GB" sz="1800" b="0" i="1" dirty="0">
                <a:latin typeface="Gotham" panose="02000504050000020004" pitchFamily="2" charset="0"/>
              </a:rPr>
              <a:t>ECMO, </a:t>
            </a:r>
            <a:r>
              <a:rPr lang="fr-CH" sz="1800" b="0" i="1" dirty="0" err="1">
                <a:solidFill>
                  <a:srgbClr val="5F6368"/>
                </a:solidFill>
                <a:effectLst/>
                <a:latin typeface="Gotham" panose="02000504050000020004" pitchFamily="2" charset="0"/>
              </a:rPr>
              <a:t>extracorporeal</a:t>
            </a:r>
            <a:r>
              <a:rPr lang="fr-CH" sz="1800" b="0" i="1" dirty="0">
                <a:solidFill>
                  <a:srgbClr val="5F6368"/>
                </a:solidFill>
                <a:effectLst/>
                <a:latin typeface="Gotham" panose="02000504050000020004" pitchFamily="2" charset="0"/>
              </a:rPr>
              <a:t> membrane </a:t>
            </a:r>
            <a:r>
              <a:rPr lang="fr-CH" sz="1800" b="0" i="1" dirty="0" err="1">
                <a:solidFill>
                  <a:srgbClr val="5F6368"/>
                </a:solidFill>
                <a:effectLst/>
                <a:latin typeface="Gotham" panose="02000504050000020004" pitchFamily="2" charset="0"/>
              </a:rPr>
              <a:t>oxygenation</a:t>
            </a:r>
            <a:r>
              <a:rPr lang="fr-CH" sz="1800" b="0" i="1" dirty="0">
                <a:solidFill>
                  <a:srgbClr val="5F6368"/>
                </a:solidFill>
                <a:effectLst/>
                <a:latin typeface="Gotham" panose="02000504050000020004" pitchFamily="2" charset="0"/>
              </a:rPr>
              <a:t>; </a:t>
            </a:r>
            <a:r>
              <a:rPr lang="en-GB" sz="1800" i="1" dirty="0">
                <a:solidFill>
                  <a:srgbClr val="A5A5A5"/>
                </a:solidFill>
                <a:latin typeface="Gotham" panose="02000504050000020004" pitchFamily="2" charset="0"/>
              </a:rPr>
              <a:t>FDA, U.S. food and drug administration; F/M mismatch, female to male mismatch; IABP, intra-aortic </a:t>
            </a:r>
            <a:r>
              <a:rPr lang="en-GB" sz="1800" i="1" dirty="0" err="1">
                <a:solidFill>
                  <a:srgbClr val="A5A5A5"/>
                </a:solidFill>
                <a:latin typeface="Gotham" panose="02000504050000020004" pitchFamily="2" charset="0"/>
              </a:rPr>
              <a:t>baIloon</a:t>
            </a:r>
            <a:r>
              <a:rPr lang="en-GB" sz="1800" i="1" dirty="0">
                <a:solidFill>
                  <a:srgbClr val="A5A5A5"/>
                </a:solidFill>
                <a:latin typeface="Gotham" panose="02000504050000020004" pitchFamily="2" charset="0"/>
              </a:rPr>
              <a:t> pump; ICE, ice storage; LVEF, left ventricular ejection fraction; MCS, mechanical circulatory support; PGD, primary graft dysfunction; PHM, predicted heart mass; Tx, transplant; VAD, ventricular assist device.</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RESULTS FROM OVER 800 TRANSPLANT RECIPIENTS ENROLLED IN THE GUARDIAN-HEART REGISTRY: CHALLENGING THE STANDARD OF CARE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Andreas </a:t>
            </a:r>
            <a:r>
              <a:rPr lang="en-US" sz="1800" b="1" dirty="0" err="1">
                <a:effectLst/>
                <a:latin typeface="Gotham" panose="02000504050000020004" pitchFamily="2" charset="0"/>
                <a:ea typeface="Times New Roman" panose="02020603050405020304" pitchFamily="18" charset="0"/>
              </a:rPr>
              <a:t>Zuckermann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Yasuhiro Shudo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 Meyer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Scott Silvestry</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Marzia</a:t>
            </a:r>
            <a:r>
              <a:rPr lang="en-US" sz="1800" b="1" dirty="0">
                <a:effectLst/>
                <a:latin typeface="Gotham" panose="02000504050000020004" pitchFamily="2" charset="0"/>
                <a:ea typeface="Times New Roman" panose="02020603050405020304" pitchFamily="18" charset="0"/>
              </a:rPr>
              <a:t> Leacche</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Christopher Sciortino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Rodrigo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 Pham</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Jeffrey Jacobs</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Koji Takeda</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Hannah Copeland</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Andrija Vidic</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Masashi Kawabori</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Jacob Schroder</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D'alessandro</a:t>
            </a:r>
            <a:r>
              <a:rPr lang="en-US" sz="1800" b="1" baseline="30000" dirty="0">
                <a:effectLst/>
                <a:latin typeface="Gotham" panose="02000504050000020004" pitchFamily="2" charset="0"/>
                <a:ea typeface="Times New Roman" panose="02020603050405020304" pitchFamily="18" charset="0"/>
              </a:rPr>
              <a:t>15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Cardiac Surgery,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Stanford University School of Medicine, Stanford,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Baylor University Medical Center, Dallas,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AdventHealth Transplant Institute, Orlando,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Corewell Health, Grand Rapids,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Sentara Norfolk General Hospital, Norfolk,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MedStar Heart and Vascular Institute, Washington DC,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Mayo Clinic, Jacksonville,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UF Health </a:t>
            </a:r>
            <a:r>
              <a:rPr lang="en-US" sz="1800" i="1" dirty="0" err="1">
                <a:effectLst/>
                <a:latin typeface="Gotham" panose="02000504050000020004" pitchFamily="2" charset="0"/>
                <a:ea typeface="Times New Roman" panose="02020603050405020304" pitchFamily="18" charset="0"/>
              </a:rPr>
              <a:t>Shands</a:t>
            </a:r>
            <a:r>
              <a:rPr lang="en-US" sz="1800" i="1" dirty="0">
                <a:effectLst/>
                <a:latin typeface="Gotham" panose="02000504050000020004" pitchFamily="2" charset="0"/>
                <a:ea typeface="Times New Roman" panose="02020603050405020304" pitchFamily="18" charset="0"/>
              </a:rPr>
              <a:t> Hospital, Gainesville,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Columbia University, New York,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Lutheran Health, Fort Wayne,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University of Kansas Medical Center, Kansas City,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Tufts Medical Center, Boston,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Duke University Medical Center, Durham,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Massachusetts General Hospital, Boston,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decades long gold standard for preservation of donor hearts in ice appears to be rapidly shifting to advanced hypothermic preservation. In 2022, almost one in 3 donor hearts in the US were transported in a </a:t>
            </a:r>
            <a:r>
              <a:rPr lang="en-GB" sz="1800" dirty="0" err="1">
                <a:solidFill>
                  <a:srgbClr val="000000"/>
                </a:solidFill>
                <a:effectLst/>
                <a:latin typeface="Gotham" panose="02000504050000020004" pitchFamily="2" charset="0"/>
                <a:ea typeface="Calibri" panose="020F0502020204030204" pitchFamily="34" charset="0"/>
              </a:rPr>
              <a:t>Paragonix</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SherpaPak</a:t>
            </a:r>
            <a:r>
              <a:rPr lang="en-GB" sz="1800" dirty="0">
                <a:solidFill>
                  <a:srgbClr val="000000"/>
                </a:solidFill>
                <a:effectLst/>
                <a:latin typeface="Gotham" panose="02000504050000020004" pitchFamily="2" charset="0"/>
                <a:ea typeface="Calibri" panose="020F0502020204030204" pitchFamily="34" charset="0"/>
              </a:rPr>
              <a:t> Cardiac Transport System (CTS).  This controlled hypothermic technology is both FDA approved and CE Marked and has been in clinical use since 2018 preserving organ temperatures between 4 – 8°C. Real-world evidence on the clinical benefits of using CTS compared to conventional ice storage (ICE) is evaluated in the GUARDIAN-Heart Registry to assess whether improved outcomes are achieved with this technology.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Data from 877 adults at 16 US </a:t>
            </a:r>
            <a:r>
              <a:rPr lang="en-GB" sz="1800" dirty="0" err="1">
                <a:solidFill>
                  <a:srgbClr val="000000"/>
                </a:solidFill>
                <a:effectLst/>
                <a:latin typeface="Gotham" panose="02000504050000020004" pitchFamily="2" charset="0"/>
                <a:ea typeface="Calibri" panose="020F0502020204030204" pitchFamily="34" charset="0"/>
              </a:rPr>
              <a:t>centers</a:t>
            </a:r>
            <a:r>
              <a:rPr lang="en-GB" sz="1800" dirty="0">
                <a:solidFill>
                  <a:srgbClr val="000000"/>
                </a:solidFill>
                <a:effectLst/>
                <a:latin typeface="Gotham" panose="02000504050000020004" pitchFamily="2" charset="0"/>
                <a:ea typeface="Calibri" panose="020F0502020204030204" pitchFamily="34" charset="0"/>
              </a:rPr>
              <a:t> receiving donor hearts preserved and transported in either CTS (n=487) or ICE (n=390) between October 2015-August 2022 were analysed in the GUARDIAN-Heart registry.  Propensity matching on site, donor age, transplant era, ischemic time, and baseline durable ventricular assist device (VAD) was performed to balance baseline differences to further evaluate outcomes between cohorts (see Table). Summary statistics were used for comparisons, and Kaplan Meier method was used to estimate survival.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The CTS cohort demonstrated reduced severe primary graft dysfunction (PGD) compared to ICE in the unmatched cohort (p=0.08) (Table). When propensity matched, CTS had significantly lowered severe PGD compared to ICE by 60% (10.0% vs 4.0%, p=0.01), and overall MCS utilization by 37% (32.1% vs 20.1%, ICE vs CTS, respectively). Kaplan-Meier survival was similar (one year, ICE = 91.9%, SCTS = 95.6%, p=0.12). Further analysis on a larger dataset with ongoing enrolment in this live registry will be available for presentation.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Utilization of the </a:t>
            </a:r>
            <a:r>
              <a:rPr lang="en-GB" sz="1800" dirty="0" err="1">
                <a:solidFill>
                  <a:srgbClr val="000000"/>
                </a:solidFill>
                <a:effectLst/>
                <a:latin typeface="Gotham" panose="02000504050000020004" pitchFamily="2" charset="0"/>
                <a:ea typeface="Calibri" panose="020F0502020204030204" pitchFamily="34" charset="0"/>
              </a:rPr>
              <a:t>Paragonix</a:t>
            </a:r>
            <a:r>
              <a:rPr lang="en-GB" sz="1800" dirty="0">
                <a:solidFill>
                  <a:srgbClr val="000000"/>
                </a:solidFill>
                <a:effectLst/>
                <a:latin typeface="Gotham" panose="02000504050000020004" pitchFamily="2" charset="0"/>
                <a:ea typeface="Calibri" panose="020F0502020204030204" pitchFamily="34" charset="0"/>
              </a:rPr>
              <a:t> CTS for organ preservation is associated with lower rates of severe PGD. This finding continues to fundamentally challenge the decades-long status quo of using ice for transporting donor hearts.</a:t>
            </a:r>
            <a:endParaRPr lang="en-CH" sz="1800" dirty="0">
              <a:effectLst/>
              <a:latin typeface="Gotham" panose="02000504050000020004" pitchFamily="2" charset="0"/>
              <a:ea typeface="Times New Roman" panose="02020603050405020304" pitchFamily="18" charset="0"/>
            </a:endParaRPr>
          </a:p>
          <a:p>
            <a:pPr algn="just"/>
            <a:br>
              <a:rPr lang="en-GB" sz="1800" dirty="0">
                <a:solidFill>
                  <a:srgbClr val="000000"/>
                </a:solidFill>
                <a:effectLst/>
                <a:latin typeface="Gotham" panose="02000504050000020004" pitchFamily="2" charset="0"/>
                <a:ea typeface="Calibri" panose="020F0502020204030204" pitchFamily="34" charset="0"/>
              </a:rPr>
            </a:br>
            <a:r>
              <a:rPr lang="en-GB" sz="1800" b="1"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25</a:t>
            </a:fld>
            <a:endParaRPr lang="en-GB"/>
          </a:p>
        </p:txBody>
      </p:sp>
    </p:spTree>
    <p:extLst>
      <p:ext uri="{BB962C8B-B14F-4D97-AF65-F5344CB8AC3E}">
        <p14:creationId xmlns:p14="http://schemas.microsoft.com/office/powerpoint/2010/main" val="331078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US" sz="1800" i="1" kern="1200" dirty="0">
                <a:solidFill>
                  <a:srgbClr val="000000"/>
                </a:solidFill>
                <a:effectLst/>
                <a:latin typeface="Gotham" panose="02000504050000020004" pitchFamily="2" charset="0"/>
                <a:ea typeface="Arial Narrow" panose="020B0606020202030204" pitchFamily="34" charset="0"/>
                <a:cs typeface="Arial Narrow" panose="020B0606020202030204" pitchFamily="34" charset="0"/>
              </a:rPr>
              <a:t>BMI, body mass index; CI, cardiac index; </a:t>
            </a:r>
            <a:r>
              <a:rPr lang="en-GB" sz="1800" b="0" i="1" dirty="0">
                <a:latin typeface="Gotham" panose="02000504050000020004" pitchFamily="2" charset="0"/>
              </a:rPr>
              <a:t>CS, </a:t>
            </a:r>
            <a:r>
              <a:rPr lang="en-GB" sz="1800" i="1" dirty="0">
                <a:solidFill>
                  <a:srgbClr val="A5A5A5"/>
                </a:solidFill>
                <a:latin typeface="Gotham" panose="02000504050000020004" pitchFamily="2" charset="0"/>
              </a:rPr>
              <a:t>cardiogenic shock; </a:t>
            </a:r>
            <a:r>
              <a:rPr lang="en-GB" sz="1800" b="0" i="1" dirty="0">
                <a:latin typeface="Gotham" panose="02000504050000020004" pitchFamily="2" charset="0"/>
              </a:rPr>
              <a:t>HF, </a:t>
            </a:r>
            <a:r>
              <a:rPr lang="en-GB" sz="1800" i="1" dirty="0">
                <a:solidFill>
                  <a:srgbClr val="A5A5A5"/>
                </a:solidFill>
                <a:latin typeface="Gotham" panose="02000504050000020004" pitchFamily="2" charset="0"/>
              </a:rPr>
              <a:t>heart failure; </a:t>
            </a:r>
            <a:r>
              <a:rPr lang="en-GB" sz="1800" b="0" i="1" dirty="0">
                <a:latin typeface="Gotham" panose="02000504050000020004" pitchFamily="2" charset="0"/>
              </a:rPr>
              <a:t>HT, </a:t>
            </a:r>
            <a:r>
              <a:rPr lang="en-GB" sz="1800" i="1" dirty="0">
                <a:solidFill>
                  <a:srgbClr val="A5A5A5"/>
                </a:solidFill>
                <a:latin typeface="Gotham" panose="02000504050000020004" pitchFamily="2" charset="0"/>
              </a:rPr>
              <a:t>heart transplantation; min, minute; </a:t>
            </a:r>
            <a:r>
              <a:rPr lang="en-GB" sz="1800" i="1" dirty="0" err="1">
                <a:solidFill>
                  <a:srgbClr val="A5A5A5"/>
                </a:solidFill>
                <a:latin typeface="Gotham" panose="02000504050000020004" pitchFamily="2" charset="0"/>
              </a:rPr>
              <a:t>mPAP</a:t>
            </a:r>
            <a:r>
              <a:rPr lang="en-GB" sz="1800" i="1" dirty="0">
                <a:solidFill>
                  <a:srgbClr val="A5A5A5"/>
                </a:solidFill>
                <a:latin typeface="Gotham" panose="02000504050000020004" pitchFamily="2" charset="0"/>
              </a:rPr>
              <a:t>, </a:t>
            </a:r>
            <a:r>
              <a:rPr lang="en-US" sz="1800" i="1" dirty="0">
                <a:solidFill>
                  <a:srgbClr val="000000"/>
                </a:solidFill>
                <a:effectLst/>
                <a:latin typeface="Gotham" panose="02000504050000020004" pitchFamily="2" charset="0"/>
                <a:ea typeface="Calibri" panose="020F0502020204030204" pitchFamily="34" charset="0"/>
              </a:rPr>
              <a:t>mean pulmonary arterial pressure; </a:t>
            </a:r>
            <a:r>
              <a:rPr lang="en-GB" sz="1800" i="1" dirty="0">
                <a:solidFill>
                  <a:srgbClr val="A5A5A5"/>
                </a:solidFill>
                <a:latin typeface="Gotham" panose="02000504050000020004" pitchFamily="2" charset="0"/>
              </a:rPr>
              <a:t>VA-ECMO, </a:t>
            </a:r>
            <a:r>
              <a:rPr lang="en-GB" sz="1800" i="1" dirty="0" err="1">
                <a:solidFill>
                  <a:srgbClr val="A5A5A5"/>
                </a:solidFill>
                <a:latin typeface="Gotham" panose="02000504050000020004" pitchFamily="2" charset="0"/>
              </a:rPr>
              <a:t>veno</a:t>
            </a:r>
            <a:r>
              <a:rPr lang="en-GB" sz="1800" i="1" dirty="0">
                <a:solidFill>
                  <a:srgbClr val="A5A5A5"/>
                </a:solidFill>
                <a:latin typeface="Gotham" panose="02000504050000020004" pitchFamily="2" charset="0"/>
              </a:rPr>
              <a:t>-arterial extracorporeal membrane oxygenation.</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OUTCOME OF HEART TRANSPLANT BRIDGED WITH VENO-ARTERIAL EXTRACORPOREAL MEMBRANE OXYGENATION: A SINGLE CENTER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Gabriella Masciocco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Marisa Varrenti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Giacomo </a:t>
            </a:r>
            <a:r>
              <a:rPr lang="en-US" sz="1800" b="1" dirty="0" err="1">
                <a:effectLst/>
                <a:latin typeface="Gotham" panose="02000504050000020004" pitchFamily="2" charset="0"/>
                <a:ea typeface="Times New Roman" panose="02020603050405020304" pitchFamily="18" charset="0"/>
              </a:rPr>
              <a:t>Ruzzenenti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Nicolina</a:t>
            </a:r>
            <a:r>
              <a:rPr lang="en-US" sz="1800" b="1" dirty="0">
                <a:effectLst/>
                <a:latin typeface="Gotham" panose="02000504050000020004" pitchFamily="2" charset="0"/>
                <a:ea typeface="Times New Roman" panose="02020603050405020304" pitchFamily="18" charset="0"/>
              </a:rPr>
              <a:t> Conti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Matteo Palazzini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Piero Gentile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Tedeschi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Guido Maria Olivieri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Elisa Montrasio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Garascia</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ASST Niguarda,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ASST GOM NIGUARDA,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despite advances in medical therapy, heart transplantation (HT) remains the gold standard for severe heart failure (HF). Patients admitted for acute decompensated HF develop cardiogenic shock (CS) in about 1% of cases, requiring prompt intervention to reverse hypoperfusion and end-organ damage. </a:t>
            </a:r>
            <a:r>
              <a:rPr lang="en-US" sz="1800" dirty="0" err="1">
                <a:solidFill>
                  <a:srgbClr val="000000"/>
                </a:solidFill>
                <a:effectLst/>
                <a:latin typeface="Gotham" panose="02000504050000020004" pitchFamily="2" charset="0"/>
                <a:ea typeface="Calibri" panose="020F0502020204030204" pitchFamily="34" charset="0"/>
              </a:rPr>
              <a:t>Veno</a:t>
            </a:r>
            <a:r>
              <a:rPr lang="en-US" sz="1800" dirty="0">
                <a:solidFill>
                  <a:srgbClr val="000000"/>
                </a:solidFill>
                <a:effectLst/>
                <a:latin typeface="Gotham" panose="02000504050000020004" pitchFamily="2" charset="0"/>
                <a:ea typeface="Calibri" panose="020F0502020204030204" pitchFamily="34" charset="0"/>
              </a:rPr>
              <a:t>-arterial extracorporeal membrane oxygenation (VA-ECMO) as bridge to transplant gives the highest priority to the patient, reducing waiting list time. Reported data about post-transplant outcome after VA-ECMO bridging is controversial.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we evaluated the follow-up of both patients bridged to transplant with VA-ECMO and patients transplanted electively between 2014 and 2019 at our institution. Of 181 patients who underwent heart transplantation in that period, we compared the outcome of 27 (15%) transplanted on VA-ECMO support to the outcome of 24 (13%, matched for sex, age and anthropometric characteristics) transplanted without support in the same period.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VA-ECMO bridged patients were less likely to be women, had more frequently previous cardiac surgery and had higher bilirubin levels. There were no significant differences in age, creatinine levels, mean pulmonary arterial pressure (</a:t>
            </a:r>
            <a:r>
              <a:rPr lang="en-US" sz="1800" dirty="0" err="1">
                <a:solidFill>
                  <a:srgbClr val="000000"/>
                </a:solidFill>
                <a:effectLst/>
                <a:latin typeface="Gotham" panose="02000504050000020004" pitchFamily="2" charset="0"/>
                <a:ea typeface="Calibri" panose="020F0502020204030204" pitchFamily="34" charset="0"/>
              </a:rPr>
              <a:t>mPAP</a:t>
            </a:r>
            <a:r>
              <a:rPr lang="en-US" sz="1800" dirty="0">
                <a:solidFill>
                  <a:srgbClr val="000000"/>
                </a:solidFill>
                <a:effectLst/>
                <a:latin typeface="Gotham" panose="02000504050000020004" pitchFamily="2" charset="0"/>
                <a:ea typeface="Calibri" panose="020F0502020204030204" pitchFamily="34" charset="0"/>
              </a:rPr>
              <a:t>) and donor characteristics between the two groups. We found a statistically significant difference in VA-ECMO patients regarding fewer days on waiting list (Table). The Kaplan-Mayer curves showed no statistically significant differences in event-free survival (Figure).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data from our study suggests that, despite being on worse clinical condition with more hepatic damage at transplant, there are no significant differences in early and medium-term survival between patients on VA-ECMO support and the other group. The shorter time on waiting list in VA-ECMO population may have a protective role in these patients preventing further organ damage and complication related to the mechanical support itself. Larger case series and more in-depth statistical analyses should be carried out in future studies to confirm this result.</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8</a:t>
            </a:fld>
            <a:endParaRPr lang="en-GB"/>
          </a:p>
        </p:txBody>
      </p:sp>
    </p:spTree>
    <p:extLst>
      <p:ext uri="{BB962C8B-B14F-4D97-AF65-F5344CB8AC3E}">
        <p14:creationId xmlns:p14="http://schemas.microsoft.com/office/powerpoint/2010/main" val="223227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BMI, body mass index; CE, </a:t>
            </a:r>
            <a:r>
              <a:rPr lang="en-GB" sz="1200" b="0" i="1" dirty="0" err="1">
                <a:latin typeface="Gotham" panose="02000504050000020004" pitchFamily="2" charset="0"/>
              </a:rPr>
              <a:t>Communauté</a:t>
            </a:r>
            <a:r>
              <a:rPr lang="en-GB" sz="1200" b="0" i="1" dirty="0">
                <a:latin typeface="Gotham" panose="02000504050000020004" pitchFamily="2" charset="0"/>
              </a:rPr>
              <a:t> </a:t>
            </a:r>
            <a:r>
              <a:rPr lang="en-GB" sz="1200" b="0" i="1" dirty="0" err="1">
                <a:latin typeface="Gotham" panose="02000504050000020004" pitchFamily="2" charset="0"/>
              </a:rPr>
              <a:t>Européenne</a:t>
            </a:r>
            <a:r>
              <a:rPr lang="en-GB" sz="1200" b="0" i="1" dirty="0">
                <a:latin typeface="Gotham" panose="02000504050000020004" pitchFamily="2" charset="0"/>
              </a:rPr>
              <a:t>; CTS, </a:t>
            </a:r>
            <a:r>
              <a:rPr lang="en-GB" sz="1200" b="0" i="1" dirty="0">
                <a:solidFill>
                  <a:srgbClr val="A5A5A5"/>
                </a:solidFill>
                <a:latin typeface="Gotham" panose="02000504050000020004" pitchFamily="2" charset="0"/>
              </a:rPr>
              <a:t>c</a:t>
            </a:r>
            <a:r>
              <a:rPr lang="en-GB" sz="1200" i="1" dirty="0">
                <a:solidFill>
                  <a:srgbClr val="A5A5A5"/>
                </a:solidFill>
                <a:latin typeface="Gotham" panose="02000504050000020004" pitchFamily="2" charset="0"/>
              </a:rPr>
              <a:t>ardiac transport system; </a:t>
            </a:r>
            <a:r>
              <a:rPr lang="en-GB" sz="1200" b="0" i="1" dirty="0">
                <a:latin typeface="Gotham" panose="02000504050000020004" pitchFamily="2" charset="0"/>
              </a:rPr>
              <a:t>ECMO, </a:t>
            </a:r>
            <a:r>
              <a:rPr lang="fr-CH" sz="1200" b="0" i="1" dirty="0" err="1">
                <a:solidFill>
                  <a:srgbClr val="5F6368"/>
                </a:solidFill>
                <a:effectLst/>
                <a:latin typeface="Gotham" panose="02000504050000020004" pitchFamily="2" charset="0"/>
              </a:rPr>
              <a:t>extracorporeal</a:t>
            </a:r>
            <a:r>
              <a:rPr lang="fr-CH" sz="1200" b="0" i="1" dirty="0">
                <a:solidFill>
                  <a:srgbClr val="5F6368"/>
                </a:solidFill>
                <a:effectLst/>
                <a:latin typeface="Gotham" panose="02000504050000020004" pitchFamily="2" charset="0"/>
              </a:rPr>
              <a:t> membrane </a:t>
            </a:r>
            <a:r>
              <a:rPr lang="fr-CH" sz="1200" b="0" i="1" dirty="0" err="1">
                <a:solidFill>
                  <a:srgbClr val="5F6368"/>
                </a:solidFill>
                <a:effectLst/>
                <a:latin typeface="Gotham" panose="02000504050000020004" pitchFamily="2" charset="0"/>
              </a:rPr>
              <a:t>oxygenation</a:t>
            </a:r>
            <a:r>
              <a:rPr lang="fr-CH" sz="1200" b="0" i="1" dirty="0">
                <a:solidFill>
                  <a:srgbClr val="5F6368"/>
                </a:solidFill>
                <a:effectLst/>
                <a:latin typeface="Gotham" panose="02000504050000020004" pitchFamily="2" charset="0"/>
              </a:rPr>
              <a:t>; </a:t>
            </a:r>
            <a:r>
              <a:rPr lang="en-GB" sz="1200" i="1" dirty="0">
                <a:solidFill>
                  <a:srgbClr val="A5A5A5"/>
                </a:solidFill>
                <a:latin typeface="Gotham" panose="02000504050000020004" pitchFamily="2" charset="0"/>
              </a:rPr>
              <a:t>FDA, U.S. food and drug administration; F/M mismatch, female to male mismatch; IABP, intra-aortic </a:t>
            </a:r>
            <a:r>
              <a:rPr lang="en-GB" sz="1200" i="1" dirty="0" err="1">
                <a:solidFill>
                  <a:srgbClr val="A5A5A5"/>
                </a:solidFill>
                <a:latin typeface="Gotham" panose="02000504050000020004" pitchFamily="2" charset="0"/>
              </a:rPr>
              <a:t>baIloon</a:t>
            </a:r>
            <a:r>
              <a:rPr lang="en-GB" sz="1200" i="1" dirty="0">
                <a:solidFill>
                  <a:srgbClr val="A5A5A5"/>
                </a:solidFill>
                <a:latin typeface="Gotham" panose="02000504050000020004" pitchFamily="2" charset="0"/>
              </a:rPr>
              <a:t> pump; ICE, ice storage; LVEF, left ventricular ejection fraction; MCS, mechanical circulatory support; PGD, primary graft dysfunction; PHM, predicted heart mass; Tx, transplant; VAD, ventricular assist device.</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RESULTS FROM OVER 800 TRANSPLANT RECIPIENTS ENROLLED IN THE GUARDIAN-HEART REGISTRY: CHALLENGING THE STANDARD OF CARE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Andreas </a:t>
            </a:r>
            <a:r>
              <a:rPr lang="en-US" sz="1800" b="1" dirty="0" err="1">
                <a:effectLst/>
                <a:latin typeface="Gotham" panose="02000504050000020004" pitchFamily="2" charset="0"/>
                <a:ea typeface="Times New Roman" panose="02020603050405020304" pitchFamily="18" charset="0"/>
              </a:rPr>
              <a:t>Zuckermann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Yasuhiro Shudo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 Meyer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Scott Silvestry</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Marzia</a:t>
            </a:r>
            <a:r>
              <a:rPr lang="en-US" sz="1800" b="1" dirty="0">
                <a:effectLst/>
                <a:latin typeface="Gotham" panose="02000504050000020004" pitchFamily="2" charset="0"/>
                <a:ea typeface="Times New Roman" panose="02020603050405020304" pitchFamily="18" charset="0"/>
              </a:rPr>
              <a:t> Leacche</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Christopher Sciortino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Rodrigo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 Pham</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Jeffrey Jacobs</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Koji Takeda</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Hannah Copeland</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Andrija Vidic</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Masashi Kawabori</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Jacob Schroder</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D'alessandro</a:t>
            </a:r>
            <a:r>
              <a:rPr lang="en-US" sz="1800" b="1" baseline="30000" dirty="0">
                <a:effectLst/>
                <a:latin typeface="Gotham" panose="02000504050000020004" pitchFamily="2" charset="0"/>
                <a:ea typeface="Times New Roman" panose="02020603050405020304" pitchFamily="18" charset="0"/>
              </a:rPr>
              <a:t>15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Cardiac Surgery,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Stanford University School of Medicine, Stanford,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Baylor University Medical Center, Dallas,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AdventHealth Transplant Institute, Orlando,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Corewell Health, Grand Rapids,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Sentara Norfolk General Hospital, Norfolk,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MedStar Heart and Vascular Institute, Washington DC,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Mayo Clinic, Jacksonville,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UF Health </a:t>
            </a:r>
            <a:r>
              <a:rPr lang="en-US" sz="1800" i="1" dirty="0" err="1">
                <a:effectLst/>
                <a:latin typeface="Gotham" panose="02000504050000020004" pitchFamily="2" charset="0"/>
                <a:ea typeface="Times New Roman" panose="02020603050405020304" pitchFamily="18" charset="0"/>
              </a:rPr>
              <a:t>Shands</a:t>
            </a:r>
            <a:r>
              <a:rPr lang="en-US" sz="1800" i="1" dirty="0">
                <a:effectLst/>
                <a:latin typeface="Gotham" panose="02000504050000020004" pitchFamily="2" charset="0"/>
                <a:ea typeface="Times New Roman" panose="02020603050405020304" pitchFamily="18" charset="0"/>
              </a:rPr>
              <a:t> Hospital, Gainesville,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Columbia University, New York,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Lutheran Health, Fort Wayne,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University of Kansas Medical Center, Kansas City,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Tufts Medical Center, Boston,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Duke University Medical Center, Durham,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Massachusetts General Hospital, Boston,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decades long gold standard for preservation of donor hearts in ice appears to be rapidly shifting to advanced hypothermic preservation. In 2022, almost one in 3 donor hearts in the US were transported in a </a:t>
            </a:r>
            <a:r>
              <a:rPr lang="en-GB" sz="1800" dirty="0" err="1">
                <a:solidFill>
                  <a:srgbClr val="000000"/>
                </a:solidFill>
                <a:effectLst/>
                <a:latin typeface="Gotham" panose="02000504050000020004" pitchFamily="2" charset="0"/>
                <a:ea typeface="Calibri" panose="020F0502020204030204" pitchFamily="34" charset="0"/>
              </a:rPr>
              <a:t>Paragonix</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SherpaPak</a:t>
            </a:r>
            <a:r>
              <a:rPr lang="en-GB" sz="1800" dirty="0">
                <a:solidFill>
                  <a:srgbClr val="000000"/>
                </a:solidFill>
                <a:effectLst/>
                <a:latin typeface="Gotham" panose="02000504050000020004" pitchFamily="2" charset="0"/>
                <a:ea typeface="Calibri" panose="020F0502020204030204" pitchFamily="34" charset="0"/>
              </a:rPr>
              <a:t> Cardiac Transport System (CTS).  This controlled hypothermic technology is both FDA approved and CE Marked and has been in clinical use since 2018 preserving organ temperatures between 4 – 8°C. Real-world evidence on the clinical benefits of using CTS compared to conventional ice storage (ICE) is evaluated in the GUARDIAN-Heart Registry to assess whether improved outcomes are achieved with this technology.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Data from 877 adults at 16 US </a:t>
            </a:r>
            <a:r>
              <a:rPr lang="en-GB" sz="1800" dirty="0" err="1">
                <a:solidFill>
                  <a:srgbClr val="000000"/>
                </a:solidFill>
                <a:effectLst/>
                <a:latin typeface="Gotham" panose="02000504050000020004" pitchFamily="2" charset="0"/>
                <a:ea typeface="Calibri" panose="020F0502020204030204" pitchFamily="34" charset="0"/>
              </a:rPr>
              <a:t>centers</a:t>
            </a:r>
            <a:r>
              <a:rPr lang="en-GB" sz="1800" dirty="0">
                <a:solidFill>
                  <a:srgbClr val="000000"/>
                </a:solidFill>
                <a:effectLst/>
                <a:latin typeface="Gotham" panose="02000504050000020004" pitchFamily="2" charset="0"/>
                <a:ea typeface="Calibri" panose="020F0502020204030204" pitchFamily="34" charset="0"/>
              </a:rPr>
              <a:t> receiving donor hearts preserved and transported in either CTS (n=487) or ICE (n=390) between October 2015-August 2022 were analysed in the GUARDIAN-Heart registry.  Propensity matching on site, donor age, transplant era, ischemic time, and baseline durable ventricular assist device (VAD) was performed to balance baseline differences to further evaluate outcomes between cohorts (see Table). Summary statistics were used for comparisons, and Kaplan Meier method was used to estimate survival.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The CTS cohort demonstrated reduced severe primary graft dysfunction (PGD) compared to ICE in the unmatched cohort (p=0.08) (Table). When propensity matched, CTS had significantly lowered severe PGD compared to ICE by 60% (10.0% vs 4.0%, p=0.01), and overall MCS utilization by 37% (32.1% vs 20.1%, ICE vs CTS, respectively). Kaplan-Meier survival was similar (one year, ICE = 91.9%, SCTS = 95.6%, p=0.12). Further analysis on a larger dataset with ongoing enrolment in this live registry will be available for presentation.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Utilization of the </a:t>
            </a:r>
            <a:r>
              <a:rPr lang="en-GB" sz="1800" dirty="0" err="1">
                <a:solidFill>
                  <a:srgbClr val="000000"/>
                </a:solidFill>
                <a:effectLst/>
                <a:latin typeface="Gotham" panose="02000504050000020004" pitchFamily="2" charset="0"/>
                <a:ea typeface="Calibri" panose="020F0502020204030204" pitchFamily="34" charset="0"/>
              </a:rPr>
              <a:t>Paragonix</a:t>
            </a:r>
            <a:r>
              <a:rPr lang="en-GB" sz="1800" dirty="0">
                <a:solidFill>
                  <a:srgbClr val="000000"/>
                </a:solidFill>
                <a:effectLst/>
                <a:latin typeface="Gotham" panose="02000504050000020004" pitchFamily="2" charset="0"/>
                <a:ea typeface="Calibri" panose="020F0502020204030204" pitchFamily="34" charset="0"/>
              </a:rPr>
              <a:t> CTS for organ preservation is associated with lower rates of severe PGD. This finding continues to fundamentally challenge the decades-long status quo of using ice for transporting donor hearts.</a:t>
            </a:r>
            <a:endParaRPr lang="en-CH" sz="1800" dirty="0">
              <a:effectLst/>
              <a:latin typeface="Gotham" panose="02000504050000020004" pitchFamily="2" charset="0"/>
              <a:ea typeface="Times New Roman" panose="02020603050405020304" pitchFamily="18" charset="0"/>
            </a:endParaRPr>
          </a:p>
          <a:p>
            <a:pPr algn="just"/>
            <a:br>
              <a:rPr lang="en-GB" sz="1800" dirty="0">
                <a:solidFill>
                  <a:srgbClr val="000000"/>
                </a:solidFill>
                <a:effectLst/>
                <a:latin typeface="Gotham" panose="02000504050000020004" pitchFamily="2" charset="0"/>
                <a:ea typeface="Calibri" panose="020F0502020204030204" pitchFamily="34" charset="0"/>
              </a:rPr>
            </a:br>
            <a:r>
              <a:rPr lang="en-GB" sz="1800" b="1" dirty="0">
                <a:solidFill>
                  <a:srgbClr val="000000"/>
                </a:solidFill>
                <a:effectLst/>
                <a:latin typeface="Gotham" panose="02000504050000020004" pitchFamily="2" charset="0"/>
                <a:ea typeface="Calibri" panose="020F0502020204030204" pitchFamily="34" charset="0"/>
              </a:rPr>
              <a: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26</a:t>
            </a:fld>
            <a:endParaRPr lang="en-GB"/>
          </a:p>
        </p:txBody>
      </p:sp>
    </p:spTree>
    <p:extLst>
      <p:ext uri="{BB962C8B-B14F-4D97-AF65-F5344CB8AC3E}">
        <p14:creationId xmlns:p14="http://schemas.microsoft.com/office/powerpoint/2010/main" val="70562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t>
            </a:r>
            <a:r>
              <a:rPr lang="en-GB" sz="1800" b="0" i="1" dirty="0" err="1">
                <a:latin typeface="Gotham" panose="02000504050000020004" pitchFamily="2" charset="0"/>
              </a:rPr>
              <a:t>cDCD</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donation after circulatory death; ICU, intensive care unit; TA-NRP, </a:t>
            </a:r>
            <a:r>
              <a:rPr lang="fr-CH" sz="1800" b="0" i="1" dirty="0">
                <a:solidFill>
                  <a:srgbClr val="4D5156"/>
                </a:solidFill>
                <a:effectLst/>
                <a:latin typeface="Gotham" panose="02000504050000020004" pitchFamily="2" charset="0"/>
              </a:rPr>
              <a:t>thoraco-abdominal </a:t>
            </a:r>
            <a:r>
              <a:rPr lang="fr-CH" sz="1800" b="0" i="1" dirty="0" err="1">
                <a:solidFill>
                  <a:srgbClr val="4D5156"/>
                </a:solidFill>
                <a:effectLst/>
                <a:latin typeface="Gotham" panose="02000504050000020004" pitchFamily="2" charset="0"/>
              </a:rPr>
              <a:t>normothermic</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regional</a:t>
            </a:r>
            <a:r>
              <a:rPr lang="fr-CH" sz="1800" b="0" i="1" dirty="0">
                <a:solidFill>
                  <a:srgbClr val="4D5156"/>
                </a:solidFill>
                <a:effectLst/>
                <a:latin typeface="Gotham" panose="02000504050000020004" pitchFamily="2" charset="0"/>
              </a:rPr>
              <a:t> perfusion; TEE, </a:t>
            </a:r>
            <a:r>
              <a:rPr lang="en-US" sz="1800" i="1" dirty="0">
                <a:solidFill>
                  <a:srgbClr val="000000"/>
                </a:solidFill>
                <a:effectLst/>
                <a:latin typeface="Gotham" panose="02000504050000020004" pitchFamily="2" charset="0"/>
                <a:ea typeface="Calibri" panose="020F0502020204030204" pitchFamily="34" charset="0"/>
              </a:rPr>
              <a:t>transesophageal echocardiography; </a:t>
            </a:r>
            <a:r>
              <a:rPr lang="fr-CH" sz="1800" b="0" i="1" dirty="0">
                <a:solidFill>
                  <a:srgbClr val="4D5156"/>
                </a:solidFill>
                <a:effectLst/>
                <a:latin typeface="Gotham" panose="02000504050000020004" pitchFamily="2" charset="0"/>
              </a:rPr>
              <a:t>WLST, </a:t>
            </a:r>
            <a:r>
              <a:rPr lang="en-US" sz="1800" i="1" dirty="0">
                <a:solidFill>
                  <a:srgbClr val="000000"/>
                </a:solidFill>
                <a:effectLst/>
                <a:latin typeface="Gotham" panose="02000504050000020004" pitchFamily="2" charset="0"/>
                <a:ea typeface="Calibri" panose="020F0502020204030204" pitchFamily="34" charset="0"/>
              </a:rPr>
              <a:t>withdrawal of life support therapy.</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HEART TRANSPLANTATION FROM CONTROLLED DONATION AFTER THE CIRCULATORY DETERMINATION OF DEATH: OUR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María del Mar Martín </a:t>
            </a:r>
            <a:r>
              <a:rPr lang="en-US" sz="1800" b="1" dirty="0" err="1">
                <a:effectLst/>
                <a:latin typeface="Gotham" panose="02000504050000020004" pitchFamily="2" charset="0"/>
                <a:ea typeface="Times New Roman" panose="02020603050405020304" pitchFamily="18" charset="0"/>
              </a:rPr>
              <a:t>Magán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Ramón </a:t>
            </a:r>
            <a:r>
              <a:rPr lang="en-US" sz="1800" b="1" dirty="0" err="1">
                <a:effectLst/>
                <a:latin typeface="Gotham" panose="02000504050000020004" pitchFamily="2" charset="0"/>
                <a:ea typeface="Times New Roman" panose="02020603050405020304" pitchFamily="18" charset="0"/>
              </a:rPr>
              <a:t>Mula</a:t>
            </a:r>
            <a:r>
              <a:rPr lang="en-US" sz="1800" b="1" dirty="0">
                <a:effectLst/>
                <a:latin typeface="Gotham" panose="02000504050000020004" pitchFamily="2" charset="0"/>
                <a:ea typeface="Times New Roman" panose="02020603050405020304" pitchFamily="18" charset="0"/>
              </a:rPr>
              <a:t> Martínez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Mateos</a:t>
            </a:r>
            <a:r>
              <a:rPr lang="en-US" sz="1800" b="1" dirty="0">
                <a:effectLst/>
                <a:latin typeface="Gotham" panose="02000504050000020004" pitchFamily="2" charset="0"/>
                <a:ea typeface="Times New Roman" panose="02020603050405020304" pitchFamily="18" charset="0"/>
              </a:rPr>
              <a:t> Llosa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Clara </a:t>
            </a:r>
            <a:r>
              <a:rPr lang="en-US" sz="1800" b="1" dirty="0" err="1">
                <a:effectLst/>
                <a:latin typeface="Gotham" panose="02000504050000020004" pitchFamily="2" charset="0"/>
                <a:ea typeface="Times New Roman" panose="02020603050405020304" pitchFamily="18" charset="0"/>
              </a:rPr>
              <a:t>Manso</a:t>
            </a:r>
            <a:r>
              <a:rPr lang="en-US" sz="1800" b="1" dirty="0">
                <a:effectLst/>
                <a:latin typeface="Gotham" panose="02000504050000020004" pitchFamily="2" charset="0"/>
                <a:ea typeface="Times New Roman" panose="02020603050405020304" pitchFamily="18" charset="0"/>
              </a:rPr>
              <a:t> Murcia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 Dolores Victoria Rodenas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Granados Madero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Nayara</a:t>
            </a:r>
            <a:r>
              <a:rPr lang="en-US" sz="1800" b="1" dirty="0">
                <a:effectLst/>
                <a:latin typeface="Gotham" panose="02000504050000020004" pitchFamily="2" charset="0"/>
                <a:ea typeface="Times New Roman" panose="02020603050405020304" pitchFamily="18" charset="0"/>
              </a:rPr>
              <a:t> López Hernández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Paula Rivera Sánchez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Asensio Rodríguez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Gabriel Vázquez Andres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José Moya Sánchez</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Clínico</a:t>
            </a:r>
            <a:r>
              <a:rPr lang="en-US" sz="1800" i="1" dirty="0">
                <a:effectLst/>
                <a:latin typeface="Gotham" panose="02000504050000020004" pitchFamily="2" charset="0"/>
                <a:ea typeface="Times New Roman" panose="02020603050405020304" pitchFamily="18" charset="0"/>
              </a:rPr>
              <a:t> Universitario Virgen de la </a:t>
            </a:r>
            <a:r>
              <a:rPr lang="en-US" sz="1800" i="1" dirty="0" err="1">
                <a:effectLst/>
                <a:latin typeface="Gotham" panose="02000504050000020004" pitchFamily="2" charset="0"/>
                <a:ea typeface="Times New Roman" panose="02020603050405020304" pitchFamily="18" charset="0"/>
              </a:rPr>
              <a:t>Arrixaca</a:t>
            </a:r>
            <a:r>
              <a:rPr lang="en-US" sz="1800" i="1" dirty="0">
                <a:effectLst/>
                <a:latin typeface="Gotham" panose="02000504050000020004" pitchFamily="2" charset="0"/>
                <a:ea typeface="Times New Roman" panose="02020603050405020304" pitchFamily="18" charset="0"/>
              </a:rPr>
              <a:t> , Murcia,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Hospital Los </a:t>
            </a:r>
            <a:r>
              <a:rPr lang="en-US" sz="1800" i="1" dirty="0" err="1">
                <a:effectLst/>
                <a:latin typeface="Gotham" panose="02000504050000020004" pitchFamily="2" charset="0"/>
                <a:ea typeface="Times New Roman" panose="02020603050405020304" pitchFamily="18" charset="0"/>
              </a:rPr>
              <a:t>Arcos</a:t>
            </a:r>
            <a:r>
              <a:rPr lang="en-US" sz="1800" i="1" dirty="0">
                <a:effectLst/>
                <a:latin typeface="Gotham" panose="02000504050000020004" pitchFamily="2" charset="0"/>
                <a:ea typeface="Times New Roman" panose="02020603050405020304" pitchFamily="18" charset="0"/>
              </a:rPr>
              <a:t> del Mar </a:t>
            </a:r>
            <a:r>
              <a:rPr lang="en-US" sz="1800" i="1" dirty="0" err="1">
                <a:effectLst/>
                <a:latin typeface="Gotham" panose="02000504050000020004" pitchFamily="2" charset="0"/>
                <a:ea typeface="Times New Roman" panose="02020603050405020304" pitchFamily="18" charset="0"/>
              </a:rPr>
              <a:t>Menor</a:t>
            </a:r>
            <a:r>
              <a:rPr lang="en-US" sz="1800" i="1" dirty="0">
                <a:effectLst/>
                <a:latin typeface="Gotham" panose="02000504050000020004" pitchFamily="2" charset="0"/>
                <a:ea typeface="Times New Roman" panose="02020603050405020304" pitchFamily="18" charset="0"/>
              </a:rPr>
              <a:t>, Murcia,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Heart transplantation is currently the most effective treatment to improve the prognosis of patients with end-stage heart failure. In recent years, donation after circulatory death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with regional normothermic thoracoabdominal perfusion (TA-NRP) has been developed in Spain.  We present the initial experiences in heart transplantation from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donors with TA-NRP at the Hospital Virgen de la </a:t>
            </a:r>
            <a:r>
              <a:rPr lang="en-US" sz="1800" dirty="0" err="1">
                <a:solidFill>
                  <a:srgbClr val="000000"/>
                </a:solidFill>
                <a:effectLst/>
                <a:latin typeface="Gotham" panose="02000504050000020004" pitchFamily="2" charset="0"/>
                <a:ea typeface="Calibri" panose="020F0502020204030204" pitchFamily="34" charset="0"/>
              </a:rPr>
              <a:t>Arrixaca</a:t>
            </a:r>
            <a:r>
              <a:rPr lang="en-US" sz="1800" dirty="0">
                <a:solidFill>
                  <a:srgbClr val="000000"/>
                </a:solidFill>
                <a:effectLst/>
                <a:latin typeface="Gotham" panose="02000504050000020004" pitchFamily="2" charset="0"/>
                <a:ea typeface="Calibri" panose="020F0502020204030204" pitchFamily="34" charset="0"/>
              </a:rPr>
              <a:t> in Murcia.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was considered in patients under 65 years of age admitted to the ICU in whom the medical team and legal representatives had made the decision for withdrawal of life support therapy (WLST) and the donation was accepted. The evaluation was performed as usually. Donor heart monitoring was performed using a Swan-Ganz catheter and continuous transesophageal echocardiography (TEE). Brain activity was monitored using the </a:t>
            </a:r>
            <a:r>
              <a:rPr lang="en-US" sz="1800" dirty="0" err="1">
                <a:solidFill>
                  <a:srgbClr val="000000"/>
                </a:solidFill>
                <a:effectLst/>
                <a:latin typeface="Gotham" panose="02000504050000020004" pitchFamily="2" charset="0"/>
                <a:ea typeface="Calibri" panose="020F0502020204030204" pitchFamily="34" charset="0"/>
              </a:rPr>
              <a:t>bispectral</a:t>
            </a:r>
            <a:r>
              <a:rPr lang="en-US" sz="1800" dirty="0">
                <a:solidFill>
                  <a:srgbClr val="000000"/>
                </a:solidFill>
                <a:effectLst/>
                <a:latin typeface="Gotham" panose="02000504050000020004" pitchFamily="2" charset="0"/>
                <a:ea typeface="Calibri" panose="020F0502020204030204" pitchFamily="34" charset="0"/>
              </a:rPr>
              <a:t> index.  After declaration of death (5 minutes no touch), the 3 aortic arch vessels were clamped to exclude cerebral flow. Simultaneously, the patient was intubated and mechanical ventilation was initiated. The values of troponin I and lactate were monitored during the whole procedure.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11</a:t>
            </a:r>
            <a:r>
              <a:rPr lang="en-US" sz="1800" dirty="0">
                <a:solidFill>
                  <a:srgbClr val="000000"/>
                </a:solidFill>
                <a:effectLst/>
                <a:latin typeface="Gotham" panose="02000504050000020004" pitchFamily="2" charset="0"/>
                <a:ea typeface="Calibri" panose="020F0502020204030204" pitchFamily="34" charset="0"/>
              </a:rPr>
              <a:t> procedures were performed to local recipients with excellent outcome. In all cases the heart reverted to sinus rhythm within 1 minute. Left ventricular ejection fraction at the validation, and 60 minutes after it, was optimal. The recipients had a short ICU stay and were discharged home with an excellent evolution and optimal cardiac index. Only one of them required mechanical support after transplantation, and another one finally died for a local complication, not related with the graft function.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Transplantation from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donors represents an important source of grafts in countries with an adequate legal framework. TA-NRP may become a way to make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 heart transplantation feasible, reducing the costs of ex situ machine devices by making this procedure economically affordable.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27</a:t>
            </a:fld>
            <a:endParaRPr lang="en-GB"/>
          </a:p>
        </p:txBody>
      </p:sp>
    </p:spTree>
    <p:extLst>
      <p:ext uri="{BB962C8B-B14F-4D97-AF65-F5344CB8AC3E}">
        <p14:creationId xmlns:p14="http://schemas.microsoft.com/office/powerpoint/2010/main" val="234864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t>
            </a:r>
            <a:r>
              <a:rPr lang="en-GB" sz="1200" b="0" i="1" dirty="0" err="1">
                <a:latin typeface="Gotham" panose="02000504050000020004" pitchFamily="2" charset="0"/>
              </a:rPr>
              <a:t>cDCD</a:t>
            </a:r>
            <a:r>
              <a:rPr lang="en-GB" sz="1200" b="0" i="1" dirty="0">
                <a:latin typeface="Gotham" panose="02000504050000020004" pitchFamily="2" charset="0"/>
              </a:rPr>
              <a:t>, </a:t>
            </a:r>
            <a:r>
              <a:rPr lang="en-GB" sz="1200" i="1" dirty="0">
                <a:solidFill>
                  <a:srgbClr val="A5A5A5"/>
                </a:solidFill>
                <a:latin typeface="Gotham" panose="02000504050000020004" pitchFamily="2" charset="0"/>
              </a:rPr>
              <a:t>donation after circulatory death; ICU, intensive care unit; TA-NRP, </a:t>
            </a:r>
            <a:r>
              <a:rPr lang="fr-CH" sz="1200" b="0" i="1" dirty="0">
                <a:solidFill>
                  <a:srgbClr val="4D5156"/>
                </a:solidFill>
                <a:effectLst/>
                <a:latin typeface="Gotham" panose="02000504050000020004" pitchFamily="2" charset="0"/>
              </a:rPr>
              <a:t>thoraco-abdominal </a:t>
            </a:r>
            <a:r>
              <a:rPr lang="fr-CH" sz="1200" b="0" i="1" dirty="0" err="1">
                <a:solidFill>
                  <a:srgbClr val="4D5156"/>
                </a:solidFill>
                <a:effectLst/>
                <a:latin typeface="Gotham" panose="02000504050000020004" pitchFamily="2" charset="0"/>
              </a:rPr>
              <a:t>normothermic</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regional</a:t>
            </a:r>
            <a:r>
              <a:rPr lang="fr-CH" sz="1200" b="0" i="1" dirty="0">
                <a:solidFill>
                  <a:srgbClr val="4D5156"/>
                </a:solidFill>
                <a:effectLst/>
                <a:latin typeface="Gotham" panose="02000504050000020004" pitchFamily="2" charset="0"/>
              </a:rPr>
              <a:t> perfusion; TEE, </a:t>
            </a:r>
            <a:r>
              <a:rPr lang="en-US" sz="1200" i="1" dirty="0">
                <a:solidFill>
                  <a:srgbClr val="000000"/>
                </a:solidFill>
                <a:effectLst/>
                <a:latin typeface="Gotham" panose="02000504050000020004" pitchFamily="2" charset="0"/>
                <a:ea typeface="Calibri" panose="020F0502020204030204" pitchFamily="34" charset="0"/>
              </a:rPr>
              <a:t>transesophageal echocardiography; </a:t>
            </a:r>
            <a:r>
              <a:rPr lang="fr-CH" sz="1200" b="0" i="1" dirty="0">
                <a:solidFill>
                  <a:srgbClr val="4D5156"/>
                </a:solidFill>
                <a:effectLst/>
                <a:latin typeface="Gotham" panose="02000504050000020004" pitchFamily="2" charset="0"/>
              </a:rPr>
              <a:t>WLST, </a:t>
            </a:r>
            <a:r>
              <a:rPr lang="en-US" sz="1200" i="1" dirty="0">
                <a:solidFill>
                  <a:srgbClr val="000000"/>
                </a:solidFill>
                <a:effectLst/>
                <a:latin typeface="Gotham" panose="02000504050000020004" pitchFamily="2" charset="0"/>
                <a:ea typeface="Calibri" panose="020F0502020204030204" pitchFamily="34" charset="0"/>
              </a:rPr>
              <a:t>withdrawal of life support therapy.</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HEART TRANSPLANTATION FROM CONTROLLED DONATION AFTER THE CIRCULATORY DETERMINATION OF DEATH: OUR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María del Mar Martín </a:t>
            </a:r>
            <a:r>
              <a:rPr lang="en-US" sz="1800" b="1" dirty="0" err="1">
                <a:effectLst/>
                <a:latin typeface="Gotham" panose="02000504050000020004" pitchFamily="2" charset="0"/>
                <a:ea typeface="Times New Roman" panose="02020603050405020304" pitchFamily="18" charset="0"/>
              </a:rPr>
              <a:t>Magán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Ramón </a:t>
            </a:r>
            <a:r>
              <a:rPr lang="en-US" sz="1800" b="1" dirty="0" err="1">
                <a:effectLst/>
                <a:latin typeface="Gotham" panose="02000504050000020004" pitchFamily="2" charset="0"/>
                <a:ea typeface="Times New Roman" panose="02020603050405020304" pitchFamily="18" charset="0"/>
              </a:rPr>
              <a:t>Mula</a:t>
            </a:r>
            <a:r>
              <a:rPr lang="en-US" sz="1800" b="1" dirty="0">
                <a:effectLst/>
                <a:latin typeface="Gotham" panose="02000504050000020004" pitchFamily="2" charset="0"/>
                <a:ea typeface="Times New Roman" panose="02020603050405020304" pitchFamily="18" charset="0"/>
              </a:rPr>
              <a:t> Martínez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Mateos</a:t>
            </a:r>
            <a:r>
              <a:rPr lang="en-US" sz="1800" b="1" dirty="0">
                <a:effectLst/>
                <a:latin typeface="Gotham" panose="02000504050000020004" pitchFamily="2" charset="0"/>
                <a:ea typeface="Times New Roman" panose="02020603050405020304" pitchFamily="18" charset="0"/>
              </a:rPr>
              <a:t> Llosa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Clara </a:t>
            </a:r>
            <a:r>
              <a:rPr lang="en-US" sz="1800" b="1" dirty="0" err="1">
                <a:effectLst/>
                <a:latin typeface="Gotham" panose="02000504050000020004" pitchFamily="2" charset="0"/>
                <a:ea typeface="Times New Roman" panose="02020603050405020304" pitchFamily="18" charset="0"/>
              </a:rPr>
              <a:t>Manso</a:t>
            </a:r>
            <a:r>
              <a:rPr lang="en-US" sz="1800" b="1" dirty="0">
                <a:effectLst/>
                <a:latin typeface="Gotham" panose="02000504050000020004" pitchFamily="2" charset="0"/>
                <a:ea typeface="Times New Roman" panose="02020603050405020304" pitchFamily="18" charset="0"/>
              </a:rPr>
              <a:t> Murcia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 Dolores Victoria Rodenas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Granados Madero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Nayara</a:t>
            </a:r>
            <a:r>
              <a:rPr lang="en-US" sz="1800" b="1" dirty="0">
                <a:effectLst/>
                <a:latin typeface="Gotham" panose="02000504050000020004" pitchFamily="2" charset="0"/>
                <a:ea typeface="Times New Roman" panose="02020603050405020304" pitchFamily="18" charset="0"/>
              </a:rPr>
              <a:t> López Hernández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Paula Rivera Sánchez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Asensio Rodríguez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Gabriel Vázquez Andres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José Moya Sánchez</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Clínico</a:t>
            </a:r>
            <a:r>
              <a:rPr lang="en-US" sz="1800" i="1" dirty="0">
                <a:effectLst/>
                <a:latin typeface="Gotham" panose="02000504050000020004" pitchFamily="2" charset="0"/>
                <a:ea typeface="Times New Roman" panose="02020603050405020304" pitchFamily="18" charset="0"/>
              </a:rPr>
              <a:t> Universitario Virgen de la </a:t>
            </a:r>
            <a:r>
              <a:rPr lang="en-US" sz="1800" i="1" dirty="0" err="1">
                <a:effectLst/>
                <a:latin typeface="Gotham" panose="02000504050000020004" pitchFamily="2" charset="0"/>
                <a:ea typeface="Times New Roman" panose="02020603050405020304" pitchFamily="18" charset="0"/>
              </a:rPr>
              <a:t>Arrixaca</a:t>
            </a:r>
            <a:r>
              <a:rPr lang="en-US" sz="1800" i="1" dirty="0">
                <a:effectLst/>
                <a:latin typeface="Gotham" panose="02000504050000020004" pitchFamily="2" charset="0"/>
                <a:ea typeface="Times New Roman" panose="02020603050405020304" pitchFamily="18" charset="0"/>
              </a:rPr>
              <a:t> , Murcia,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Hospital Los </a:t>
            </a:r>
            <a:r>
              <a:rPr lang="en-US" sz="1800" i="1" dirty="0" err="1">
                <a:effectLst/>
                <a:latin typeface="Gotham" panose="02000504050000020004" pitchFamily="2" charset="0"/>
                <a:ea typeface="Times New Roman" panose="02020603050405020304" pitchFamily="18" charset="0"/>
              </a:rPr>
              <a:t>Arcos</a:t>
            </a:r>
            <a:r>
              <a:rPr lang="en-US" sz="1800" i="1" dirty="0">
                <a:effectLst/>
                <a:latin typeface="Gotham" panose="02000504050000020004" pitchFamily="2" charset="0"/>
                <a:ea typeface="Times New Roman" panose="02020603050405020304" pitchFamily="18" charset="0"/>
              </a:rPr>
              <a:t> del Mar </a:t>
            </a:r>
            <a:r>
              <a:rPr lang="en-US" sz="1800" i="1" dirty="0" err="1">
                <a:effectLst/>
                <a:latin typeface="Gotham" panose="02000504050000020004" pitchFamily="2" charset="0"/>
                <a:ea typeface="Times New Roman" panose="02020603050405020304" pitchFamily="18" charset="0"/>
              </a:rPr>
              <a:t>Menor</a:t>
            </a:r>
            <a:r>
              <a:rPr lang="en-US" sz="1800" i="1" dirty="0">
                <a:effectLst/>
                <a:latin typeface="Gotham" panose="02000504050000020004" pitchFamily="2" charset="0"/>
                <a:ea typeface="Times New Roman" panose="02020603050405020304" pitchFamily="18" charset="0"/>
              </a:rPr>
              <a:t>, Murcia,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Heart transplantation is currently the most effective treatment to improve the prognosis of patients with end-stage heart failure. In recent years, donation after circulatory death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with regional normothermic thoracoabdominal perfusion (TA-NRP) has been developed in Spain.  We present the initial experiences in heart transplantation from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donors with TA-NRP at the Hospital Virgen de la </a:t>
            </a:r>
            <a:r>
              <a:rPr lang="en-US" sz="1800" dirty="0" err="1">
                <a:solidFill>
                  <a:srgbClr val="000000"/>
                </a:solidFill>
                <a:effectLst/>
                <a:latin typeface="Gotham" panose="02000504050000020004" pitchFamily="2" charset="0"/>
                <a:ea typeface="Calibri" panose="020F0502020204030204" pitchFamily="34" charset="0"/>
              </a:rPr>
              <a:t>Arrixaca</a:t>
            </a:r>
            <a:r>
              <a:rPr lang="en-US" sz="1800" dirty="0">
                <a:solidFill>
                  <a:srgbClr val="000000"/>
                </a:solidFill>
                <a:effectLst/>
                <a:latin typeface="Gotham" panose="02000504050000020004" pitchFamily="2" charset="0"/>
                <a:ea typeface="Calibri" panose="020F0502020204030204" pitchFamily="34" charset="0"/>
              </a:rPr>
              <a:t> in Murcia.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was considered in patients under 65 years of age admitted to the ICU in whom the medical team and legal representatives had made the decision for withdrawal of life support therapy (WLST) and the donation was accepted. The evaluation was performed as usually. Donor heart monitoring was performed using a Swan-Ganz catheter and continuous transesophageal echocardiography (TEE). Brain activity was monitored using the </a:t>
            </a:r>
            <a:r>
              <a:rPr lang="en-US" sz="1800" dirty="0" err="1">
                <a:solidFill>
                  <a:srgbClr val="000000"/>
                </a:solidFill>
                <a:effectLst/>
                <a:latin typeface="Gotham" panose="02000504050000020004" pitchFamily="2" charset="0"/>
                <a:ea typeface="Calibri" panose="020F0502020204030204" pitchFamily="34" charset="0"/>
              </a:rPr>
              <a:t>bispectral</a:t>
            </a:r>
            <a:r>
              <a:rPr lang="en-US" sz="1800" dirty="0">
                <a:solidFill>
                  <a:srgbClr val="000000"/>
                </a:solidFill>
                <a:effectLst/>
                <a:latin typeface="Gotham" panose="02000504050000020004" pitchFamily="2" charset="0"/>
                <a:ea typeface="Calibri" panose="020F0502020204030204" pitchFamily="34" charset="0"/>
              </a:rPr>
              <a:t> index.  After declaration of death (5 minutes no touch), the 3 aortic arch vessels were clamped to exclude cerebral flow. Simultaneously, the patient was intubated and mechanical ventilation was initiated. The values of troponin I and lactate were monitored during the whole procedure.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11</a:t>
            </a:r>
            <a:r>
              <a:rPr lang="en-US" sz="1800" dirty="0">
                <a:solidFill>
                  <a:srgbClr val="000000"/>
                </a:solidFill>
                <a:effectLst/>
                <a:latin typeface="Gotham" panose="02000504050000020004" pitchFamily="2" charset="0"/>
                <a:ea typeface="Calibri" panose="020F0502020204030204" pitchFamily="34" charset="0"/>
              </a:rPr>
              <a:t> procedures were performed to local recipients with excellent outcome. In all cases the heart reverted to sinus rhythm within 1 minute. Left ventricular ejection fraction at the validation, and 60 minutes after it, was optimal. The recipients had a short ICU stay and were discharged home with an excellent evolution and optimal cardiac index. Only one of them required mechanical support after transplantation, and another one finally died for a local complication, not related with the graft function.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Transplantation from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donors represents an important source of grafts in countries with an adequate legal framework. TA-NRP may become a way to make </a:t>
            </a:r>
            <a:r>
              <a:rPr lang="en-US" sz="1800" dirty="0" err="1">
                <a:solidFill>
                  <a:srgbClr val="000000"/>
                </a:solidFill>
                <a:effectLst/>
                <a:latin typeface="Gotham" panose="02000504050000020004" pitchFamily="2" charset="0"/>
                <a:ea typeface="Calibri" panose="020F0502020204030204" pitchFamily="34" charset="0"/>
              </a:rPr>
              <a:t>cDCD</a:t>
            </a:r>
            <a:r>
              <a:rPr lang="en-US" sz="1800" dirty="0">
                <a:solidFill>
                  <a:srgbClr val="000000"/>
                </a:solidFill>
                <a:effectLst/>
                <a:latin typeface="Gotham" panose="02000504050000020004" pitchFamily="2" charset="0"/>
                <a:ea typeface="Calibri" panose="020F0502020204030204" pitchFamily="34" charset="0"/>
              </a:rPr>
              <a:t> donor heart transplantation feasible, reducing the costs of ex situ machine devices by making this procedure economically affordable.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28</a:t>
            </a:fld>
            <a:endParaRPr lang="en-GB"/>
          </a:p>
        </p:txBody>
      </p:sp>
    </p:spTree>
    <p:extLst>
      <p:ext uri="{BB962C8B-B14F-4D97-AF65-F5344CB8AC3E}">
        <p14:creationId xmlns:p14="http://schemas.microsoft.com/office/powerpoint/2010/main" val="277765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ACR, </a:t>
            </a:r>
            <a:r>
              <a:rPr lang="en-US" sz="1800" b="0" i="1" dirty="0">
                <a:effectLst/>
                <a:latin typeface="Gotham" panose="02000504050000020004" pitchFamily="2" charset="0"/>
                <a:ea typeface="Calibri" panose="020F0502020204030204" pitchFamily="34" charset="0"/>
              </a:rPr>
              <a:t>acute cellular rejection; </a:t>
            </a:r>
            <a:r>
              <a:rPr lang="en-GB" sz="1800" b="0" i="1" dirty="0">
                <a:latin typeface="Gotham" panose="02000504050000020004" pitchFamily="2" charset="0"/>
              </a:rPr>
              <a:t>AMR, </a:t>
            </a:r>
            <a:r>
              <a:rPr lang="en-US" sz="1800" b="0" i="1" dirty="0">
                <a:effectLst/>
                <a:latin typeface="Gotham" panose="02000504050000020004" pitchFamily="2" charset="0"/>
                <a:ea typeface="Calibri" panose="020F0502020204030204" pitchFamily="34" charset="0"/>
              </a:rPr>
              <a:t>antibody-mediated rejection; </a:t>
            </a:r>
            <a:r>
              <a:rPr lang="en-US" sz="1200" b="0" i="1" dirty="0">
                <a:effectLst/>
                <a:latin typeface="Gotham" panose="02000504050000020004" pitchFamily="2" charset="0"/>
                <a:ea typeface="Calibri" panose="020F0502020204030204" pitchFamily="34" charset="0"/>
              </a:rPr>
              <a:t>BHOT, </a:t>
            </a:r>
            <a:r>
              <a:rPr lang="en-GB" sz="1200" i="1" dirty="0" err="1">
                <a:solidFill>
                  <a:srgbClr val="A5A5A5"/>
                </a:solidFill>
                <a:latin typeface="Gotham" panose="02000504050000020004" pitchFamily="2" charset="0"/>
              </a:rPr>
              <a:t>banff</a:t>
            </a:r>
            <a:r>
              <a:rPr lang="en-GB" sz="1200" i="1" dirty="0">
                <a:solidFill>
                  <a:srgbClr val="A5A5A5"/>
                </a:solidFill>
                <a:latin typeface="Gotham" panose="02000504050000020004" pitchFamily="2" charset="0"/>
              </a:rPr>
              <a:t> human organ transplant; </a:t>
            </a:r>
            <a:r>
              <a:rPr lang="en-GB" sz="1800" b="0" i="1" dirty="0">
                <a:latin typeface="Gotham" panose="02000504050000020004" pitchFamily="2" charset="0"/>
              </a:rPr>
              <a:t>EMB, </a:t>
            </a:r>
            <a:r>
              <a:rPr lang="en-GB" sz="1800" b="0" i="1" dirty="0">
                <a:solidFill>
                  <a:srgbClr val="A5A5A5"/>
                </a:solidFill>
                <a:latin typeface="Gotham" panose="02000504050000020004" pitchFamily="2" charset="0"/>
              </a:rPr>
              <a:t>endomyocardial biopsies; FFPE, formalin-fixed paraffin-embedded; ROC-AUC, </a:t>
            </a:r>
            <a:r>
              <a:rPr lang="en-GB" sz="1800" b="0" i="1" dirty="0">
                <a:solidFill>
                  <a:srgbClr val="040C28"/>
                </a:solidFill>
                <a:effectLst/>
                <a:latin typeface="Gotham" panose="02000504050000020004" pitchFamily="2" charset="0"/>
              </a:rPr>
              <a:t>area under the r</a:t>
            </a:r>
            <a:r>
              <a:rPr lang="fr-CH" sz="1800" b="0" i="1" dirty="0" err="1">
                <a:solidFill>
                  <a:srgbClr val="5F6368"/>
                </a:solidFill>
                <a:effectLst/>
                <a:latin typeface="Gotham" panose="02000504050000020004" pitchFamily="2" charset="0"/>
              </a:rPr>
              <a:t>eceiver</a:t>
            </a:r>
            <a:r>
              <a:rPr lang="fr-CH" sz="1800" b="0" i="1" dirty="0">
                <a:solidFill>
                  <a:srgbClr val="5F6368"/>
                </a:solidFill>
                <a:effectLst/>
                <a:latin typeface="Gotham" panose="02000504050000020004" pitchFamily="2" charset="0"/>
              </a:rPr>
              <a:t> operating </a:t>
            </a:r>
            <a:r>
              <a:rPr lang="fr-CH" sz="1800" b="0" i="1" dirty="0" err="1">
                <a:solidFill>
                  <a:srgbClr val="5F6368"/>
                </a:solidFill>
                <a:effectLst/>
                <a:latin typeface="Gotham" panose="02000504050000020004" pitchFamily="2" charset="0"/>
              </a:rPr>
              <a:t>characteristic</a:t>
            </a:r>
            <a:r>
              <a:rPr lang="en-GB" sz="1800" b="0" i="1" dirty="0">
                <a:solidFill>
                  <a:srgbClr val="040C28"/>
                </a:solidFill>
                <a:effectLst/>
                <a:latin typeface="Gotham" panose="02000504050000020004" pitchFamily="2" charset="0"/>
              </a:rPr>
              <a:t> curve.</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MOLECULAR DIAGNOSTIC CLASSIFICATION OF HEART ALLOGRAFT REJECTION BASED ON THE TARGETED BANFF HUMAN ORGAN TRANSPLANT GENE EXPRESSION PANEL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Alessia </a:t>
            </a:r>
            <a:r>
              <a:rPr lang="en-US" sz="1800" b="1" dirty="0" err="1">
                <a:effectLst/>
                <a:latin typeface="Gotham" panose="02000504050000020004" pitchFamily="2" charset="0"/>
                <a:ea typeface="Times New Roman" panose="02020603050405020304" pitchFamily="18" charset="0"/>
              </a:rPr>
              <a:t>Giarraputo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Guillaume Coutance</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Marny</a:t>
            </a:r>
            <a:r>
              <a:rPr lang="en-US" sz="1800" b="1" dirty="0">
                <a:effectLst/>
                <a:latin typeface="Gotham" panose="02000504050000020004" pitchFamily="2" charset="0"/>
                <a:ea typeface="Times New Roman" panose="02020603050405020304" pitchFamily="18" charset="0"/>
              </a:rPr>
              <a:t> Fedrigo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Jessy Dagobert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Blaise Robin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Ilaria Barison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Chiara Castellani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 Rouvier</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Jon Kobashigawa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Jignesh Patel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Jean-Paul Duong van Huyen</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Annalisa Angelini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Cardiovascular Pathology, Department of Cardiac, Thoracic, Vascular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Department of Cardiac and Thoracic Surgery, Cardiology Institute, </a:t>
            </a:r>
            <a:r>
              <a:rPr lang="en-US" sz="1800" i="1" dirty="0" err="1">
                <a:effectLst/>
                <a:latin typeface="Gotham" panose="02000504050000020004" pitchFamily="2" charset="0"/>
                <a:ea typeface="Times New Roman" panose="02020603050405020304" pitchFamily="18" charset="0"/>
              </a:rPr>
              <a:t>Pitie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Sorbonne University Medical School,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Pitié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Paris,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Cedars-Sinai Smidt Heart Institute, Los Angeles,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Kidney Transplant Department, Necker Hospital, Assistance </a:t>
            </a:r>
            <a:r>
              <a:rPr lang="en-US" sz="1800" i="1" dirty="0" err="1">
                <a:effectLst/>
                <a:latin typeface="Gotham" panose="02000504050000020004" pitchFamily="2" charset="0"/>
                <a:ea typeface="Times New Roman" panose="02020603050405020304" pitchFamily="18" charset="0"/>
              </a:rPr>
              <a:t>Publique</a:t>
            </a:r>
            <a:r>
              <a:rPr lang="en-US" sz="1800" i="1" dirty="0">
                <a:effectLst/>
                <a:latin typeface="Gotham" panose="02000504050000020004" pitchFamily="2" charset="0"/>
                <a:ea typeface="Times New Roman" panose="02020603050405020304" pitchFamily="18" charset="0"/>
              </a:rPr>
              <a:t> - </a:t>
            </a:r>
            <a:r>
              <a:rPr lang="en-US" sz="1800" i="1" dirty="0" err="1">
                <a:effectLst/>
                <a:latin typeface="Gotham" panose="02000504050000020004" pitchFamily="2" charset="0"/>
                <a:ea typeface="Times New Roman" panose="02020603050405020304" pitchFamily="18" charset="0"/>
              </a:rPr>
              <a:t>Hôpitaux</a:t>
            </a:r>
            <a:r>
              <a:rPr lang="en-US" sz="1800" i="1" dirty="0">
                <a:effectLst/>
                <a:latin typeface="Gotham" panose="02000504050000020004" pitchFamily="2" charset="0"/>
                <a:ea typeface="Times New Roman" panose="02020603050405020304" pitchFamily="18" charset="0"/>
              </a:rPr>
              <a:t> de Paris,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Endomyocardial biopsies (EMB) gene expression profiling is a promising companion tool of the pathology diagnosis of rejection. While the routine application of </a:t>
            </a:r>
            <a:r>
              <a:rPr lang="en-US" sz="1800" dirty="0" err="1">
                <a:effectLst/>
                <a:latin typeface="Gotham" panose="02000504050000020004" pitchFamily="2" charset="0"/>
                <a:ea typeface="Calibri" panose="020F0502020204030204" pitchFamily="34" charset="0"/>
              </a:rPr>
              <a:t>pangenomic</a:t>
            </a:r>
            <a:r>
              <a:rPr lang="en-US" sz="1800" dirty="0">
                <a:effectLst/>
                <a:latin typeface="Gotham" panose="02000504050000020004" pitchFamily="2" charset="0"/>
                <a:ea typeface="Calibri" panose="020F0502020204030204" pitchFamily="34" charset="0"/>
              </a:rPr>
              <a:t> approaches is limited, targeted molecular profiling combined with reproducible formalin-fixed paraffin-embedded (FFPE) EMB-based technology has the potential to change the current paradigm of cardiac rejection diagnosis. We aimed to develop and validate targeted gene expression diagnostic system of cardiac rejection.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multicenter, retrospective study, building a reference set of 610 FFPE-EMB collected between 2011 and 2021 and representative of the landscape of rejection (antibody-mediated rejection-AMR, n=189; acute cellular rejection-ACR, n=289; non-rejection, n=114). </a:t>
            </a:r>
            <a:r>
              <a:rPr lang="en-US" sz="1800" dirty="0" err="1">
                <a:effectLst/>
                <a:latin typeface="Gotham" panose="02000504050000020004" pitchFamily="2" charset="0"/>
                <a:ea typeface="Calibri" panose="020F0502020204030204" pitchFamily="34" charset="0"/>
              </a:rPr>
              <a:t>Nanostring</a:t>
            </a:r>
            <a:r>
              <a:rPr lang="en-US" sz="1800" dirty="0">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nCounter</a:t>
            </a:r>
            <a:r>
              <a:rPr lang="en-US" sz="1800" dirty="0">
                <a:effectLst/>
                <a:latin typeface="Gotham" panose="02000504050000020004" pitchFamily="2" charset="0"/>
                <a:ea typeface="Calibri" panose="020F0502020204030204" pitchFamily="34" charset="0"/>
              </a:rPr>
              <a:t> technology with BHOT panel, a consensus-based panel of 770 genes, was used to analyze tissue gene expression. Differential expression and elastic net approaches were applied to identify key AMR and ACR-related transcripts. A supervised machine learning model was used to build molecular classifiers of AMR and ACR. Their performance was evaluated in an independent validation set (n=117).</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Overall, the molecular analysis of 592 (97%) biopsies successfully passed all quality control and normalization steps. The molecular profiles of both ACR and AMR included typical transcripts reflecting the rejection-related pathophysiology. In the validation cohort, the AMR and ACR models accurately identified each type of rejection. The diagnostic accuracy was 81.89% for AMR (ROC-AUC=0.844, Brier score=0.143) and 77.58% for ACR (ROC-AUC=0.812, Brier score=0.176). Principal component analysis based on the molecular scores showed the detection of 72% of variance (Figure) allowing the </a:t>
            </a:r>
            <a:r>
              <a:rPr lang="en-US" sz="1800" dirty="0" err="1">
                <a:effectLst/>
                <a:latin typeface="Gotham" panose="02000504050000020004" pitchFamily="2" charset="0"/>
                <a:ea typeface="Calibri" panose="020F0502020204030204" pitchFamily="34" charset="0"/>
              </a:rPr>
              <a:t>histo</a:t>
            </a:r>
            <a:r>
              <a:rPr lang="en-US" sz="1800" dirty="0">
                <a:effectLst/>
                <a:latin typeface="Gotham" panose="02000504050000020004" pitchFamily="2" charset="0"/>
                <a:ea typeface="Calibri" panose="020F0502020204030204" pitchFamily="34" charset="0"/>
              </a:rPr>
              <a:t>-molecular contextualization of the reference set samples according to the molecular scores.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We developed and validated robust molecular-based models, showing high diagnostic performance to detect heart rejection profiles in transplanted patients. These results support the clinical utility of BHOT-based diagnostic model to improve diagnostic and follow-up procedure in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29</a:t>
            </a:fld>
            <a:endParaRPr lang="en-GB"/>
          </a:p>
        </p:txBody>
      </p:sp>
    </p:spTree>
    <p:extLst>
      <p:ext uri="{BB962C8B-B14F-4D97-AF65-F5344CB8AC3E}">
        <p14:creationId xmlns:p14="http://schemas.microsoft.com/office/powerpoint/2010/main" val="8375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ACR, </a:t>
            </a:r>
            <a:r>
              <a:rPr lang="en-US" sz="1200" b="0" i="1" dirty="0">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US" sz="1200" b="0" i="1" dirty="0">
                <a:effectLst/>
                <a:latin typeface="Gotham" panose="02000504050000020004" pitchFamily="2" charset="0"/>
                <a:ea typeface="Calibri" panose="020F0502020204030204" pitchFamily="34" charset="0"/>
              </a:rPr>
              <a:t>antibody-mediated rejection; </a:t>
            </a:r>
            <a:r>
              <a:rPr lang="en-US" sz="1000" b="0" i="1" dirty="0">
                <a:effectLst/>
                <a:latin typeface="Gotham" panose="02000504050000020004" pitchFamily="2" charset="0"/>
                <a:ea typeface="Calibri" panose="020F0502020204030204" pitchFamily="34" charset="0"/>
              </a:rPr>
              <a:t>BHOT, </a:t>
            </a:r>
            <a:r>
              <a:rPr lang="en-GB" sz="1000" i="1" dirty="0" err="1">
                <a:solidFill>
                  <a:srgbClr val="A5A5A5"/>
                </a:solidFill>
                <a:latin typeface="Gotham" panose="02000504050000020004" pitchFamily="2" charset="0"/>
              </a:rPr>
              <a:t>banff</a:t>
            </a:r>
            <a:r>
              <a:rPr lang="en-GB" sz="1000" i="1" dirty="0">
                <a:solidFill>
                  <a:srgbClr val="A5A5A5"/>
                </a:solidFill>
                <a:latin typeface="Gotham" panose="02000504050000020004" pitchFamily="2" charset="0"/>
              </a:rPr>
              <a:t> human organ transplant; </a:t>
            </a:r>
            <a:r>
              <a:rPr lang="en-GB" sz="1200" b="0" i="1" dirty="0">
                <a:latin typeface="Gotham" panose="02000504050000020004" pitchFamily="2" charset="0"/>
              </a:rPr>
              <a:t>EMB, </a:t>
            </a:r>
            <a:r>
              <a:rPr lang="en-GB" sz="1200" b="0" i="1" dirty="0">
                <a:solidFill>
                  <a:srgbClr val="A5A5A5"/>
                </a:solidFill>
                <a:latin typeface="Gotham" panose="02000504050000020004" pitchFamily="2" charset="0"/>
              </a:rPr>
              <a:t>endomyocardial biopsies; FFPE, formalin-fixed paraffin-embedded; ROC-AUC, </a:t>
            </a:r>
            <a:r>
              <a:rPr lang="en-GB" sz="1200" b="0" i="1" dirty="0">
                <a:solidFill>
                  <a:srgbClr val="040C28"/>
                </a:solidFill>
                <a:effectLst/>
                <a:latin typeface="Gotham" panose="02000504050000020004" pitchFamily="2" charset="0"/>
              </a:rPr>
              <a:t>area under the r</a:t>
            </a:r>
            <a:r>
              <a:rPr lang="fr-CH" sz="1200" b="0" i="1" dirty="0" err="1">
                <a:solidFill>
                  <a:srgbClr val="5F6368"/>
                </a:solidFill>
                <a:effectLst/>
                <a:latin typeface="Gotham" panose="02000504050000020004" pitchFamily="2" charset="0"/>
              </a:rPr>
              <a:t>eceiver</a:t>
            </a:r>
            <a:r>
              <a:rPr lang="fr-CH" sz="1200" b="0" i="1" dirty="0">
                <a:solidFill>
                  <a:srgbClr val="5F6368"/>
                </a:solidFill>
                <a:effectLst/>
                <a:latin typeface="Gotham" panose="02000504050000020004" pitchFamily="2" charset="0"/>
              </a:rPr>
              <a:t> operating </a:t>
            </a:r>
            <a:r>
              <a:rPr lang="fr-CH" sz="1200" b="0" i="1" dirty="0" err="1">
                <a:solidFill>
                  <a:srgbClr val="5F6368"/>
                </a:solidFill>
                <a:effectLst/>
                <a:latin typeface="Gotham" panose="02000504050000020004" pitchFamily="2" charset="0"/>
              </a:rPr>
              <a:t>characteristic</a:t>
            </a:r>
            <a:r>
              <a:rPr lang="en-GB" sz="1200" b="0" i="1" dirty="0">
                <a:solidFill>
                  <a:srgbClr val="040C28"/>
                </a:solidFill>
                <a:effectLst/>
                <a:latin typeface="Gotham" panose="02000504050000020004" pitchFamily="2" charset="0"/>
              </a:rPr>
              <a:t> curve.</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MOLECULAR DIAGNOSTIC CLASSIFICATION OF HEART ALLOGRAFT REJECTION BASED ON THE TARGETED BANFF HUMAN ORGAN TRANSPLANT GENE EXPRESSION PANEL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Alessia </a:t>
            </a:r>
            <a:r>
              <a:rPr lang="en-US" sz="1800" b="1" dirty="0" err="1">
                <a:effectLst/>
                <a:latin typeface="Gotham" panose="02000504050000020004" pitchFamily="2" charset="0"/>
                <a:ea typeface="Times New Roman" panose="02020603050405020304" pitchFamily="18" charset="0"/>
              </a:rPr>
              <a:t>Giarraputo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Guillaume Coutance</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Marny</a:t>
            </a:r>
            <a:r>
              <a:rPr lang="en-US" sz="1800" b="1" dirty="0">
                <a:effectLst/>
                <a:latin typeface="Gotham" panose="02000504050000020004" pitchFamily="2" charset="0"/>
                <a:ea typeface="Times New Roman" panose="02020603050405020304" pitchFamily="18" charset="0"/>
              </a:rPr>
              <a:t> Fedrigo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Jessy Dagobert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Blaise Robin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Ilaria Barison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Chiara Castellani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 Rouvier</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Jon Kobashigawa</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Jignesh Patel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Jean-Paul Duong van Huyen</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Annalisa Angelini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Cardiovascular Pathology, Department of Cardiac, Thoracic, Vascular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Department of Cardiac and Thoracic Surgery, Cardiology Institute, </a:t>
            </a:r>
            <a:r>
              <a:rPr lang="en-US" sz="1800" i="1" dirty="0" err="1">
                <a:effectLst/>
                <a:latin typeface="Gotham" panose="02000504050000020004" pitchFamily="2" charset="0"/>
                <a:ea typeface="Times New Roman" panose="02020603050405020304" pitchFamily="18" charset="0"/>
              </a:rPr>
              <a:t>Pitie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Sorbonne University Medical School,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Pitié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Paris,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Cedars-Sinai Smidt Heart Institute, Los Angeles,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Kidney Transplant Department, Necker Hospital, Assistance </a:t>
            </a:r>
            <a:r>
              <a:rPr lang="en-US" sz="1800" i="1" dirty="0" err="1">
                <a:effectLst/>
                <a:latin typeface="Gotham" panose="02000504050000020004" pitchFamily="2" charset="0"/>
                <a:ea typeface="Times New Roman" panose="02020603050405020304" pitchFamily="18" charset="0"/>
              </a:rPr>
              <a:t>Publique</a:t>
            </a:r>
            <a:r>
              <a:rPr lang="en-US" sz="1800" i="1" dirty="0">
                <a:effectLst/>
                <a:latin typeface="Gotham" panose="02000504050000020004" pitchFamily="2" charset="0"/>
                <a:ea typeface="Times New Roman" panose="02020603050405020304" pitchFamily="18" charset="0"/>
              </a:rPr>
              <a:t> - </a:t>
            </a:r>
            <a:r>
              <a:rPr lang="en-US" sz="1800" i="1" dirty="0" err="1">
                <a:effectLst/>
                <a:latin typeface="Gotham" panose="02000504050000020004" pitchFamily="2" charset="0"/>
                <a:ea typeface="Times New Roman" panose="02020603050405020304" pitchFamily="18" charset="0"/>
              </a:rPr>
              <a:t>Hôpitaux</a:t>
            </a:r>
            <a:r>
              <a:rPr lang="en-US" sz="1800" i="1" dirty="0">
                <a:effectLst/>
                <a:latin typeface="Gotham" panose="02000504050000020004" pitchFamily="2" charset="0"/>
                <a:ea typeface="Times New Roman" panose="02020603050405020304" pitchFamily="18" charset="0"/>
              </a:rPr>
              <a:t> de Paris,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Endomyocardial biopsies (EMB) gene expression profiling is a promising companion tool of the pathology diagnosis of rejection. While the routine application of </a:t>
            </a:r>
            <a:r>
              <a:rPr lang="en-US" sz="1800" dirty="0" err="1">
                <a:effectLst/>
                <a:latin typeface="Gotham" panose="02000504050000020004" pitchFamily="2" charset="0"/>
                <a:ea typeface="Calibri" panose="020F0502020204030204" pitchFamily="34" charset="0"/>
              </a:rPr>
              <a:t>pangenomic</a:t>
            </a:r>
            <a:r>
              <a:rPr lang="en-US" sz="1800" dirty="0">
                <a:effectLst/>
                <a:latin typeface="Gotham" panose="02000504050000020004" pitchFamily="2" charset="0"/>
                <a:ea typeface="Calibri" panose="020F0502020204030204" pitchFamily="34" charset="0"/>
              </a:rPr>
              <a:t> approaches is limited, targeted molecular profiling combined with reproducible formalin-fixed paraffin-embedded (FFPE) EMB-based technology has the potential to change the current paradigm of cardiac rejection diagnosis. We aimed to develop and validate targeted gene expression diagnostic system of cardiac rejection.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multicenter, retrospective study, building a reference set of 610 FFPE-EMB collected between 2011 and 2021 and representative of the landscape of rejection (antibody-mediated rejection-AMR, n=189; acute cellular rejection-ACR, n=289; non-rejection, n=114). </a:t>
            </a:r>
            <a:r>
              <a:rPr lang="en-US" sz="1800" dirty="0" err="1">
                <a:effectLst/>
                <a:latin typeface="Gotham" panose="02000504050000020004" pitchFamily="2" charset="0"/>
                <a:ea typeface="Calibri" panose="020F0502020204030204" pitchFamily="34" charset="0"/>
              </a:rPr>
              <a:t>Nanostring</a:t>
            </a:r>
            <a:r>
              <a:rPr lang="en-US" sz="1800" dirty="0">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nCounter</a:t>
            </a:r>
            <a:r>
              <a:rPr lang="en-US" sz="1800" dirty="0">
                <a:effectLst/>
                <a:latin typeface="Gotham" panose="02000504050000020004" pitchFamily="2" charset="0"/>
                <a:ea typeface="Calibri" panose="020F0502020204030204" pitchFamily="34" charset="0"/>
              </a:rPr>
              <a:t> technology with BHOT panel, a consensus-based panel of 770 genes, was used to analyze tissue gene expression. Differential expression and elastic net approaches were applied to identify key AMR and ACR-related transcripts. A supervised machine learning model was used to build molecular classifiers of AMR and ACR. Their performance was evaluated in an independent validation set (n=117).</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Overall, the molecular analysis of 592 (97%) biopsies successfully passed all quality control and normalization steps. The molecular profiles of both ACR and AMR included typical transcripts reflecting the rejection-related pathophysiology. In the validation cohort, the AMR and ACR models accurately identified each type of rejection. The diagnostic accuracy was 81.89% for AMR (ROC-AUC=0.844, Brier score=0.143) and 77.58% for ACR (ROC-AUC=0.812, Brier score=0.176). Principal component analysis based on the molecular scores showed the detection of 72% of variance (Figure) allowing the </a:t>
            </a:r>
            <a:r>
              <a:rPr lang="en-US" sz="1800" dirty="0" err="1">
                <a:effectLst/>
                <a:latin typeface="Gotham" panose="02000504050000020004" pitchFamily="2" charset="0"/>
                <a:ea typeface="Calibri" panose="020F0502020204030204" pitchFamily="34" charset="0"/>
              </a:rPr>
              <a:t>histo</a:t>
            </a:r>
            <a:r>
              <a:rPr lang="en-US" sz="1800" dirty="0">
                <a:effectLst/>
                <a:latin typeface="Gotham" panose="02000504050000020004" pitchFamily="2" charset="0"/>
                <a:ea typeface="Calibri" panose="020F0502020204030204" pitchFamily="34" charset="0"/>
              </a:rPr>
              <a:t>-molecular contextualization of the reference set samples according to the molecular scores.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We developed and validated robust molecular-based models, showing high diagnostic performance to detect heart rejection profiles in transplanted patients. These results support the clinical utility of BHOT-based diagnostic model to improve diagnostic and follow-up procedure in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30</a:t>
            </a:fld>
            <a:endParaRPr lang="en-GB"/>
          </a:p>
        </p:txBody>
      </p:sp>
    </p:spTree>
    <p:extLst>
      <p:ext uri="{BB962C8B-B14F-4D97-AF65-F5344CB8AC3E}">
        <p14:creationId xmlns:p14="http://schemas.microsoft.com/office/powerpoint/2010/main" val="275886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AMR, </a:t>
            </a:r>
            <a:r>
              <a:rPr lang="en-US" sz="1800" i="1" dirty="0">
                <a:solidFill>
                  <a:srgbClr val="000000"/>
                </a:solidFill>
                <a:effectLst/>
                <a:latin typeface="Gotham" panose="02000504050000020004" pitchFamily="2" charset="0"/>
                <a:ea typeface="Calibri" panose="020F0502020204030204" pitchFamily="34" charset="0"/>
              </a:rPr>
              <a:t>antibody-mediated rejection; </a:t>
            </a:r>
            <a:r>
              <a:rPr lang="en-GB" sz="1800" b="0" i="1" dirty="0">
                <a:latin typeface="Gotham" panose="02000504050000020004" pitchFamily="2" charset="0"/>
              </a:rPr>
              <a:t>B</a:t>
            </a:r>
            <a:r>
              <a:rPr lang="en-US" sz="1800" b="0" i="1" dirty="0">
                <a:effectLst/>
                <a:latin typeface="Gotham" panose="02000504050000020004" pitchFamily="2" charset="0"/>
                <a:ea typeface="Calibri" panose="020F0502020204030204" pitchFamily="34" charset="0"/>
              </a:rPr>
              <a:t>HOT, </a:t>
            </a:r>
            <a:r>
              <a:rPr lang="en-GB" sz="1800" i="1" dirty="0" err="1">
                <a:solidFill>
                  <a:srgbClr val="A5A5A5"/>
                </a:solidFill>
                <a:latin typeface="Gotham" panose="02000504050000020004" pitchFamily="2" charset="0"/>
              </a:rPr>
              <a:t>banff</a:t>
            </a:r>
            <a:r>
              <a:rPr lang="en-GB" sz="1800" i="1" dirty="0">
                <a:solidFill>
                  <a:srgbClr val="A5A5A5"/>
                </a:solidFill>
                <a:latin typeface="Gotham" panose="02000504050000020004" pitchFamily="2" charset="0"/>
              </a:rPr>
              <a:t> human organ transplant; FDR, false discovery rate; IFNG, interferon gamma; NK, natural killer.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BANFF HUMAN ORGAN TRANSPLANT CONSENSUS GENE PANEL FOR DETECTING ANTIBODY MEDIATED REJECTION IN HEART ALLOGRAFT BIOPSIES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Alessia </a:t>
            </a:r>
            <a:r>
              <a:rPr lang="en-US" sz="1800" b="1" dirty="0" err="1">
                <a:effectLst/>
                <a:latin typeface="Gotham" panose="02000504050000020004" pitchFamily="2" charset="0"/>
                <a:ea typeface="Times New Roman" panose="02020603050405020304" pitchFamily="18" charset="0"/>
              </a:rPr>
              <a:t>Giarraputo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Guillaume Coutance</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Marny</a:t>
            </a:r>
            <a:r>
              <a:rPr lang="en-US" sz="1800" b="1" dirty="0">
                <a:effectLst/>
                <a:latin typeface="Gotham" panose="02000504050000020004" pitchFamily="2" charset="0"/>
                <a:ea typeface="Times New Roman" panose="02020603050405020304" pitchFamily="18" charset="0"/>
              </a:rPr>
              <a:t> Fedrigo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Dina Zielinski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Mengel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Jean-Paul Duong van Huyen</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Annalisa Angelini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Cardiovascular Pathology, Department of Cardiac, Thoracic, Vascular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Department of Cardiac and Thoracic Surgery, Cardiology Institute, </a:t>
            </a:r>
            <a:r>
              <a:rPr lang="en-US" sz="1800" i="1" dirty="0" err="1">
                <a:effectLst/>
                <a:latin typeface="Gotham" panose="02000504050000020004" pitchFamily="2" charset="0"/>
                <a:ea typeface="Times New Roman" panose="02020603050405020304" pitchFamily="18" charset="0"/>
              </a:rPr>
              <a:t>Pitie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Sorbonne University Medical School,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Department of Laboratory Medicine and Pathology, University of Alberta, Alberta,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Kidney Transplant Department, Necker Hospital, Assistance </a:t>
            </a:r>
            <a:r>
              <a:rPr lang="en-US" sz="1800" i="1" dirty="0" err="1">
                <a:effectLst/>
                <a:latin typeface="Gotham" panose="02000504050000020004" pitchFamily="2" charset="0"/>
                <a:ea typeface="Times New Roman" panose="02020603050405020304" pitchFamily="18" charset="0"/>
              </a:rPr>
              <a:t>Publique</a:t>
            </a:r>
            <a:r>
              <a:rPr lang="en-US" sz="1800" i="1" dirty="0">
                <a:effectLst/>
                <a:latin typeface="Gotham" panose="02000504050000020004" pitchFamily="2" charset="0"/>
                <a:ea typeface="Times New Roman" panose="02020603050405020304" pitchFamily="18" charset="0"/>
              </a:rPr>
              <a:t> - </a:t>
            </a:r>
            <a:r>
              <a:rPr lang="en-US" sz="1800" i="1" dirty="0" err="1">
                <a:effectLst/>
                <a:latin typeface="Gotham" panose="02000504050000020004" pitchFamily="2" charset="0"/>
                <a:ea typeface="Times New Roman" panose="02020603050405020304" pitchFamily="18" charset="0"/>
              </a:rPr>
              <a:t>Hôpitaux</a:t>
            </a:r>
            <a:r>
              <a:rPr lang="en-US" sz="1800" i="1" dirty="0">
                <a:effectLst/>
                <a:latin typeface="Gotham" panose="02000504050000020004" pitchFamily="2" charset="0"/>
                <a:ea typeface="Times New Roman" panose="02020603050405020304" pitchFamily="18" charset="0"/>
              </a:rPr>
              <a:t> de Paris,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Tissue-based gene expression approaches have been developed as a companion tool of routine pathology to refine the diagnosis of cardiac rejection. Whole-transcriptome profiling</a:t>
            </a:r>
            <a:r>
              <a:rPr lang="en-US" sz="1800" dirty="0">
                <a:solidFill>
                  <a:srgbClr val="000000"/>
                </a:solidFill>
                <a:effectLst/>
                <a:latin typeface="Gotham" panose="02000504050000020004" pitchFamily="2" charset="0"/>
                <a:ea typeface="Calibri" panose="020F0502020204030204" pitchFamily="34" charset="0"/>
              </a:rPr>
              <a:t> defined molecular phenotypes of rejection, but its clinical application remains limited by several hurdles. The consensus Banff Human Organ Transplant (BHOT) panel is developed to facilitate cost-effective and reproducible expression analysis of solid organ allografts. We aimed at validating the targeted panel as a proxy to whole-transcriptome analysis.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To assess the BHOT panel reliability in detecting gene expression pattern associated with antibody-mediated rejection (AMR), we performed </a:t>
            </a:r>
            <a:r>
              <a:rPr lang="en-US" sz="1800" i="1" dirty="0">
                <a:solidFill>
                  <a:srgbClr val="000000"/>
                </a:solidFill>
                <a:effectLst/>
                <a:latin typeface="Gotham" panose="02000504050000020004" pitchFamily="2" charset="0"/>
                <a:ea typeface="Calibri" panose="020F0502020204030204" pitchFamily="34" charset="0"/>
              </a:rPr>
              <a:t>in silico</a:t>
            </a:r>
            <a:r>
              <a:rPr lang="en-US" sz="1800" dirty="0">
                <a:solidFill>
                  <a:srgbClr val="000000"/>
                </a:solidFill>
                <a:effectLst/>
                <a:latin typeface="Gotham" panose="02000504050000020004" pitchFamily="2" charset="0"/>
                <a:ea typeface="Calibri" panose="020F0502020204030204" pitchFamily="34" charset="0"/>
              </a:rPr>
              <a:t> analysis and projected the BHOT panel </a:t>
            </a:r>
            <a:r>
              <a:rPr lang="en-US" sz="1800" dirty="0">
                <a:effectLst/>
                <a:latin typeface="Gotham" panose="02000504050000020004" pitchFamily="2" charset="0"/>
                <a:ea typeface="Calibri" panose="020F0502020204030204" pitchFamily="34" charset="0"/>
              </a:rPr>
              <a:t>on already published microarray data of 142 heart transplant biopsies (PMID:28148598). We compared the</a:t>
            </a:r>
            <a:r>
              <a:rPr lang="en-US" sz="1800" dirty="0">
                <a:solidFill>
                  <a:srgbClr val="000000"/>
                </a:solidFill>
                <a:effectLst/>
                <a:latin typeface="Gotham" panose="02000504050000020004" pitchFamily="2" charset="0"/>
                <a:ea typeface="Calibri" panose="020F0502020204030204" pitchFamily="34" charset="0"/>
              </a:rPr>
              <a:t> targeted and whole-transcriptome molecular profiles in AMR-biopsies (n=71) and non-AMR matched-control (non-rejection or acute cellular rejection, n=71) by performing </a:t>
            </a:r>
            <a:r>
              <a:rPr lang="en-US" sz="1800" dirty="0">
                <a:effectLst/>
                <a:latin typeface="Gotham" panose="02000504050000020004" pitchFamily="2" charset="0"/>
                <a:ea typeface="Calibri" panose="020F0502020204030204" pitchFamily="34" charset="0"/>
              </a:rPr>
              <a:t>differential expression, pathway, and network analyses.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Out of the 30 most differentially expressed genes (FDR&lt;0.05) between AMR and non-AMR identified in whole-transcriptome analysis, two-thirds (n=19) were included in the BHOT panel (</a:t>
            </a:r>
            <a:r>
              <a:rPr lang="en-US" sz="1800" b="1" dirty="0">
                <a:effectLst/>
                <a:latin typeface="Gotham" panose="02000504050000020004" pitchFamily="2" charset="0"/>
                <a:ea typeface="Calibri" panose="020F0502020204030204" pitchFamily="34" charset="0"/>
              </a:rPr>
              <a:t>Figure</a:t>
            </a:r>
            <a:r>
              <a:rPr lang="en-US" sz="1800" dirty="0">
                <a:effectLst/>
                <a:latin typeface="Gotham" panose="02000504050000020004" pitchFamily="2" charset="0"/>
                <a:ea typeface="Calibri" panose="020F0502020204030204" pitchFamily="34" charset="0"/>
              </a:rPr>
              <a:t>). These genes covered major immune pathways and key cells involved in the physiology of AMR, including IFNG-inducible genes, NK-cells, monocytes-macrophages, injury and B-cells</a:t>
            </a:r>
            <a:r>
              <a:rPr lang="en-US"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remaining genes not targeted in the BHOT were related to unspecific immune response. Major pathways related to AMR and graft injury identified in the targeted panel were associated with: antigen processing cross presentation (q=2.86E-15), lymphoid and non-lymphoid immune interaction (q=1.00E-22), endothelial activation (q=6.80E-10), Toll-like receptor cascade (q=1.59E-10) and </a:t>
            </a:r>
            <a:r>
              <a:rPr lang="en-US" sz="1800" dirty="0">
                <a:solidFill>
                  <a:srgbClr val="000000"/>
                </a:solidFill>
                <a:effectLst/>
                <a:latin typeface="Gotham" panose="02000504050000020004" pitchFamily="2" charset="0"/>
                <a:ea typeface="Calibri" panose="020F0502020204030204" pitchFamily="34" charset="0"/>
              </a:rPr>
              <a:t>Immunoregulatory interaction in adaptive immune system (q=1.01E-22).</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targeted molecular signature of AMR based on the B-HOT panel detected relevant AMR-related genes and pathways. This study demonstrate that the </a:t>
            </a:r>
            <a:r>
              <a:rPr lang="en-US" sz="1800" dirty="0">
                <a:solidFill>
                  <a:srgbClr val="000000"/>
                </a:solidFill>
                <a:effectLst/>
                <a:latin typeface="Gotham" panose="02000504050000020004" pitchFamily="2" charset="0"/>
                <a:ea typeface="Calibri" panose="020F0502020204030204" pitchFamily="34" charset="0"/>
              </a:rPr>
              <a:t>targeted panel can be used as a proxy to whole-transcriptome to analyze the molecular profile of heart allograft rejection.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31</a:t>
            </a:fld>
            <a:endParaRPr lang="en-GB"/>
          </a:p>
        </p:txBody>
      </p:sp>
    </p:spTree>
    <p:extLst>
      <p:ext uri="{BB962C8B-B14F-4D97-AF65-F5344CB8AC3E}">
        <p14:creationId xmlns:p14="http://schemas.microsoft.com/office/powerpoint/2010/main" val="323635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AMR, </a:t>
            </a:r>
            <a:r>
              <a:rPr lang="en-US" sz="1200" i="1" dirty="0">
                <a:solidFill>
                  <a:srgbClr val="000000"/>
                </a:solidFill>
                <a:effectLst/>
                <a:latin typeface="Gotham" panose="02000504050000020004" pitchFamily="2" charset="0"/>
                <a:ea typeface="Calibri" panose="020F0502020204030204" pitchFamily="34" charset="0"/>
              </a:rPr>
              <a:t>antibody-mediated rejection; </a:t>
            </a:r>
            <a:r>
              <a:rPr lang="en-GB" sz="1200" b="0" i="1" dirty="0">
                <a:latin typeface="Gotham" panose="02000504050000020004" pitchFamily="2" charset="0"/>
              </a:rPr>
              <a:t>B</a:t>
            </a:r>
            <a:r>
              <a:rPr lang="en-US" sz="1200" b="0" i="1" dirty="0">
                <a:effectLst/>
                <a:latin typeface="Gotham" panose="02000504050000020004" pitchFamily="2" charset="0"/>
                <a:ea typeface="Calibri" panose="020F0502020204030204" pitchFamily="34" charset="0"/>
              </a:rPr>
              <a:t>HOT, </a:t>
            </a:r>
            <a:r>
              <a:rPr lang="en-GB" sz="1200" i="1" dirty="0" err="1">
                <a:solidFill>
                  <a:srgbClr val="A5A5A5"/>
                </a:solidFill>
                <a:latin typeface="Gotham" panose="02000504050000020004" pitchFamily="2" charset="0"/>
              </a:rPr>
              <a:t>banff</a:t>
            </a:r>
            <a:r>
              <a:rPr lang="en-GB" sz="1200" i="1" dirty="0">
                <a:solidFill>
                  <a:srgbClr val="A5A5A5"/>
                </a:solidFill>
                <a:latin typeface="Gotham" panose="02000504050000020004" pitchFamily="2" charset="0"/>
              </a:rPr>
              <a:t> human organ transplant; FDR, false discovery rate; IFNG, interferon gamma; NK, natural killer.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BANFF HUMAN ORGAN TRANSPLANT CONSENSUS GENE PANEL FOR DETECTING ANTIBODY MEDIATED REJECTION IN HEART ALLOGRAFT BIOPSIES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Alessia </a:t>
            </a:r>
            <a:r>
              <a:rPr lang="en-US" sz="1800" b="1" dirty="0" err="1">
                <a:effectLst/>
                <a:latin typeface="Gotham" panose="02000504050000020004" pitchFamily="2" charset="0"/>
                <a:ea typeface="Times New Roman" panose="02020603050405020304" pitchFamily="18" charset="0"/>
              </a:rPr>
              <a:t>Giarraputo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Guillaume Coutance</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Marny</a:t>
            </a:r>
            <a:r>
              <a:rPr lang="en-US" sz="1800" b="1" dirty="0">
                <a:effectLst/>
                <a:latin typeface="Gotham" panose="02000504050000020004" pitchFamily="2" charset="0"/>
                <a:ea typeface="Times New Roman" panose="02020603050405020304" pitchFamily="18" charset="0"/>
              </a:rPr>
              <a:t> Fedrigo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Dina Zielinski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Mengel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Jean-Paul Duong van Huyen</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Annalisa Angelini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Cardiovascular Pathology, Department of Cardiac, Thoracic, Vascular Sciences, University of Padua, Padua,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Department of Cardiac and Thoracic Surgery, Cardiology Institute, </a:t>
            </a:r>
            <a:r>
              <a:rPr lang="en-US" sz="1800" i="1" dirty="0" err="1">
                <a:effectLst/>
                <a:latin typeface="Gotham" panose="02000504050000020004" pitchFamily="2" charset="0"/>
                <a:ea typeface="Times New Roman" panose="02020603050405020304" pitchFamily="18" charset="0"/>
              </a:rPr>
              <a:t>Pitie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Salpêtrière</a:t>
            </a:r>
            <a:r>
              <a:rPr lang="en-US" sz="1800" i="1" dirty="0">
                <a:effectLst/>
                <a:latin typeface="Gotham" panose="02000504050000020004" pitchFamily="2" charset="0"/>
                <a:ea typeface="Times New Roman" panose="02020603050405020304" pitchFamily="18" charset="0"/>
              </a:rPr>
              <a:t> Hospital, Assistance </a:t>
            </a:r>
            <a:r>
              <a:rPr lang="en-US" sz="1800" i="1" dirty="0" err="1">
                <a:effectLst/>
                <a:latin typeface="Gotham" panose="02000504050000020004" pitchFamily="2" charset="0"/>
                <a:ea typeface="Times New Roman" panose="02020603050405020304" pitchFamily="18" charset="0"/>
              </a:rPr>
              <a:t>Publique-Hôpitaux</a:t>
            </a:r>
            <a:r>
              <a:rPr lang="en-US" sz="1800" i="1" dirty="0">
                <a:effectLst/>
                <a:latin typeface="Gotham" panose="02000504050000020004" pitchFamily="2" charset="0"/>
                <a:ea typeface="Times New Roman" panose="02020603050405020304" pitchFamily="18" charset="0"/>
              </a:rPr>
              <a:t> de Paris (AP-HP). Sorbonne University Medical School,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Department of Laboratory Medicine and Pathology, University of Alberta, Alberta,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Kidney Transplant Department, Necker Hospital, Assistance </a:t>
            </a:r>
            <a:r>
              <a:rPr lang="en-US" sz="1800" i="1" dirty="0" err="1">
                <a:effectLst/>
                <a:latin typeface="Gotham" panose="02000504050000020004" pitchFamily="2" charset="0"/>
                <a:ea typeface="Times New Roman" panose="02020603050405020304" pitchFamily="18" charset="0"/>
              </a:rPr>
              <a:t>Publique</a:t>
            </a:r>
            <a:r>
              <a:rPr lang="en-US" sz="1800" i="1" dirty="0">
                <a:effectLst/>
                <a:latin typeface="Gotham" panose="02000504050000020004" pitchFamily="2" charset="0"/>
                <a:ea typeface="Times New Roman" panose="02020603050405020304" pitchFamily="18" charset="0"/>
              </a:rPr>
              <a:t> - </a:t>
            </a:r>
            <a:r>
              <a:rPr lang="en-US" sz="1800" i="1" dirty="0" err="1">
                <a:effectLst/>
                <a:latin typeface="Gotham" panose="02000504050000020004" pitchFamily="2" charset="0"/>
                <a:ea typeface="Times New Roman" panose="02020603050405020304" pitchFamily="18" charset="0"/>
              </a:rPr>
              <a:t>Hôpitaux</a:t>
            </a:r>
            <a:r>
              <a:rPr lang="en-US" sz="1800" i="1" dirty="0">
                <a:effectLst/>
                <a:latin typeface="Gotham" panose="02000504050000020004" pitchFamily="2" charset="0"/>
                <a:ea typeface="Times New Roman" panose="02020603050405020304" pitchFamily="18" charset="0"/>
              </a:rPr>
              <a:t> de Paris,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Tissue-based gene expression approaches have been developed as a companion tool of routine pathology to refine the diagnosis of cardiac rejection. Whole-transcriptome profiling</a:t>
            </a:r>
            <a:r>
              <a:rPr lang="en-US" sz="1800" dirty="0">
                <a:solidFill>
                  <a:srgbClr val="000000"/>
                </a:solidFill>
                <a:effectLst/>
                <a:latin typeface="Gotham" panose="02000504050000020004" pitchFamily="2" charset="0"/>
                <a:ea typeface="Calibri" panose="020F0502020204030204" pitchFamily="34" charset="0"/>
              </a:rPr>
              <a:t> defined molecular phenotypes of rejection, but its clinical application remains limited by several hurdles. The consensus Banff Human Organ Transplant (BHOT) panel is developed to facilitate cost-effective and reproducible expression analysis of solid organ allografts. We aimed at validating the targeted panel as a proxy to whole-transcriptome analysis.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To assess the BHOT panel reliability in detecting gene expression pattern associated with antibody-mediated rejection (AMR), we performed </a:t>
            </a:r>
            <a:r>
              <a:rPr lang="en-US" sz="1800" i="1" dirty="0">
                <a:solidFill>
                  <a:srgbClr val="000000"/>
                </a:solidFill>
                <a:effectLst/>
                <a:latin typeface="Gotham" panose="02000504050000020004" pitchFamily="2" charset="0"/>
                <a:ea typeface="Calibri" panose="020F0502020204030204" pitchFamily="34" charset="0"/>
              </a:rPr>
              <a:t>in silico</a:t>
            </a:r>
            <a:r>
              <a:rPr lang="en-US" sz="1800" dirty="0">
                <a:solidFill>
                  <a:srgbClr val="000000"/>
                </a:solidFill>
                <a:effectLst/>
                <a:latin typeface="Gotham" panose="02000504050000020004" pitchFamily="2" charset="0"/>
                <a:ea typeface="Calibri" panose="020F0502020204030204" pitchFamily="34" charset="0"/>
              </a:rPr>
              <a:t> analysis and projected the BHOT panel </a:t>
            </a:r>
            <a:r>
              <a:rPr lang="en-US" sz="1800" dirty="0">
                <a:effectLst/>
                <a:latin typeface="Gotham" panose="02000504050000020004" pitchFamily="2" charset="0"/>
                <a:ea typeface="Calibri" panose="020F0502020204030204" pitchFamily="34" charset="0"/>
              </a:rPr>
              <a:t>on already published microarray data of 142 heart transplant biopsies (PMID:28148598). We compared the</a:t>
            </a:r>
            <a:r>
              <a:rPr lang="en-US" sz="1800" dirty="0">
                <a:solidFill>
                  <a:srgbClr val="000000"/>
                </a:solidFill>
                <a:effectLst/>
                <a:latin typeface="Gotham" panose="02000504050000020004" pitchFamily="2" charset="0"/>
                <a:ea typeface="Calibri" panose="020F0502020204030204" pitchFamily="34" charset="0"/>
              </a:rPr>
              <a:t> targeted and whole-transcriptome molecular profiles in AMR-biopsies (n=71) and non-AMR matched-control (non-rejection or acute cellular rejection, n=71) by performing </a:t>
            </a:r>
            <a:r>
              <a:rPr lang="en-US" sz="1800" dirty="0">
                <a:effectLst/>
                <a:latin typeface="Gotham" panose="02000504050000020004" pitchFamily="2" charset="0"/>
                <a:ea typeface="Calibri" panose="020F0502020204030204" pitchFamily="34" charset="0"/>
              </a:rPr>
              <a:t>differential expression, pathway, and network analyses.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Out of the 30 most differentially expressed genes (FDR&lt;0.05) between AMR and non-AMR identified in whole-transcriptome analysis, two-thirds (n=19) were included in the BHOT panel (</a:t>
            </a:r>
            <a:r>
              <a:rPr lang="en-US" sz="1800" b="1" dirty="0">
                <a:effectLst/>
                <a:latin typeface="Gotham" panose="02000504050000020004" pitchFamily="2" charset="0"/>
                <a:ea typeface="Calibri" panose="020F0502020204030204" pitchFamily="34" charset="0"/>
              </a:rPr>
              <a:t>Figure</a:t>
            </a:r>
            <a:r>
              <a:rPr lang="en-US" sz="1800" dirty="0">
                <a:effectLst/>
                <a:latin typeface="Gotham" panose="02000504050000020004" pitchFamily="2" charset="0"/>
                <a:ea typeface="Calibri" panose="020F0502020204030204" pitchFamily="34" charset="0"/>
              </a:rPr>
              <a:t>). These genes covered major immune pathways and key cells involved in the physiology of AMR, including IFNG-inducible genes, NK-cells, monocytes-macrophages, injury and B-cells</a:t>
            </a:r>
            <a:r>
              <a:rPr lang="en-US"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remaining genes not targeted in the BHOT were related to unspecific immune response. Major pathways related to AMR and graft injury identified in the targeted panel were associated with: antigen processing cross presentation (q=2.86E-15), lymphoid and non-lymphoid immune interaction (q=1.00E-22), endothelial activation (q=6.80E-10), Toll-like receptor cascade (q=1.59E-10) and </a:t>
            </a:r>
            <a:r>
              <a:rPr lang="en-US" sz="1800" dirty="0">
                <a:solidFill>
                  <a:srgbClr val="000000"/>
                </a:solidFill>
                <a:effectLst/>
                <a:latin typeface="Gotham" panose="02000504050000020004" pitchFamily="2" charset="0"/>
                <a:ea typeface="Calibri" panose="020F0502020204030204" pitchFamily="34" charset="0"/>
              </a:rPr>
              <a:t>Immunoregulatory interaction in adaptive immune system (q=1.01E-22).</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targeted molecular signature of AMR based on the B-HOT panel detected relevant AMR-related genes and pathways. This study demonstrate that the </a:t>
            </a:r>
            <a:r>
              <a:rPr lang="en-US" sz="1800" dirty="0">
                <a:solidFill>
                  <a:srgbClr val="000000"/>
                </a:solidFill>
                <a:effectLst/>
                <a:latin typeface="Gotham" panose="02000504050000020004" pitchFamily="2" charset="0"/>
                <a:ea typeface="Calibri" panose="020F0502020204030204" pitchFamily="34" charset="0"/>
              </a:rPr>
              <a:t>targeted panel can be used as a proxy to whole-transcriptome to analyze the molecular profile of heart allograft rejection.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32</a:t>
            </a:fld>
            <a:endParaRPr lang="en-GB"/>
          </a:p>
        </p:txBody>
      </p:sp>
    </p:spTree>
    <p:extLst>
      <p:ext uri="{BB962C8B-B14F-4D97-AF65-F5344CB8AC3E}">
        <p14:creationId xmlns:p14="http://schemas.microsoft.com/office/powerpoint/2010/main" val="114397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HTR, </a:t>
            </a:r>
            <a:r>
              <a:rPr lang="en-US" sz="1800" i="1" dirty="0">
                <a:solidFill>
                  <a:srgbClr val="A5A5A5"/>
                </a:solidFill>
                <a:latin typeface="Gotham" panose="02000504050000020004" pitchFamily="2" charset="0"/>
              </a:rPr>
              <a:t>heart transplant recipients; IQR, interquartile range; </a:t>
            </a:r>
            <a:r>
              <a:rPr lang="en-GB" sz="1800" b="0" i="1" dirty="0">
                <a:latin typeface="Gotham" panose="02000504050000020004" pitchFamily="2" charset="0"/>
              </a:rPr>
              <a:t>TPRI, </a:t>
            </a:r>
            <a:r>
              <a:rPr lang="en-GB" sz="1800" b="0" i="1" dirty="0">
                <a:solidFill>
                  <a:srgbClr val="A5A5A5"/>
                </a:solidFill>
                <a:latin typeface="Gotham" panose="02000504050000020004" pitchFamily="2" charset="0"/>
              </a:rPr>
              <a:t>t</a:t>
            </a:r>
            <a:r>
              <a:rPr lang="en-GB" sz="1800" i="1" dirty="0">
                <a:solidFill>
                  <a:srgbClr val="A5A5A5"/>
                </a:solidFill>
                <a:latin typeface="Gotham" panose="02000504050000020004" pitchFamily="2" charset="0"/>
              </a:rPr>
              <a:t>ransplantation pregnancy registry international; </a:t>
            </a:r>
            <a:r>
              <a:rPr lang="en-GB" sz="1800" i="1" dirty="0" err="1">
                <a:solidFill>
                  <a:srgbClr val="A5A5A5"/>
                </a:solidFill>
                <a:latin typeface="Gotham" panose="02000504050000020004" pitchFamily="2" charset="0"/>
              </a:rPr>
              <a:t>yrs</a:t>
            </a:r>
            <a:r>
              <a:rPr lang="en-GB" sz="1800" i="1" dirty="0">
                <a:solidFill>
                  <a:srgbClr val="A5A5A5"/>
                </a:solidFill>
                <a:latin typeface="Gotham" panose="02000504050000020004" pitchFamily="2" charset="0"/>
              </a:rPr>
              <a:t>, years.</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PREGNANCY AFTER HEART TRANSPLANT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Lisa </a:t>
            </a:r>
            <a:r>
              <a:rPr lang="en-US" sz="1800" b="1" dirty="0" err="1">
                <a:effectLst/>
                <a:latin typeface="Gotham" panose="02000504050000020004" pitchFamily="2" charset="0"/>
                <a:ea typeface="Times New Roman" panose="02020603050405020304" pitchFamily="18" charset="0"/>
              </a:rPr>
              <a:t>Coscia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Dorothy Kliniewski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Serban</a:t>
            </a:r>
            <a:r>
              <a:rPr lang="en-US" sz="1800" b="1" dirty="0">
                <a:effectLst/>
                <a:latin typeface="Gotham" panose="02000504050000020004" pitchFamily="2" charset="0"/>
                <a:ea typeface="Times New Roman" panose="02020603050405020304" pitchFamily="18" charset="0"/>
              </a:rPr>
              <a:t> Constantinescu</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Moritz</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Transplant Pregnancy Registry International, Philadelphia,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222222"/>
                </a:solidFill>
                <a:effectLst/>
                <a:latin typeface="Gotham" panose="02000504050000020004" pitchFamily="2" charset="0"/>
                <a:ea typeface="Times New Roman" panose="02020603050405020304" pitchFamily="18" charset="0"/>
              </a:rPr>
              <a:t>The Transplantation Pregnancy Registry International (TPRI) has been collecting data for 32 years in solid organ transplant recipients.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Times New Roman" panose="02020603050405020304" pitchFamily="18" charset="0"/>
              </a:rPr>
              <a:t>Data are collected by the TPRI via questionnaires, telephone interviews, and review of medical records. </a:t>
            </a:r>
            <a:r>
              <a:rPr lang="en-US" sz="1800" dirty="0">
                <a:solidFill>
                  <a:srgbClr val="000000"/>
                </a:solidFill>
                <a:effectLst/>
                <a:latin typeface="Gotham" panose="02000504050000020004" pitchFamily="2" charset="0"/>
                <a:ea typeface="Calibri" panose="020F0502020204030204" pitchFamily="34" charset="0"/>
              </a:rPr>
              <a:t>The purpose of this study is to analyze pregnancy outcomes in heart transplant recipients (HTR) reported to the TPRI.</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a:t>
            </a:r>
            <a:r>
              <a:rPr lang="en-US" sz="1800" dirty="0">
                <a:solidFill>
                  <a:srgbClr val="000000"/>
                </a:solidFill>
                <a:effectLst/>
                <a:latin typeface="Gotham" panose="02000504050000020004" pitchFamily="2" charset="0"/>
                <a:ea typeface="Calibri" panose="020F0502020204030204" pitchFamily="34" charset="0"/>
              </a:rPr>
              <a:t> 123 HTR (including </a:t>
            </a:r>
            <a:r>
              <a:rPr lang="en-US" sz="1800" dirty="0">
                <a:solidFill>
                  <a:srgbClr val="000000"/>
                </a:solidFill>
                <a:effectLst/>
                <a:latin typeface="Gotham" panose="02000504050000020004" pitchFamily="2" charset="0"/>
                <a:ea typeface="Times New Roman" panose="02020603050405020304" pitchFamily="18" charset="0"/>
              </a:rPr>
              <a:t>6 HTR from outside of North America),</a:t>
            </a:r>
            <a:r>
              <a:rPr lang="en-US" sz="1800" dirty="0">
                <a:solidFill>
                  <a:srgbClr val="000000"/>
                </a:solidFill>
                <a:effectLst/>
                <a:latin typeface="Gotham" panose="02000504050000020004" pitchFamily="2" charset="0"/>
                <a:ea typeface="Calibri" panose="020F0502020204030204" pitchFamily="34" charset="0"/>
              </a:rPr>
              <a:t> 208 pregnancies and 214 pregnancy outcomes (3 twin, 1 triplet pregnancy) were analyzed. Pregnancy outcomes: 149 live births (70%), 52 miscarriages, 8 terminations, 3 ectopic and 2 stillbirths. Median age at conception was 28.6 (IQR 24-32)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and median transplant to conception interval was 5.8 (IQR 3.4-11.1) yrs. Unplanned pregnancies were reported in 44%. Immunosuppression consisted of tacrolimus-based in 63% and cyclosporine-based in 37%. Forty pregnancies had mycophenolate mofetil exposure (MPA): 22 miscarriages, 17 live births and 1 ectopic pregnancy. Comorbid conditions during pregnancy: hypertension 48%, insulin treated diabetes 8%, infection during pregnancy 16%, cholestasis of pregnancy 6%, preeclampsia 27%, and rejection 6.9%. Of the 149 live born, median gestational age was 37 (IQR 35-38.1) weeks, and median birthweight was 2693 (IQR 2324-3005) grams; 44% were premature (&lt;37 weeks).  There were 12 (8.1%) infants with birth defects; 3 infants had MPA exposure, defects included: laryngomalacia (1), facial malformations (1), and duodenal atresia, AV canal defect, Tetralogy of Fallot (3 defects in 1 child). At a median follow-up of 6.4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most children are reported healthy and developing well. Nine children inherited their mothers heart disease; 4 had heart transplants. With a median follow-up of 7.5 (IQR 3.1-13.4)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36 recipients died, 4 had reduced function, 3 were lost to follow-up, and 80 (65%) had adequate function.</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Conclusions</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Times New Roman" panose="02020603050405020304" pitchFamily="18" charset="0"/>
              </a:rPr>
              <a:t>This is the largest reported series of pregnancies in HTR to date. </a:t>
            </a:r>
            <a:r>
              <a:rPr lang="en-US" sz="1800" dirty="0">
                <a:solidFill>
                  <a:srgbClr val="000000"/>
                </a:solidFill>
                <a:effectLst/>
                <a:latin typeface="Gotham" panose="02000504050000020004" pitchFamily="2" charset="0"/>
                <a:ea typeface="Calibri" panose="020F0502020204030204" pitchFamily="34" charset="0"/>
              </a:rPr>
              <a:t>Pregnancy in HTR is possible with 70% reporting live births.  </a:t>
            </a:r>
            <a:r>
              <a:rPr lang="en-US" sz="1800" dirty="0">
                <a:solidFill>
                  <a:srgbClr val="000000"/>
                </a:solidFill>
                <a:effectLst/>
                <a:latin typeface="Gotham" panose="02000504050000020004" pitchFamily="2" charset="0"/>
                <a:ea typeface="Times New Roman" panose="02020603050405020304" pitchFamily="18" charset="0"/>
              </a:rPr>
              <a:t>MPA exposure continues to present significant concerns. Pre-pregnancy counselling should include discussion of fertility post-transplant, the prospect of unplanned pregnancy, inheritable cardiac conditions, MPA avoidance, risk of rejection/graft dysfunction, and long-term maternal survival.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HTR, </a:t>
            </a:r>
            <a:r>
              <a:rPr lang="en-US" sz="1200" i="1" dirty="0">
                <a:solidFill>
                  <a:srgbClr val="A5A5A5"/>
                </a:solidFill>
                <a:latin typeface="Gotham" panose="02000504050000020004" pitchFamily="2" charset="0"/>
              </a:rPr>
              <a:t>heart transplant recipients; IQR, interquartile range; </a:t>
            </a:r>
            <a:r>
              <a:rPr lang="en-GB" sz="1200" b="0" i="1" dirty="0">
                <a:latin typeface="Gotham" panose="02000504050000020004" pitchFamily="2" charset="0"/>
              </a:rPr>
              <a:t>TPRI, </a:t>
            </a:r>
            <a:r>
              <a:rPr lang="en-GB" sz="1200" b="0" i="1" dirty="0">
                <a:solidFill>
                  <a:srgbClr val="A5A5A5"/>
                </a:solidFill>
                <a:latin typeface="Gotham" panose="02000504050000020004" pitchFamily="2" charset="0"/>
              </a:rPr>
              <a:t>t</a:t>
            </a:r>
            <a:r>
              <a:rPr lang="en-GB" sz="1200" i="1" dirty="0">
                <a:solidFill>
                  <a:srgbClr val="A5A5A5"/>
                </a:solidFill>
                <a:latin typeface="Gotham" panose="02000504050000020004" pitchFamily="2" charset="0"/>
              </a:rPr>
              <a:t>ransplantation pregnancy registry international; </a:t>
            </a:r>
            <a:r>
              <a:rPr lang="en-GB" sz="1200" i="1" dirty="0" err="1">
                <a:solidFill>
                  <a:srgbClr val="A5A5A5"/>
                </a:solidFill>
                <a:latin typeface="Gotham" panose="02000504050000020004" pitchFamily="2" charset="0"/>
              </a:rPr>
              <a:t>yrs</a:t>
            </a:r>
            <a:r>
              <a:rPr lang="en-GB" sz="1200" i="1" dirty="0">
                <a:solidFill>
                  <a:srgbClr val="A5A5A5"/>
                </a:solidFill>
                <a:latin typeface="Gotham" panose="02000504050000020004" pitchFamily="2" charset="0"/>
              </a:rPr>
              <a:t>, years.</a:t>
            </a:r>
            <a:endParaRPr lang="en-GB" sz="12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PREGNANCY AFTER HEART TRANSPLANT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Lisa </a:t>
            </a:r>
            <a:r>
              <a:rPr lang="en-US" sz="1800" b="1" dirty="0" err="1">
                <a:effectLst/>
                <a:latin typeface="Gotham" panose="02000504050000020004" pitchFamily="2" charset="0"/>
                <a:ea typeface="Times New Roman" panose="02020603050405020304" pitchFamily="18" charset="0"/>
              </a:rPr>
              <a:t>Coscia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Dorothy Kliniewski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Serban</a:t>
            </a:r>
            <a:r>
              <a:rPr lang="en-US" sz="1800" b="1" dirty="0">
                <a:effectLst/>
                <a:latin typeface="Gotham" panose="02000504050000020004" pitchFamily="2" charset="0"/>
                <a:ea typeface="Times New Roman" panose="02020603050405020304" pitchFamily="18" charset="0"/>
              </a:rPr>
              <a:t> Constantinescu</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Moritz</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Transplant Pregnancy Registry International, Philadelphia,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222222"/>
                </a:solidFill>
                <a:effectLst/>
                <a:latin typeface="Gotham" panose="02000504050000020004" pitchFamily="2" charset="0"/>
                <a:ea typeface="Times New Roman" panose="02020603050405020304" pitchFamily="18" charset="0"/>
              </a:rPr>
              <a:t>The Transplantation Pregnancy Registry International (TPRI) has been collecting data for 32 years in solid organ transplant recipients.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Times New Roman" panose="02020603050405020304" pitchFamily="18" charset="0"/>
              </a:rPr>
              <a:t>Data are collected by the TPRI via questionnaires, telephone interviews, and review of medical records. </a:t>
            </a:r>
            <a:r>
              <a:rPr lang="en-US" sz="1800" dirty="0">
                <a:solidFill>
                  <a:srgbClr val="000000"/>
                </a:solidFill>
                <a:effectLst/>
                <a:latin typeface="Gotham" panose="02000504050000020004" pitchFamily="2" charset="0"/>
                <a:ea typeface="Calibri" panose="020F0502020204030204" pitchFamily="34" charset="0"/>
              </a:rPr>
              <a:t>The purpose of this study is to analyze pregnancy outcomes in heart transplant recipients (HTR) reported to the TPRI.</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a:t>
            </a:r>
            <a:r>
              <a:rPr lang="en-US" sz="1800" dirty="0">
                <a:solidFill>
                  <a:srgbClr val="000000"/>
                </a:solidFill>
                <a:effectLst/>
                <a:latin typeface="Gotham" panose="02000504050000020004" pitchFamily="2" charset="0"/>
                <a:ea typeface="Calibri" panose="020F0502020204030204" pitchFamily="34" charset="0"/>
              </a:rPr>
              <a:t> 123 HTR (including </a:t>
            </a:r>
            <a:r>
              <a:rPr lang="en-US" sz="1800" dirty="0">
                <a:solidFill>
                  <a:srgbClr val="000000"/>
                </a:solidFill>
                <a:effectLst/>
                <a:latin typeface="Gotham" panose="02000504050000020004" pitchFamily="2" charset="0"/>
                <a:ea typeface="Times New Roman" panose="02020603050405020304" pitchFamily="18" charset="0"/>
              </a:rPr>
              <a:t>6 HTR from outside of North America),</a:t>
            </a:r>
            <a:r>
              <a:rPr lang="en-US" sz="1800" dirty="0">
                <a:solidFill>
                  <a:srgbClr val="000000"/>
                </a:solidFill>
                <a:effectLst/>
                <a:latin typeface="Gotham" panose="02000504050000020004" pitchFamily="2" charset="0"/>
                <a:ea typeface="Calibri" panose="020F0502020204030204" pitchFamily="34" charset="0"/>
              </a:rPr>
              <a:t> 208 pregnancies and 214 pregnancy outcomes (3 twin, 1 triplet pregnancy) were analyzed. Pregnancy outcomes: 149 live births (70%), 52 miscarriages, 8 terminations, 3 ectopic and 2 stillbirths. Median age at conception was 28.6 (IQR 24-32)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and median transplant to conception interval was 5.8 (IQR 3.4-11.1) yrs. Unplanned pregnancies were reported in 44%. Immunosuppression consisted of tacrolimus-based in 63% and cyclosporine-based in 37%. Forty pregnancies had mycophenolate mofetil exposure (MPA): 22 miscarriages, 17 live births and 1 ectopic pregnancy. Comorbid conditions during pregnancy: hypertension 48%, insulin treated diabetes 8%, infection during pregnancy 16%, cholestasis of pregnancy 6%, preeclampsia 27%, and rejection 6.9%. Of the 149 live born, median gestational age was 37 (IQR 35-38.1) weeks, and median birthweight was 2693 (IQR 2324-3005) grams; 44% were premature (&lt;37 weeks).  There were 12 (8.1%) infants with birth defects; 3 infants had MPA exposure, defects included: laryngomalacia (1), facial malformations (1), and duodenal atresia, AV canal defect, Tetralogy of Fallot (3 defects in 1 child). At a median follow-up of 6.4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most children are reported healthy and developing well. Nine children inherited their mothers heart disease; 4 had heart transplants. With a median follow-up of 7.5 (IQR 3.1-13.4) </a:t>
            </a:r>
            <a:r>
              <a:rPr lang="en-US" sz="1800" dirty="0" err="1">
                <a:solidFill>
                  <a:srgbClr val="000000"/>
                </a:solidFill>
                <a:effectLst/>
                <a:latin typeface="Gotham" panose="02000504050000020004" pitchFamily="2" charset="0"/>
                <a:ea typeface="Calibri" panose="020F0502020204030204" pitchFamily="34" charset="0"/>
              </a:rPr>
              <a:t>yrs</a:t>
            </a:r>
            <a:r>
              <a:rPr lang="en-US" sz="1800" dirty="0">
                <a:solidFill>
                  <a:srgbClr val="000000"/>
                </a:solidFill>
                <a:effectLst/>
                <a:latin typeface="Gotham" panose="02000504050000020004" pitchFamily="2" charset="0"/>
                <a:ea typeface="Calibri" panose="020F0502020204030204" pitchFamily="34" charset="0"/>
              </a:rPr>
              <a:t>: 36 recipients died, 4 had reduced function, 3 were lost to follow-up, and 80 (65%) had adequate function.</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Conclusions</a:t>
            </a:r>
            <a:r>
              <a:rPr lang="en-US"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Times New Roman" panose="02020603050405020304" pitchFamily="18" charset="0"/>
              </a:rPr>
              <a:t>This is the largest reported series of pregnancies in HTR to date. </a:t>
            </a:r>
            <a:r>
              <a:rPr lang="en-US" sz="1800" dirty="0">
                <a:solidFill>
                  <a:srgbClr val="000000"/>
                </a:solidFill>
                <a:effectLst/>
                <a:latin typeface="Gotham" panose="02000504050000020004" pitchFamily="2" charset="0"/>
                <a:ea typeface="Calibri" panose="020F0502020204030204" pitchFamily="34" charset="0"/>
              </a:rPr>
              <a:t>Pregnancy in HTR is possible with 70% reporting live births.  </a:t>
            </a:r>
            <a:r>
              <a:rPr lang="en-US" sz="1800" dirty="0">
                <a:solidFill>
                  <a:srgbClr val="000000"/>
                </a:solidFill>
                <a:effectLst/>
                <a:latin typeface="Gotham" panose="02000504050000020004" pitchFamily="2" charset="0"/>
                <a:ea typeface="Times New Roman" panose="02020603050405020304" pitchFamily="18" charset="0"/>
              </a:rPr>
              <a:t>MPA exposure continues to present significant concerns. Pre-pregnancy counselling should include discussion of fertility post-transplant, the prospect of unplanned pregnancy, inheritable cardiac conditions, MPA avoidance, risk of rejection/graft dysfunction, and long-term maternal survival.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051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AMR, </a:t>
            </a:r>
            <a:r>
              <a:rPr lang="en-US" sz="1200" b="0" i="1" dirty="0">
                <a:effectLst/>
                <a:latin typeface="Gotham" panose="02000504050000020004" pitchFamily="2" charset="0"/>
                <a:ea typeface="Calibri" panose="020F0502020204030204" pitchFamily="34" charset="0"/>
              </a:rPr>
              <a:t>antibody-mediated rejection; CI, confidence interval; </a:t>
            </a:r>
            <a:r>
              <a:rPr lang="en-GB" sz="1200" b="0" i="1" dirty="0">
                <a:latin typeface="Gotham" panose="02000504050000020004" pitchFamily="2" charset="0"/>
              </a:rPr>
              <a:t>DSA; </a:t>
            </a:r>
            <a:r>
              <a:rPr lang="en-US" sz="1200" b="0" i="1" dirty="0">
                <a:effectLst/>
                <a:latin typeface="Gotham" panose="02000504050000020004" pitchFamily="2" charset="0"/>
                <a:ea typeface="Calibri" panose="020F0502020204030204" pitchFamily="34" charset="0"/>
              </a:rPr>
              <a:t>donor-specific antibodies; HR, hazard ratio; </a:t>
            </a:r>
            <a:r>
              <a:rPr lang="en-GB" sz="1200" b="0" i="1" dirty="0" err="1">
                <a:latin typeface="Gotham" panose="02000504050000020004" pitchFamily="2" charset="0"/>
              </a:rPr>
              <a:t>HTx</a:t>
            </a:r>
            <a:r>
              <a:rPr lang="en-GB" sz="1200" b="0" i="1" dirty="0">
                <a:latin typeface="Gotham" panose="02000504050000020004" pitchFamily="2" charset="0"/>
              </a:rPr>
              <a:t>, </a:t>
            </a:r>
            <a:r>
              <a:rPr lang="en-US" sz="1200" b="0" i="1" kern="1200" dirty="0">
                <a:solidFill>
                  <a:schemeClr val="tx1"/>
                </a:solidFill>
                <a:latin typeface="Gotham" panose="02000504050000020004" pitchFamily="2" charset="0"/>
                <a:ea typeface="+mn-ea"/>
                <a:cs typeface="+mn-cs"/>
              </a:rPr>
              <a:t>heart transplantation; </a:t>
            </a:r>
            <a:r>
              <a:rPr lang="en-US" sz="1200" i="1" dirty="0">
                <a:effectLst/>
                <a:latin typeface="Gotham" panose="02000504050000020004" pitchFamily="2" charset="0"/>
                <a:ea typeface="Calibri" panose="020F0502020204030204" pitchFamily="34" charset="0"/>
              </a:rPr>
              <a:t>IVIG, intravenous immunoglobulins; LV, left ventricular; </a:t>
            </a:r>
            <a:r>
              <a:rPr lang="en-US" sz="1200" b="0" i="1" kern="1200" dirty="0">
                <a:solidFill>
                  <a:schemeClr val="tx1"/>
                </a:solidFill>
                <a:latin typeface="Gotham" panose="02000504050000020004" pitchFamily="2" charset="0"/>
                <a:ea typeface="+mn-ea"/>
                <a:cs typeface="+mn-cs"/>
              </a:rPr>
              <a:t>MFI, </a:t>
            </a:r>
            <a:r>
              <a:rPr lang="fr-CH" sz="1200" b="0" i="1" dirty="0" err="1">
                <a:solidFill>
                  <a:srgbClr val="4D5156"/>
                </a:solidFill>
                <a:effectLst/>
                <a:latin typeface="Gotham" panose="02000504050000020004" pitchFamily="2" charset="0"/>
              </a:rPr>
              <a:t>mean</a:t>
            </a:r>
            <a:r>
              <a:rPr lang="fr-CH" sz="1200" b="0" i="1" dirty="0">
                <a:solidFill>
                  <a:srgbClr val="4D5156"/>
                </a:solidFill>
                <a:effectLst/>
                <a:latin typeface="Gotham" panose="02000504050000020004" pitchFamily="2" charset="0"/>
              </a:rPr>
              <a:t> fluorescent </a:t>
            </a:r>
            <a:r>
              <a:rPr lang="fr-CH" sz="1200" b="0" i="1" dirty="0" err="1">
                <a:solidFill>
                  <a:srgbClr val="4D5156"/>
                </a:solidFill>
                <a:effectLst/>
                <a:latin typeface="Gotham" panose="02000504050000020004" pitchFamily="2" charset="0"/>
              </a:rPr>
              <a:t>intensity</a:t>
            </a:r>
            <a:r>
              <a:rPr lang="fr-CH" sz="1200" b="0" i="1" dirty="0">
                <a:solidFill>
                  <a:srgbClr val="4D5156"/>
                </a:solidFill>
                <a:effectLst/>
                <a:latin typeface="Gotham" panose="02000504050000020004" pitchFamily="2" charset="0"/>
              </a:rPr>
              <a:t>; </a:t>
            </a:r>
            <a:r>
              <a:rPr lang="en-US" sz="1200" i="1" dirty="0">
                <a:effectLst/>
                <a:latin typeface="Gotham" panose="02000504050000020004" pitchFamily="2" charset="0"/>
                <a:ea typeface="Calibri" panose="020F0502020204030204" pitchFamily="34" charset="0"/>
              </a:rPr>
              <a:t>PP, plasmapheresis</a:t>
            </a:r>
            <a:r>
              <a:rPr lang="en-GB" sz="1200" b="0" i="1" kern="1200" dirty="0">
                <a:solidFill>
                  <a:schemeClr val="tx1"/>
                </a:solidFill>
                <a:effectLst/>
                <a:latin typeface="Gotham" panose="02000504050000020004" pitchFamily="2" charset="0"/>
                <a:ea typeface="+mn-ea"/>
                <a:cs typeface="+mn-cs"/>
              </a:rPr>
              <a:t>; </a:t>
            </a:r>
            <a:r>
              <a:rPr lang="en-US" sz="1200" b="0" i="1" kern="1200" dirty="0">
                <a:solidFill>
                  <a:schemeClr val="tx1"/>
                </a:solidFill>
                <a:latin typeface="Gotham" panose="02000504050000020004" pitchFamily="2" charset="0"/>
                <a:ea typeface="+mn-ea"/>
                <a:cs typeface="+mn-cs"/>
              </a:rPr>
              <a:t>PRA, </a:t>
            </a:r>
            <a:r>
              <a:rPr lang="en-US" sz="1200" b="0" i="1" dirty="0">
                <a:effectLst/>
                <a:latin typeface="Gotham" panose="02000504050000020004" pitchFamily="2" charset="0"/>
                <a:ea typeface="Calibri" panose="020F0502020204030204" pitchFamily="34" charset="0"/>
              </a:rPr>
              <a:t>panel reactive antibodies.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1" dirty="0">
              <a:effectLst/>
              <a:latin typeface="Gotham" panose="02000504050000020004" pitchFamily="2" charset="0"/>
              <a:ea typeface="Calibri" panose="020F0502020204030204" pitchFamily="34" charset="0"/>
            </a:endParaRPr>
          </a:p>
          <a:p>
            <a:pPr algn="just"/>
            <a:r>
              <a:rPr lang="en-US" sz="1800" b="1" dirty="0">
                <a:effectLst/>
                <a:latin typeface="Gotham" panose="02000504050000020004" pitchFamily="2" charset="0"/>
                <a:ea typeface="Times New Roman" panose="02020603050405020304" pitchFamily="18" charset="0"/>
              </a:rPr>
              <a:t>OS6_8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LONG-TERM OUTCOMES OF COMPLEMENT INHIBITION FOR PREVENTION OF ANTIBODY-MEDIATED REJECTION IN IMMUNOLOGICALLY HIGH-RISK HEART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Guillaume </a:t>
            </a:r>
            <a:r>
              <a:rPr lang="en-US" sz="1800" b="1" dirty="0" err="1">
                <a:effectLst/>
                <a:latin typeface="Gotham" panose="02000504050000020004" pitchFamily="2" charset="0"/>
                <a:ea typeface="Times New Roman" panose="02020603050405020304" pitchFamily="18" charset="0"/>
              </a:rPr>
              <a:t>Coutance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Evan Kransdorf</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Jon Kobashigawa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Jignesh Patel</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Transplant Group,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Cedars Sinai Medical Center, Los Angeles,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Cedars Sinai Medical Center, Los Angeles,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Allosensitization</a:t>
            </a:r>
            <a:r>
              <a:rPr lang="en-US" sz="1800" dirty="0">
                <a:effectLst/>
                <a:latin typeface="Gotham" panose="02000504050000020004" pitchFamily="2" charset="0"/>
                <a:ea typeface="Calibri" panose="020F0502020204030204" pitchFamily="34" charset="0"/>
              </a:rPr>
              <a:t> represents a major barrier to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We assessed the efficacy and safety of complement inhibition at transplant in immunologically high-risk heart transplant recipients. We previously reported favorable 1-year outcomes of this strategy. The aim of the current study was to report 5-year outcomes.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single-center, single-arm, open-label trial (DUET trial, NCT02013037). Patients with panel reactive antibodies (PRA) ≥70% and pre-formed donor-specific antibodies (DSA) ≥ 5,000 MFI were eligible. In addition to standard of care, patients received 9 infusions of eculizumab during the first two months post-transplant. The primary composite endpoint was antibody-mediated rejection (AMR) ≥ pAMR2 and/or left ventricular dysfunction during the first year. Secondary endpoints included hemodynamic compromise, allograft rejection and patient survival. A matched control group at equivalent immunologic risk and treated with perioperative plasmapheresis and intravenous immunoglobulins was retrieved from the Paris Transplant Group reference set (propensity score matching).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Twenty patients were included in the treatment group. Median post-transplant follow-up was 4.8 years. Beyond the first year post-transplant, there were no episodes of pAMR2 or greater and no LV dysfunction. Primary endpoint free-survival was 79.0% at 3- and 5-year post-transplant. Overall survival was 90% and 83.1% at 3- and 5-year post-transplant. Beyond the first year post-transplant, one episode of pAMR1 was diagnosed and one patient had minimal de novo cardiac allograft vasculopathy. Compared to a matched-control group, we observed a non-statistically significant benefit of eculizumab with a lower incidence of primary endpoint or death (primary endpoint: HR=0.50, 95%CI=0.15-1.67, p=0.26; mortality: HR=0.51, 95%CI=0.13-2.07, p=0.35, Figure 1A and 1B).</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report favorable 5-year outcomes of a complement inhibition-based strategy for the management of immunologically high-risk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Chronic antibody-mediated allograft injuries were uncommon. Our results support the utility of complement inhibition for immunologically high-risk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35</a:t>
            </a:fld>
            <a:endParaRPr lang="en-GB"/>
          </a:p>
        </p:txBody>
      </p:sp>
    </p:spTree>
    <p:extLst>
      <p:ext uri="{BB962C8B-B14F-4D97-AF65-F5344CB8AC3E}">
        <p14:creationId xmlns:p14="http://schemas.microsoft.com/office/powerpoint/2010/main" val="218052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CA, </a:t>
            </a:r>
            <a:r>
              <a:rPr lang="en-US" sz="1800" i="1" dirty="0">
                <a:solidFill>
                  <a:srgbClr val="212121"/>
                </a:solidFill>
                <a:effectLst/>
                <a:latin typeface="Gotham" panose="02000504050000020004" pitchFamily="2" charset="0"/>
                <a:ea typeface="Times New Roman" panose="02020603050405020304" pitchFamily="18" charset="0"/>
              </a:rPr>
              <a:t>coronary arteries; pts, patients; </a:t>
            </a:r>
            <a:r>
              <a:rPr lang="en-GB" sz="1200" b="0" i="1" dirty="0">
                <a:latin typeface="Gotham" panose="02000504050000020004" pitchFamily="2" charset="0"/>
              </a:rPr>
              <a:t>UNOS, </a:t>
            </a:r>
            <a:r>
              <a:rPr lang="en-GB" sz="1800" b="0" i="1" dirty="0">
                <a:solidFill>
                  <a:srgbClr val="212121"/>
                </a:solidFill>
                <a:effectLst/>
                <a:latin typeface="Gotham" panose="02000504050000020004" pitchFamily="2" charset="0"/>
              </a:rPr>
              <a:t>united network for organ sharing</a:t>
            </a:r>
            <a:r>
              <a:rPr lang="en-US" sz="1800" i="1" dirty="0">
                <a:solidFill>
                  <a:srgbClr val="212121"/>
                </a:solidFill>
                <a:effectLst/>
                <a:latin typeface="Gotham" panose="02000504050000020004" pitchFamily="2" charset="0"/>
                <a:ea typeface="Times New Roman" panose="02020603050405020304" pitchFamily="18" charset="0"/>
              </a:rPr>
              <a:t>. </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HEART TRANSPLANT SURVIVAL OUTCOMES: ROLE OF DONOR-TRANSMITTED ATHEROSCLEROSIS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Stepan </a:t>
            </a:r>
            <a:r>
              <a:rPr lang="en-US" sz="1800" b="1" dirty="0" err="1">
                <a:effectLst/>
                <a:latin typeface="Gotham" panose="02000504050000020004" pitchFamily="2" charset="0"/>
                <a:ea typeface="Times New Roman" panose="02020603050405020304" pitchFamily="18" charset="0"/>
              </a:rPr>
              <a:t>Sakhovskiy</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Nadegda</a:t>
            </a:r>
            <a:r>
              <a:rPr lang="en-US" sz="1800" b="1" dirty="0">
                <a:effectLst/>
                <a:latin typeface="Gotham" panose="02000504050000020004" pitchFamily="2" charset="0"/>
                <a:ea typeface="Times New Roman" panose="02020603050405020304" pitchFamily="18" charset="0"/>
              </a:rPr>
              <a:t> Koloskova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Ilkhom</a:t>
            </a:r>
            <a:r>
              <a:rPr lang="en-US" sz="1800" b="1" dirty="0">
                <a:effectLst/>
                <a:latin typeface="Gotham" panose="02000504050000020004" pitchFamily="2" charset="0"/>
                <a:ea typeface="Times New Roman" panose="02020603050405020304" pitchFamily="18" charset="0"/>
              </a:rPr>
              <a:t> Muminov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Daria Uvarova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 Goncharova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Boris Mironkov</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Shumakov National Medical Research Center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and Artificial Organs, Moscow, Russian Federation, Moscow, </a:t>
            </a:r>
            <a:r>
              <a:rPr lang="en-US" sz="1800" i="1" dirty="0" err="1">
                <a:effectLst/>
                <a:latin typeface="Gotham" panose="02000504050000020004" pitchFamily="2" charset="0"/>
                <a:ea typeface="Times New Roman" panose="02020603050405020304" pitchFamily="18" charset="0"/>
              </a:rPr>
              <a:t>Schukinskaya</a:t>
            </a:r>
            <a:r>
              <a:rPr lang="en-US" sz="1800" i="1" dirty="0">
                <a:effectLst/>
                <a:latin typeface="Gotham" panose="02000504050000020004" pitchFamily="2" charset="0"/>
                <a:ea typeface="Times New Roman" panose="02020603050405020304" pitchFamily="18" charset="0"/>
              </a:rPr>
              <a:t> street, 1, Russian Federation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An increasing number of potential heart recipients with UNOS1 status forces to find solutions for the shortage of donor organs by expanding the criteria for selecting optimal donors. Coronary assessment of a cardiac graft is inaccessible in the pre-transplant period; therefore there exists a risk of transmission of the coronary atherosclerotic from a donor to a recipient.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212121"/>
                </a:solidFill>
                <a:effectLst/>
                <a:latin typeface="Gotham" panose="02000504050000020004" pitchFamily="2" charset="0"/>
                <a:ea typeface="Times New Roman" panose="02020603050405020304" pitchFamily="18" charset="0"/>
              </a:rPr>
              <a:t>We retrospectively reviewed the medical records of 1155 recipients who underwent Heart transplantation in the </a:t>
            </a:r>
            <a:r>
              <a:rPr lang="en-US" sz="1800" dirty="0" err="1">
                <a:solidFill>
                  <a:srgbClr val="212121"/>
                </a:solidFill>
                <a:effectLst/>
                <a:latin typeface="Gotham" panose="02000504050000020004" pitchFamily="2" charset="0"/>
                <a:ea typeface="Times New Roman" panose="02020603050405020304" pitchFamily="18" charset="0"/>
              </a:rPr>
              <a:t>Shumakov</a:t>
            </a:r>
            <a:r>
              <a:rPr lang="en-US" sz="1800" dirty="0">
                <a:solidFill>
                  <a:srgbClr val="212121"/>
                </a:solidFill>
                <a:effectLst/>
                <a:latin typeface="Gotham" panose="02000504050000020004" pitchFamily="2" charset="0"/>
                <a:ea typeface="Times New Roman" panose="02020603050405020304" pitchFamily="18" charset="0"/>
              </a:rPr>
              <a:t> Center from 2009 to 2018; 985 were men, and 170 women, aged 10 to 74 years. All patients underwent coronary angiography in the early postoperative period and were divided into 3 groups: I - recipients with hemodynamically significant lesions of the coronary arteries (CA), II – pts. with signs of CA </a:t>
            </a:r>
            <a:r>
              <a:rPr lang="en-US" sz="1800" dirty="0" err="1">
                <a:solidFill>
                  <a:srgbClr val="212121"/>
                </a:solidFill>
                <a:effectLst/>
                <a:latin typeface="Gotham" panose="02000504050000020004" pitchFamily="2" charset="0"/>
                <a:ea typeface="Times New Roman" panose="02020603050405020304" pitchFamily="18" charset="0"/>
              </a:rPr>
              <a:t>atheromatosis</a:t>
            </a:r>
            <a:r>
              <a:rPr lang="en-US" sz="1800" dirty="0">
                <a:solidFill>
                  <a:srgbClr val="212121"/>
                </a:solidFill>
                <a:effectLst/>
                <a:latin typeface="Gotham" panose="02000504050000020004" pitchFamily="2" charset="0"/>
                <a:ea typeface="Times New Roman" panose="02020603050405020304" pitchFamily="18" charset="0"/>
              </a:rPr>
              <a:t> (rough contours or stenoses up to 50%), and III – pts. without signs of CA. The analysis included the following criteria: sex, age, cause of donor’s brain death, UNOS status.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212121"/>
                </a:solidFill>
                <a:effectLst/>
                <a:latin typeface="Gotham" panose="02000504050000020004" pitchFamily="2" charset="0"/>
                <a:ea typeface="Times New Roman" panose="02020603050405020304" pitchFamily="18" charset="0"/>
              </a:rPr>
              <a:t>In 332 pts. (groups I and II) signs of donor-transmitted atherosclerosis were found. In 130 cases the lesion was assessed as hemodynamically significant and percutaneous coronary intervention was performed. In 823 cases there were no signs of atherosclerosis. In recipients with UNOS status 1A (n=355) and 1B (n=436), transmission of atherosclerosis was detected more often than in recipients with UNOS 2 (60% and 40%, respectively). The age of donors in groups I and II was significantly higher than in groups III (p = 0.0001). No association was found between the frequency of donor-transmitted atherosclerosis and the gender of the donor. Acute cerebrovascular accident as a cause of donor’s brain death in groups was: 90% in I, 84% in II, and 80% in III. Five-year survival in I group was 75.6%, II - 72.5%, and III - 74.6%, no significant difference between groups (I/II p=0,849, I/III p=0,389, II/III p=0,421).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solidFill>
                  <a:srgbClr val="212121"/>
                </a:solidFill>
                <a:effectLst/>
                <a:latin typeface="Gotham" panose="02000504050000020004" pitchFamily="2" charset="0"/>
                <a:ea typeface="Times New Roman" panose="02020603050405020304" pitchFamily="18" charset="0"/>
              </a:rPr>
              <a:t> Donor-transmitted atherosclerosis, including hemodynamically significant lesions of the CA, is associated with the age of the donor. Early endovascular correction of hemodynamically significant lesions neutralizes the potentially negative impact of coronary stenosis on the survival of heart transplant recipients.</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9</a:t>
            </a:fld>
            <a:endParaRPr lang="en-GB"/>
          </a:p>
        </p:txBody>
      </p:sp>
    </p:spTree>
    <p:extLst>
      <p:ext uri="{BB962C8B-B14F-4D97-AF65-F5344CB8AC3E}">
        <p14:creationId xmlns:p14="http://schemas.microsoft.com/office/powerpoint/2010/main" val="259329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AMR, </a:t>
            </a:r>
            <a:r>
              <a:rPr lang="en-US" sz="1200" b="0" i="1" dirty="0">
                <a:effectLst/>
                <a:latin typeface="Gotham" panose="02000504050000020004" pitchFamily="2" charset="0"/>
                <a:ea typeface="Calibri" panose="020F0502020204030204" pitchFamily="34" charset="0"/>
              </a:rPr>
              <a:t>antibody-mediated rejection; CI, confidence interval; </a:t>
            </a:r>
            <a:r>
              <a:rPr lang="en-GB" sz="1200" b="0" i="1" dirty="0">
                <a:latin typeface="Gotham" panose="02000504050000020004" pitchFamily="2" charset="0"/>
              </a:rPr>
              <a:t>DSA; </a:t>
            </a:r>
            <a:r>
              <a:rPr lang="en-US" sz="1200" b="0" i="1" dirty="0">
                <a:effectLst/>
                <a:latin typeface="Gotham" panose="02000504050000020004" pitchFamily="2" charset="0"/>
                <a:ea typeface="Calibri" panose="020F0502020204030204" pitchFamily="34" charset="0"/>
              </a:rPr>
              <a:t>donor-specific antibodies; HR, hazard ratio; </a:t>
            </a:r>
            <a:r>
              <a:rPr lang="en-GB" sz="1200" b="0" i="1" dirty="0" err="1">
                <a:latin typeface="Gotham" panose="02000504050000020004" pitchFamily="2" charset="0"/>
              </a:rPr>
              <a:t>HTx</a:t>
            </a:r>
            <a:r>
              <a:rPr lang="en-GB" sz="1200" b="0" i="1" dirty="0">
                <a:latin typeface="Gotham" panose="02000504050000020004" pitchFamily="2" charset="0"/>
              </a:rPr>
              <a:t>, </a:t>
            </a:r>
            <a:r>
              <a:rPr lang="en-US" sz="1200" b="0" i="1" kern="1200" dirty="0">
                <a:solidFill>
                  <a:schemeClr val="tx1"/>
                </a:solidFill>
                <a:latin typeface="Gotham" panose="02000504050000020004" pitchFamily="2" charset="0"/>
                <a:ea typeface="+mn-ea"/>
                <a:cs typeface="+mn-cs"/>
              </a:rPr>
              <a:t>heart transplantation; </a:t>
            </a:r>
            <a:r>
              <a:rPr lang="en-US" sz="1200" i="1" dirty="0">
                <a:effectLst/>
                <a:latin typeface="Gotham" panose="02000504050000020004" pitchFamily="2" charset="0"/>
                <a:ea typeface="Calibri" panose="020F0502020204030204" pitchFamily="34" charset="0"/>
              </a:rPr>
              <a:t>IVIG, intravenous immunoglobulins; LV, left ventricular; </a:t>
            </a:r>
            <a:r>
              <a:rPr lang="en-US" sz="1200" b="0" i="1" kern="1200" dirty="0">
                <a:solidFill>
                  <a:schemeClr val="tx1"/>
                </a:solidFill>
                <a:latin typeface="Gotham" panose="02000504050000020004" pitchFamily="2" charset="0"/>
                <a:ea typeface="+mn-ea"/>
                <a:cs typeface="+mn-cs"/>
              </a:rPr>
              <a:t>MFI, </a:t>
            </a:r>
            <a:r>
              <a:rPr lang="fr-CH" sz="1200" b="0" i="1" dirty="0" err="1">
                <a:solidFill>
                  <a:srgbClr val="4D5156"/>
                </a:solidFill>
                <a:effectLst/>
                <a:latin typeface="Gotham" panose="02000504050000020004" pitchFamily="2" charset="0"/>
              </a:rPr>
              <a:t>mean</a:t>
            </a:r>
            <a:r>
              <a:rPr lang="fr-CH" sz="1200" b="0" i="1" dirty="0">
                <a:solidFill>
                  <a:srgbClr val="4D5156"/>
                </a:solidFill>
                <a:effectLst/>
                <a:latin typeface="Gotham" panose="02000504050000020004" pitchFamily="2" charset="0"/>
              </a:rPr>
              <a:t> fluorescent </a:t>
            </a:r>
            <a:r>
              <a:rPr lang="fr-CH" sz="1200" b="0" i="1" dirty="0" err="1">
                <a:solidFill>
                  <a:srgbClr val="4D5156"/>
                </a:solidFill>
                <a:effectLst/>
                <a:latin typeface="Gotham" panose="02000504050000020004" pitchFamily="2" charset="0"/>
              </a:rPr>
              <a:t>intensity</a:t>
            </a:r>
            <a:r>
              <a:rPr lang="fr-CH" sz="1200" b="0" i="1" dirty="0">
                <a:solidFill>
                  <a:srgbClr val="4D5156"/>
                </a:solidFill>
                <a:effectLst/>
                <a:latin typeface="Gotham" panose="02000504050000020004" pitchFamily="2" charset="0"/>
              </a:rPr>
              <a:t>; </a:t>
            </a:r>
            <a:r>
              <a:rPr lang="en-US" sz="1200" i="1" dirty="0">
                <a:effectLst/>
                <a:latin typeface="Gotham" panose="02000504050000020004" pitchFamily="2" charset="0"/>
                <a:ea typeface="Calibri" panose="020F0502020204030204" pitchFamily="34" charset="0"/>
              </a:rPr>
              <a:t>PP, plasmapheresis</a:t>
            </a:r>
            <a:r>
              <a:rPr lang="en-GB" sz="1200" b="0" i="1" kern="1200" dirty="0">
                <a:solidFill>
                  <a:schemeClr val="tx1"/>
                </a:solidFill>
                <a:effectLst/>
                <a:latin typeface="Gotham" panose="02000504050000020004" pitchFamily="2" charset="0"/>
                <a:ea typeface="+mn-ea"/>
                <a:cs typeface="+mn-cs"/>
              </a:rPr>
              <a:t>; </a:t>
            </a:r>
            <a:r>
              <a:rPr lang="en-US" sz="1200" b="0" i="1" kern="1200" dirty="0">
                <a:solidFill>
                  <a:schemeClr val="tx1"/>
                </a:solidFill>
                <a:latin typeface="Gotham" panose="02000504050000020004" pitchFamily="2" charset="0"/>
                <a:ea typeface="+mn-ea"/>
                <a:cs typeface="+mn-cs"/>
              </a:rPr>
              <a:t>PRA, </a:t>
            </a:r>
            <a:r>
              <a:rPr lang="en-US" sz="1200" b="0" i="1" dirty="0">
                <a:effectLst/>
                <a:latin typeface="Gotham" panose="02000504050000020004" pitchFamily="2" charset="0"/>
                <a:ea typeface="Calibri" panose="020F0502020204030204" pitchFamily="34" charset="0"/>
              </a:rPr>
              <a:t>panel reactive antibodies.</a:t>
            </a: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OS6_8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LONG-TERM OUTCOMES OF COMPLEMENT INHIBITION FOR PREVENTION OF ANTIBODY-MEDIATED REJECTION IN IMMUNOLOGICALLY HIGH-RISK HEART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Guillaume </a:t>
            </a:r>
            <a:r>
              <a:rPr lang="en-US" sz="1800" b="1" dirty="0" err="1">
                <a:effectLst/>
                <a:latin typeface="Gotham" panose="02000504050000020004" pitchFamily="2" charset="0"/>
                <a:ea typeface="Times New Roman" panose="02020603050405020304" pitchFamily="18" charset="0"/>
              </a:rPr>
              <a:t>Coutance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Evan Kransdorf</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Jon Kobashigawa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Jignesh Patel</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Transplant Group,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Cedars Sinai Medical Center, Los Angeles,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Cedars Sinai Medical Center, Los Angeles,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Allosensitization</a:t>
            </a:r>
            <a:r>
              <a:rPr lang="en-US" sz="1800" dirty="0">
                <a:effectLst/>
                <a:latin typeface="Gotham" panose="02000504050000020004" pitchFamily="2" charset="0"/>
                <a:ea typeface="Calibri" panose="020F0502020204030204" pitchFamily="34" charset="0"/>
              </a:rPr>
              <a:t> represents a major barrier to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We assessed the efficacy and safety of complement inhibition at transplant in immunologically high-risk heart transplant recipients. We previously reported favorable 1-year outcomes of this strategy. The aim of the current study was to report 5-year outcomes.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single-center, single-arm, open-label trial (DUET trial, NCT02013037). Patients with panel reactive antibodies (PRA) ≥70% and pre-formed donor-specific antibodies (DSA) ≥ 5,000 MFI were eligible. In addition to standard of care, patients received 9 infusions of eculizumab during the first two months post-transplant. The primary composite endpoint was antibody-mediated rejection (AMR) ≥ pAMR2 and/or left ventricular dysfunction during the first year. Secondary endpoints included hemodynamic compromise, allograft rejection and patient survival. A matched control group at equivalent immunologic risk and treated with perioperative plasmapheresis and intravenous immunoglobulins was retrieved from the Paris Transplant Group reference set (propensity score matching).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Twenty patients were included in the treatment group. Median post-transplant follow-up was 4.8 years. Beyond the first year post-transplant, there were no episodes of pAMR2 or greater and no LV dysfunction. Primary endpoint free-survival was 79.0% at 3- and 5-year post-transplant. Overall survival was 90% and 83.1% at 3- and 5-year post-transplant. Beyond the first year post-transplant, one episode of pAMR1 was diagnosed and one patient had minimal de novo cardiac allograft vasculopathy. Compared to a matched-control group, we observed a non-statistically significant benefit of eculizumab with a lower incidence of primary endpoint or death (primary endpoint: HR=0.50, 95%CI=0.15-1.67, p=0.26; mortality: HR=0.51, 95%CI=0.13-2.07, p=0.35, Figure 1A and 1B).</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report favorable 5-year outcomes of a complement inhibition-based strategy for the management of immunologically high-risk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Chronic antibody-mediated allograft injuries were uncommon. Our results support the utility of complement inhibition for immunologically high-risk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36</a:t>
            </a:fld>
            <a:endParaRPr lang="en-GB"/>
          </a:p>
        </p:txBody>
      </p:sp>
    </p:spTree>
    <p:extLst>
      <p:ext uri="{BB962C8B-B14F-4D97-AF65-F5344CB8AC3E}">
        <p14:creationId xmlns:p14="http://schemas.microsoft.com/office/powerpoint/2010/main" val="425500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CA, </a:t>
            </a:r>
            <a:r>
              <a:rPr lang="en-US" sz="1800" i="1" dirty="0">
                <a:solidFill>
                  <a:srgbClr val="212121"/>
                </a:solidFill>
                <a:effectLst/>
                <a:latin typeface="Gotham" panose="02000504050000020004" pitchFamily="2" charset="0"/>
                <a:ea typeface="Times New Roman" panose="02020603050405020304" pitchFamily="18" charset="0"/>
              </a:rPr>
              <a:t>coronary arteries; pts, patients; </a:t>
            </a:r>
            <a:r>
              <a:rPr lang="en-GB" sz="1200" b="0" i="1" dirty="0">
                <a:latin typeface="Gotham" panose="02000504050000020004" pitchFamily="2" charset="0"/>
              </a:rPr>
              <a:t>UNOS, </a:t>
            </a:r>
            <a:r>
              <a:rPr lang="en-GB" sz="1800" b="0" i="1" dirty="0">
                <a:solidFill>
                  <a:srgbClr val="212121"/>
                </a:solidFill>
                <a:effectLst/>
                <a:latin typeface="Gotham" panose="02000504050000020004" pitchFamily="2" charset="0"/>
              </a:rPr>
              <a:t>united network for organ sharing.</a:t>
            </a:r>
            <a:r>
              <a:rPr lang="en-US" sz="1800" i="1" dirty="0">
                <a:solidFill>
                  <a:srgbClr val="212121"/>
                </a:solidFill>
                <a:effectLst/>
                <a:latin typeface="Gotham" panose="02000504050000020004" pitchFamily="2" charset="0"/>
                <a:ea typeface="Times New Roman" panose="02020603050405020304" pitchFamily="18" charset="0"/>
              </a:rPr>
              <a:t> </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HEART TRANSPLANT SURVIVAL OUTCOMES: ROLE OF DONOR-TRANSMITTED ATHEROSCLEROSIS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Stepan </a:t>
            </a:r>
            <a:r>
              <a:rPr lang="en-US" sz="1800" b="1" dirty="0" err="1">
                <a:effectLst/>
                <a:latin typeface="Gotham" panose="02000504050000020004" pitchFamily="2" charset="0"/>
                <a:ea typeface="Times New Roman" panose="02020603050405020304" pitchFamily="18" charset="0"/>
              </a:rPr>
              <a:t>Sakhovskiy</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Nadegda</a:t>
            </a:r>
            <a:r>
              <a:rPr lang="en-US" sz="1800" b="1" dirty="0">
                <a:effectLst/>
                <a:latin typeface="Gotham" panose="02000504050000020004" pitchFamily="2" charset="0"/>
                <a:ea typeface="Times New Roman" panose="02020603050405020304" pitchFamily="18" charset="0"/>
              </a:rPr>
              <a:t> Koloskova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Ilkhom</a:t>
            </a:r>
            <a:r>
              <a:rPr lang="en-US" sz="1800" b="1" dirty="0">
                <a:effectLst/>
                <a:latin typeface="Gotham" panose="02000504050000020004" pitchFamily="2" charset="0"/>
                <a:ea typeface="Times New Roman" panose="02020603050405020304" pitchFamily="18" charset="0"/>
              </a:rPr>
              <a:t> Muminov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Daria Uvarova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Anna Goncharova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Boris Mironkov</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Shumakov National Medical Research Center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and Artificial Organs, Moscow, Russian Federation, Moscow, </a:t>
            </a:r>
            <a:r>
              <a:rPr lang="en-US" sz="1800" i="1" dirty="0" err="1">
                <a:effectLst/>
                <a:latin typeface="Gotham" panose="02000504050000020004" pitchFamily="2" charset="0"/>
                <a:ea typeface="Times New Roman" panose="02020603050405020304" pitchFamily="18" charset="0"/>
              </a:rPr>
              <a:t>Schukinskaya</a:t>
            </a:r>
            <a:r>
              <a:rPr lang="en-US" sz="1800" i="1" dirty="0">
                <a:effectLst/>
                <a:latin typeface="Gotham" panose="02000504050000020004" pitchFamily="2" charset="0"/>
                <a:ea typeface="Times New Roman" panose="02020603050405020304" pitchFamily="18" charset="0"/>
              </a:rPr>
              <a:t> street, 1, Russian Federation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An increasing number of potential heart recipients with UNOS1 status forces to find solutions for the shortage of donor organs by expanding the criteria for selecting optimal donors. Coronary assessment of a cardiac graft is inaccessible in the pre-transplant period; therefore there exists a risk of transmission of the coronary atherosclerotic from a donor to a recipient.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212121"/>
                </a:solidFill>
                <a:effectLst/>
                <a:latin typeface="Gotham" panose="02000504050000020004" pitchFamily="2" charset="0"/>
                <a:ea typeface="Times New Roman" panose="02020603050405020304" pitchFamily="18" charset="0"/>
              </a:rPr>
              <a:t>We retrospectively reviewed the medical records of 1155 recipients who underwent Heart transplantation in the </a:t>
            </a:r>
            <a:r>
              <a:rPr lang="en-US" sz="1800" dirty="0" err="1">
                <a:solidFill>
                  <a:srgbClr val="212121"/>
                </a:solidFill>
                <a:effectLst/>
                <a:latin typeface="Gotham" panose="02000504050000020004" pitchFamily="2" charset="0"/>
                <a:ea typeface="Times New Roman" panose="02020603050405020304" pitchFamily="18" charset="0"/>
              </a:rPr>
              <a:t>Shumakov</a:t>
            </a:r>
            <a:r>
              <a:rPr lang="en-US" sz="1800" dirty="0">
                <a:solidFill>
                  <a:srgbClr val="212121"/>
                </a:solidFill>
                <a:effectLst/>
                <a:latin typeface="Gotham" panose="02000504050000020004" pitchFamily="2" charset="0"/>
                <a:ea typeface="Times New Roman" panose="02020603050405020304" pitchFamily="18" charset="0"/>
              </a:rPr>
              <a:t> Center from 2009 to 2018; 985 were men, and 170 women, aged 10 to 74 years. All patients underwent coronary angiography in the early postoperative period and were divided into 3 groups: I - recipients with hemodynamically significant lesions of the coronary arteries (CA), II – pts. with signs of CA </a:t>
            </a:r>
            <a:r>
              <a:rPr lang="en-US" sz="1800" dirty="0" err="1">
                <a:solidFill>
                  <a:srgbClr val="212121"/>
                </a:solidFill>
                <a:effectLst/>
                <a:latin typeface="Gotham" panose="02000504050000020004" pitchFamily="2" charset="0"/>
                <a:ea typeface="Times New Roman" panose="02020603050405020304" pitchFamily="18" charset="0"/>
              </a:rPr>
              <a:t>atheromatosis</a:t>
            </a:r>
            <a:r>
              <a:rPr lang="en-US" sz="1800" dirty="0">
                <a:solidFill>
                  <a:srgbClr val="212121"/>
                </a:solidFill>
                <a:effectLst/>
                <a:latin typeface="Gotham" panose="02000504050000020004" pitchFamily="2" charset="0"/>
                <a:ea typeface="Times New Roman" panose="02020603050405020304" pitchFamily="18" charset="0"/>
              </a:rPr>
              <a:t> (rough contours or stenoses up to 50%), and III – pts. without signs of CA. The analysis included the following criteria: sex, age, cause of donor’s brain death, UNOS status.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212121"/>
                </a:solidFill>
                <a:effectLst/>
                <a:latin typeface="Gotham" panose="02000504050000020004" pitchFamily="2" charset="0"/>
                <a:ea typeface="Times New Roman" panose="02020603050405020304" pitchFamily="18" charset="0"/>
              </a:rPr>
              <a:t>In 332 pts. (groups I and II) signs of donor-transmitted atherosclerosis were found. In 130 cases the lesion was assessed as hemodynamically significant and percutaneous coronary intervention was performed. In 823 cases there were no signs of atherosclerosis. In recipients with UNOS status 1A (n=355) and 1B (n=436), transmission of atherosclerosis was detected more often than in recipients with UNOS 2 (60% and 40%, respectively). The age of donors in groups I and II was significantly higher than in groups III (p = 0.0001). No association was found between the frequency of donor-transmitted atherosclerosis and the gender of the donor. Acute cerebrovascular accident as a cause of donor’s brain death in groups was: 90% in I, 84% in II, and 80% in III. Five-year survival in I group was 75.6%, II - 72.5%, and III - 74.6%, no significant difference between groups (I/II p=0,849, I/III p=0,389, II/III p=0,421).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solidFill>
                  <a:srgbClr val="212121"/>
                </a:solidFill>
                <a:effectLst/>
                <a:latin typeface="Gotham" panose="02000504050000020004" pitchFamily="2" charset="0"/>
                <a:ea typeface="Times New Roman" panose="02020603050405020304" pitchFamily="18" charset="0"/>
              </a:rPr>
              <a:t> Donor-transmitted atherosclerosis, including hemodynamically significant lesions of the CA, is associated with the age of the donor. Early endovascular correction of hemodynamically significant lesions neutralizes the potentially negative impact of coronary stenosis on the survival of heart transplant recipients.</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10</a:t>
            </a:fld>
            <a:endParaRPr lang="en-GB"/>
          </a:p>
        </p:txBody>
      </p:sp>
    </p:spTree>
    <p:extLst>
      <p:ext uri="{BB962C8B-B14F-4D97-AF65-F5344CB8AC3E}">
        <p14:creationId xmlns:p14="http://schemas.microsoft.com/office/powerpoint/2010/main" val="249917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BMI, body mass index; ECMO, </a:t>
            </a:r>
            <a:r>
              <a:rPr lang="fr-CH" sz="1800" b="0" i="1" dirty="0" err="1">
                <a:solidFill>
                  <a:srgbClr val="5F6368"/>
                </a:solidFill>
                <a:effectLst/>
                <a:latin typeface="Gotham" panose="02000504050000020004" pitchFamily="2" charset="0"/>
              </a:rPr>
              <a:t>extracorporeal</a:t>
            </a:r>
            <a:r>
              <a:rPr lang="fr-CH" sz="1800" b="0" i="1" dirty="0">
                <a:solidFill>
                  <a:srgbClr val="5F6368"/>
                </a:solidFill>
                <a:effectLst/>
                <a:latin typeface="Gotham" panose="02000504050000020004" pitchFamily="2" charset="0"/>
              </a:rPr>
              <a:t> membrane </a:t>
            </a:r>
            <a:r>
              <a:rPr lang="fr-CH" sz="1800" b="0" i="1" dirty="0" err="1">
                <a:solidFill>
                  <a:srgbClr val="5F6368"/>
                </a:solidFill>
                <a:effectLst/>
                <a:latin typeface="Gotham" panose="02000504050000020004" pitchFamily="2" charset="0"/>
              </a:rPr>
              <a:t>oxygenation</a:t>
            </a:r>
            <a:r>
              <a:rPr lang="fr-CH" sz="1800" b="0" i="1" dirty="0">
                <a:solidFill>
                  <a:srgbClr val="5F6368"/>
                </a:solidFill>
                <a:effectLst/>
                <a:latin typeface="Gotham" panose="02000504050000020004" pitchFamily="2" charset="0"/>
              </a:rPr>
              <a:t>; </a:t>
            </a:r>
            <a:r>
              <a:rPr lang="en-GB" sz="1800" b="0" i="1" dirty="0">
                <a:latin typeface="Gotham" panose="02000504050000020004" pitchFamily="2" charset="0"/>
              </a:rPr>
              <a:t>eGFR</a:t>
            </a:r>
            <a:r>
              <a:rPr lang="en-GB" sz="1200" b="0" i="1" dirty="0">
                <a:latin typeface="Gotham" panose="02000504050000020004" pitchFamily="2" charset="0"/>
              </a:rPr>
              <a:t>, </a:t>
            </a:r>
            <a:r>
              <a:rPr lang="fr-CH" sz="1200" b="0" i="1" dirty="0" err="1">
                <a:solidFill>
                  <a:srgbClr val="4D5156"/>
                </a:solidFill>
                <a:effectLst/>
                <a:latin typeface="Gotham" panose="02000504050000020004" pitchFamily="2" charset="0"/>
              </a:rPr>
              <a:t>estimated</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glomerular</a:t>
            </a:r>
            <a:r>
              <a:rPr lang="fr-CH" sz="1200" b="0" i="1" dirty="0">
                <a:solidFill>
                  <a:srgbClr val="4D5156"/>
                </a:solidFill>
                <a:effectLst/>
                <a:latin typeface="Gotham" panose="02000504050000020004" pitchFamily="2" charset="0"/>
              </a:rPr>
              <a:t> filtration rate</a:t>
            </a:r>
            <a:r>
              <a:rPr lang="en-GB" sz="1200" b="0" i="1" dirty="0">
                <a:latin typeface="Gotham" panose="02000504050000020004" pitchFamily="2" charset="0"/>
              </a:rPr>
              <a:t>; HF, heart failure; UNOS</a:t>
            </a:r>
            <a:r>
              <a:rPr lang="en-GB" sz="1800" b="0" i="1" dirty="0">
                <a:latin typeface="Gotham" panose="02000504050000020004" pitchFamily="2" charset="0"/>
              </a:rPr>
              <a:t>, </a:t>
            </a:r>
            <a:r>
              <a:rPr lang="en-GB" sz="2800" b="0" i="1" dirty="0">
                <a:solidFill>
                  <a:srgbClr val="212121"/>
                </a:solidFill>
                <a:effectLst/>
                <a:latin typeface="Gotham" panose="02000504050000020004" pitchFamily="2" charset="0"/>
              </a:rPr>
              <a:t>united network for organ sharing.</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BOS5_13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DEVELOPMENT AND VALIDATION OF SPECIFIC POST-TRANSPLANT RISK SCORES ACCORDING TO THE TRANSPLANT ERA: A UNOS COHORT ANALYSIS.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Guillaume Coutance*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Mickael Lescroart</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Evan</a:t>
            </a:r>
            <a:r>
              <a:rPr lang="fr-FR" sz="1800" b="1" dirty="0">
                <a:effectLst/>
                <a:latin typeface="Gotham" panose="02000504050000020004" pitchFamily="2" charset="0"/>
                <a:ea typeface="Times New Roman" panose="02020603050405020304" pitchFamily="18" charset="0"/>
              </a:rPr>
              <a:t> Kransdorf</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Jignesh</a:t>
            </a:r>
            <a:r>
              <a:rPr lang="fr-FR" sz="1800" b="1" dirty="0">
                <a:effectLst/>
                <a:latin typeface="Gotham" panose="02000504050000020004" pitchFamily="2" charset="0"/>
                <a:ea typeface="Times New Roman" panose="02020603050405020304" pitchFamily="18" charset="0"/>
              </a:rPr>
              <a:t> Patel</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Transplant Group,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Pitié-Salpêtrière Hospital,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Cedars Sinai Medical Center, Los Angeles,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clinical use of post-transplant risk scores is limited by their poor statistical performance. Neglecting the dynamic evolution of demographics and risk factors over time may be a key issue. We hypothesized that developing specific prognostic models for each transplant era may improve risk stratification.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analyzed the UNOS database including first, non-combined heart transplantations with a common allocation scheme (2003-2018). The endpoint was death or </a:t>
            </a:r>
            <a:r>
              <a:rPr lang="en-US" sz="1800" dirty="0" err="1">
                <a:effectLst/>
                <a:latin typeface="Gotham" panose="02000504050000020004" pitchFamily="2" charset="0"/>
                <a:ea typeface="Calibri" panose="020F0502020204030204" pitchFamily="34" charset="0"/>
              </a:rPr>
              <a:t>retransplantation</a:t>
            </a:r>
            <a:r>
              <a:rPr lang="en-US" sz="1800" dirty="0">
                <a:effectLst/>
                <a:latin typeface="Gotham" panose="02000504050000020004" pitchFamily="2" charset="0"/>
                <a:ea typeface="Calibri" panose="020F0502020204030204" pitchFamily="34" charset="0"/>
              </a:rPr>
              <a:t> during the first year post-transplant. We analyzed the evolution of post-transplant outcomes, demographics, and odds ratios of major predictive variables over time. Then, we build (logistic regression, derivation cohort 2/3) and compared (validation cohort 1/3) the statistical performance (discrimination, calibration, reclassification indices) of era-specific models and non-era-specific models (2001-2005, 2006-2010, 2011-2015, 2016-2018). In a sensitivity analysis, we randomly generated 1,000 bootstrap samples to analyze the variability of specific predictive models and compare era and non-era-specific models.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34,747 patients were included; 3,674 patients (10.6%) met the composite endpoint. We observed a significant improvement in post-transplant outcomes (p &lt; 0.001) and an important evolution in baseline characteristics over time. We found a significant interaction between time and the effect of the following variables: bilirubin, recipient age and prior cardiac surgery (p&lt;0.01). Era-specific models differed from each other, both in terms of variables and odds ratios (Figure 1A). Era-specific models outperformed the statistical performance of non-era-specific models in a majority of samples, both in terms of discrimination, calibration (Figure 1B) and reclassification indices.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found important evolution in post-transplant outcomes, baseline characteristics and predictive models over time. Era-specific models outperformed the statistical performance of non-era-specific models in a majority of samples. This finding suggests the need for a regular update of post-transplant predictive models to account for the evolving demography of candidates and medical practices.</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11</a:t>
            </a:fld>
            <a:endParaRPr lang="en-GB"/>
          </a:p>
        </p:txBody>
      </p:sp>
    </p:spTree>
    <p:extLst>
      <p:ext uri="{BB962C8B-B14F-4D97-AF65-F5344CB8AC3E}">
        <p14:creationId xmlns:p14="http://schemas.microsoft.com/office/powerpoint/2010/main" val="147314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BMI, body mass index; ECMO, </a:t>
            </a:r>
            <a:r>
              <a:rPr lang="fr-CH" sz="1800" b="0" i="1" dirty="0" err="1">
                <a:solidFill>
                  <a:srgbClr val="5F6368"/>
                </a:solidFill>
                <a:effectLst/>
                <a:latin typeface="Gotham" panose="02000504050000020004" pitchFamily="2" charset="0"/>
              </a:rPr>
              <a:t>extracorporeal</a:t>
            </a:r>
            <a:r>
              <a:rPr lang="fr-CH" sz="1800" b="0" i="1" dirty="0">
                <a:solidFill>
                  <a:srgbClr val="5F6368"/>
                </a:solidFill>
                <a:effectLst/>
                <a:latin typeface="Gotham" panose="02000504050000020004" pitchFamily="2" charset="0"/>
              </a:rPr>
              <a:t> membrane </a:t>
            </a:r>
            <a:r>
              <a:rPr lang="fr-CH" sz="1800" b="0" i="1" dirty="0" err="1">
                <a:solidFill>
                  <a:srgbClr val="5F6368"/>
                </a:solidFill>
                <a:effectLst/>
                <a:latin typeface="Gotham" panose="02000504050000020004" pitchFamily="2" charset="0"/>
              </a:rPr>
              <a:t>oxygenation</a:t>
            </a:r>
            <a:r>
              <a:rPr lang="fr-CH" sz="1800" b="0" i="1" dirty="0">
                <a:solidFill>
                  <a:srgbClr val="5F6368"/>
                </a:solidFill>
                <a:effectLst/>
                <a:latin typeface="Gotham" panose="02000504050000020004" pitchFamily="2" charset="0"/>
              </a:rPr>
              <a:t>; </a:t>
            </a:r>
            <a:r>
              <a:rPr lang="en-GB" sz="1800" b="0" i="1" dirty="0">
                <a:latin typeface="Gotham" panose="02000504050000020004" pitchFamily="2" charset="0"/>
              </a:rPr>
              <a:t>eGFR</a:t>
            </a:r>
            <a:r>
              <a:rPr lang="en-GB" sz="1200" b="0" i="1" dirty="0">
                <a:latin typeface="Gotham" panose="02000504050000020004" pitchFamily="2" charset="0"/>
              </a:rPr>
              <a:t>, </a:t>
            </a:r>
            <a:r>
              <a:rPr lang="fr-CH" sz="1200" b="0" i="1" dirty="0" err="1">
                <a:solidFill>
                  <a:srgbClr val="4D5156"/>
                </a:solidFill>
                <a:effectLst/>
                <a:latin typeface="Gotham" panose="02000504050000020004" pitchFamily="2" charset="0"/>
              </a:rPr>
              <a:t>estimated</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glomerular</a:t>
            </a:r>
            <a:r>
              <a:rPr lang="fr-CH" sz="1200" b="0" i="1" dirty="0">
                <a:solidFill>
                  <a:srgbClr val="4D5156"/>
                </a:solidFill>
                <a:effectLst/>
                <a:latin typeface="Gotham" panose="02000504050000020004" pitchFamily="2" charset="0"/>
              </a:rPr>
              <a:t> filtration rate</a:t>
            </a:r>
            <a:r>
              <a:rPr lang="en-GB" sz="1200" b="0" i="1" dirty="0">
                <a:latin typeface="Gotham" panose="02000504050000020004" pitchFamily="2" charset="0"/>
              </a:rPr>
              <a:t>; HF, heart failure; UNOS</a:t>
            </a:r>
            <a:r>
              <a:rPr lang="en-GB" sz="1800" b="0" i="1" dirty="0">
                <a:latin typeface="Gotham" panose="02000504050000020004" pitchFamily="2" charset="0"/>
              </a:rPr>
              <a:t>, </a:t>
            </a:r>
            <a:r>
              <a:rPr lang="en-GB" sz="2800" b="0" i="1" dirty="0">
                <a:solidFill>
                  <a:srgbClr val="212121"/>
                </a:solidFill>
                <a:effectLst/>
                <a:latin typeface="Gotham" panose="02000504050000020004" pitchFamily="2" charset="0"/>
              </a:rPr>
              <a:t>united network for organ sharing.</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BOS5_13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DEVELOPMENT AND VALIDATION OF SPECIFIC POST-TRANSPLANT RISK SCORES ACCORDING TO THE TRANSPLANT ERA: A UNOS COHORT ANALYSIS.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Guillaume Coutance*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Mickael Lescroart</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Evan</a:t>
            </a:r>
            <a:r>
              <a:rPr lang="fr-FR" sz="1800" b="1" dirty="0">
                <a:effectLst/>
                <a:latin typeface="Gotham" panose="02000504050000020004" pitchFamily="2" charset="0"/>
                <a:ea typeface="Times New Roman" panose="02020603050405020304" pitchFamily="18" charset="0"/>
              </a:rPr>
              <a:t> Kransdorf</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Jignesh</a:t>
            </a:r>
            <a:r>
              <a:rPr lang="fr-FR" sz="1800" b="1" dirty="0">
                <a:effectLst/>
                <a:latin typeface="Gotham" panose="02000504050000020004" pitchFamily="2" charset="0"/>
                <a:ea typeface="Times New Roman" panose="02020603050405020304" pitchFamily="18" charset="0"/>
              </a:rPr>
              <a:t> Patel</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Transplant Group,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Pitié-Salpêtrière Hospital,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Cedars Sinai Medical Center, Los Angeles,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The clinical use of post-transplant risk scores is limited by their poor statistical performance. Neglecting the dynamic evolution of demographics and risk factors over time may be a key issue. We hypothesized that developing specific prognostic models for each transplant era may improve risk stratification.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analyzed the UNOS database including first, non-combined heart transplantations with a common allocation scheme (2003-2018). The endpoint was death or </a:t>
            </a:r>
            <a:r>
              <a:rPr lang="en-US" sz="1800" dirty="0" err="1">
                <a:effectLst/>
                <a:latin typeface="Gotham" panose="02000504050000020004" pitchFamily="2" charset="0"/>
                <a:ea typeface="Calibri" panose="020F0502020204030204" pitchFamily="34" charset="0"/>
              </a:rPr>
              <a:t>retransplantation</a:t>
            </a:r>
            <a:r>
              <a:rPr lang="en-US" sz="1800" dirty="0">
                <a:effectLst/>
                <a:latin typeface="Gotham" panose="02000504050000020004" pitchFamily="2" charset="0"/>
                <a:ea typeface="Calibri" panose="020F0502020204030204" pitchFamily="34" charset="0"/>
              </a:rPr>
              <a:t> during the first year post-transplant. We analyzed the evolution of post-transplant outcomes, demographics, and odds ratios of major predictive variables over time. Then, we build (logistic regression, derivation cohort 2/3) and compared (validation cohort 1/3) the statistical performance (discrimination, calibration, reclassification indices) of era-specific models and non-era-specific models (2001-2005, 2006-2010, 2011-2015, 2016-2018). In a sensitivity analysis, we randomly generated 1,000 bootstrap samples to analyze the variability of specific predictive models and compare era and non-era-specific models.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total of 34,747 patients were included; 3,674 patients (10.6%) met the composite endpoint. We observed a significant improvement in post-transplant outcomes (p &lt; 0.001) and an important evolution in baseline characteristics over time. We found a significant interaction between time and the effect of the following variables: bilirubin, recipient age and prior cardiac surgery (p&lt;0.01). Era-specific models differed from each other, both in terms of variables and odds ratios (Figure 1A). Era-specific models outperformed the statistical performance of non-era-specific models in a majority of samples, both in terms of discrimination, calibration (Figure 1B) and reclassification indices.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found important evolution in post-transplant outcomes, baseline characteristics and predictive models over time. Era-specific models outperformed the statistical performance of non-era-specific models in a majority of samples. This finding suggests the need for a regular update of post-transplant predictive models to account for the evolving demography of candidates and medical practices.</a:t>
            </a:r>
            <a:endParaRPr lang="en-CH" sz="1800" dirty="0">
              <a:effectLst/>
              <a:latin typeface="Gotham" panose="02000504050000020004" pitchFamily="2" charset="0"/>
              <a:ea typeface="Times New Roman" panose="02020603050405020304" pitchFamily="18" charset="0"/>
            </a:endParaRPr>
          </a:p>
          <a:p>
            <a:endParaRPr lang="en-GB" dirty="0">
              <a:latin typeface="Gotham" panose="02000504050000020004" pitchFamily="2"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12</a:t>
            </a:fld>
            <a:endParaRPr lang="en-GB"/>
          </a:p>
        </p:txBody>
      </p:sp>
    </p:spTree>
    <p:extLst>
      <p:ext uri="{BB962C8B-B14F-4D97-AF65-F5344CB8AC3E}">
        <p14:creationId xmlns:p14="http://schemas.microsoft.com/office/powerpoint/2010/main" val="4637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ACR, </a:t>
            </a:r>
            <a:r>
              <a:rPr lang="fr-CH" sz="2800" b="0" i="1" dirty="0">
                <a:solidFill>
                  <a:srgbClr val="4D5156"/>
                </a:solidFill>
                <a:effectLst/>
                <a:latin typeface="Gotham" panose="02000504050000020004" pitchFamily="2" charset="0"/>
              </a:rPr>
              <a:t>acute cellular rejection</a:t>
            </a:r>
            <a:r>
              <a:rPr lang="en-GB" sz="1800" b="0" i="1" dirty="0">
                <a:latin typeface="Gotham" panose="02000504050000020004" pitchFamily="2" charset="0"/>
              </a:rPr>
              <a:t>; AMR, </a:t>
            </a:r>
            <a:r>
              <a:rPr lang="fr-CH" sz="2800" b="0" i="1" dirty="0" err="1">
                <a:solidFill>
                  <a:srgbClr val="4D5156"/>
                </a:solidFill>
                <a:effectLst/>
                <a:latin typeface="Gotham" panose="02000504050000020004" pitchFamily="2" charset="0"/>
              </a:rPr>
              <a:t>antibody-mediated</a:t>
            </a:r>
            <a:r>
              <a:rPr lang="fr-CH" sz="2800" b="0" i="1" dirty="0">
                <a:solidFill>
                  <a:srgbClr val="4D5156"/>
                </a:solidFill>
                <a:effectLst/>
                <a:latin typeface="Gotham" panose="02000504050000020004" pitchFamily="2" charset="0"/>
              </a:rPr>
              <a:t> rejection</a:t>
            </a:r>
            <a:r>
              <a:rPr lang="en-GB" sz="1800" b="0" i="1" dirty="0">
                <a:latin typeface="Gotham" panose="02000504050000020004" pitchFamily="2" charset="0"/>
              </a:rPr>
              <a:t>; CI, confidence interval; gal-3, galectin-3; </a:t>
            </a:r>
            <a:r>
              <a:rPr lang="en-GB" sz="1800" b="0" i="1" dirty="0" err="1">
                <a:latin typeface="Gotham" panose="02000504050000020004" pitchFamily="2" charset="0"/>
              </a:rPr>
              <a:t>HTx</a:t>
            </a:r>
            <a:r>
              <a:rPr lang="en-GB" sz="1800" b="0" i="1" dirty="0">
                <a:latin typeface="Gotham" panose="02000504050000020004" pitchFamily="2" charset="0"/>
              </a:rPr>
              <a:t> heart transplantation, ISHLT, i</a:t>
            </a:r>
            <a:r>
              <a:rPr lang="en-GB" sz="2800" b="0" i="1" dirty="0">
                <a:solidFill>
                  <a:srgbClr val="4D5156"/>
                </a:solidFill>
                <a:effectLst/>
                <a:latin typeface="Gotham" panose="02000504050000020004" pitchFamily="2" charset="0"/>
              </a:rPr>
              <a:t>nternational society for heart and lung transplantation; </a:t>
            </a:r>
            <a:r>
              <a:rPr lang="en-GB" sz="1800" b="0" i="1" dirty="0" err="1">
                <a:latin typeface="Gotham" panose="02000504050000020004" pitchFamily="2" charset="0"/>
              </a:rPr>
              <a:t>LTx</a:t>
            </a:r>
            <a:r>
              <a:rPr lang="en-GB" sz="1800" b="0" i="1" dirty="0">
                <a:latin typeface="Gotham" panose="02000504050000020004" pitchFamily="2" charset="0"/>
              </a:rPr>
              <a:t>, lung transplantation; </a:t>
            </a:r>
            <a:r>
              <a:rPr lang="en-GB" sz="1800" b="0" i="1" dirty="0" err="1">
                <a:latin typeface="Gotham" panose="02000504050000020004" pitchFamily="2" charset="0"/>
              </a:rPr>
              <a:t>miRs</a:t>
            </a:r>
            <a:r>
              <a:rPr lang="en-GB" sz="1800" b="0" i="1" dirty="0">
                <a:latin typeface="Gotham" panose="02000504050000020004" pitchFamily="2" charset="0"/>
              </a:rPr>
              <a:t>, microRNAs; PCR, polymerase chain reaction; resp., respectively; RR, relative risk; Se, sensitivity; </a:t>
            </a:r>
            <a:r>
              <a:rPr lang="en-GB" sz="1800" b="0" i="1" dirty="0" err="1">
                <a:latin typeface="Gotham" panose="02000504050000020004" pitchFamily="2" charset="0"/>
              </a:rPr>
              <a:t>Sp</a:t>
            </a:r>
            <a:r>
              <a:rPr lang="en-GB" sz="1800" b="0" i="1" dirty="0">
                <a:latin typeface="Gotham" panose="02000504050000020004" pitchFamily="2" charset="0"/>
              </a:rPr>
              <a:t>, specificity.</a:t>
            </a: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BOS5_14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GRAFT REMODELING AFTER THORACIC TRANSPLANTATION: MIR-339 AND GALECTIN-3 IN THE DIAGNOSIS OF STRUCTURAL CHANGES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Sergey Gautier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Shevchenko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Tsiroulnikova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Sofya</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Sharapchenko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Dmitriy Velikiy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Gichkun</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Ivan Pashkov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Maksat</a:t>
            </a:r>
            <a:r>
              <a:rPr lang="en-US" sz="1800" b="1" dirty="0">
                <a:effectLst/>
                <a:latin typeface="Gotham" panose="02000504050000020004" pitchFamily="2" charset="0"/>
                <a:ea typeface="Times New Roman" panose="02020603050405020304" pitchFamily="18" charset="0"/>
              </a:rPr>
              <a:t> Bekov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Natalya Mozheiko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 Shevchenko</a:t>
            </a:r>
            <a:r>
              <a:rPr lang="en-US" sz="1800" b="1" baseline="30000" dirty="0">
                <a:effectLst/>
                <a:latin typeface="Gotham" panose="02000504050000020004" pitchFamily="2" charset="0"/>
                <a:ea typeface="Times New Roman" panose="02020603050405020304" pitchFamily="18" charset="0"/>
              </a:rPr>
              <a:t>1;2;3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Shumakov National Medical Research Center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and Artificial Organs , Moscow , Russian Federation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First Moscow State Medical University, Department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Moscow, Russian Federation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Pirogov Russian National Research Medical University, Moscow, Russian Federation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after heart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lung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transplantation, caused by ACR, AMR and fibrosis leads to its dysfunction. Timely and minimally invasive diagnostic methods for graft structural changes detection are required. MicroRNAs (</a:t>
            </a:r>
            <a:r>
              <a:rPr lang="en-GB" sz="1800" dirty="0" err="1">
                <a:solidFill>
                  <a:srgbClr val="000000"/>
                </a:solidFill>
                <a:effectLst/>
                <a:latin typeface="Gotham" panose="02000504050000020004" pitchFamily="2" charset="0"/>
                <a:ea typeface="Calibri" panose="020F0502020204030204" pitchFamily="34" charset="0"/>
              </a:rPr>
              <a:t>miRs</a:t>
            </a:r>
            <a:r>
              <a:rPr lang="en-GB" sz="1800" dirty="0">
                <a:solidFill>
                  <a:srgbClr val="000000"/>
                </a:solidFill>
                <a:effectLst/>
                <a:latin typeface="Gotham" panose="02000504050000020004" pitchFamily="2" charset="0"/>
                <a:ea typeface="Calibri" panose="020F0502020204030204" pitchFamily="34" charset="0"/>
              </a:rPr>
              <a:t>) are small non-coding regulatory molecules; miR-339 inhibits proliferation of pulmonary artery smooth muscle cell by targeting fibroblast growth factor </a:t>
            </a:r>
            <a:r>
              <a:rPr lang="en-GB" sz="1800" dirty="0" err="1">
                <a:solidFill>
                  <a:srgbClr val="000000"/>
                </a:solidFill>
                <a:effectLst/>
                <a:latin typeface="Gotham" panose="02000504050000020004" pitchFamily="2" charset="0"/>
                <a:ea typeface="Calibri" panose="020F0502020204030204" pitchFamily="34" charset="0"/>
              </a:rPr>
              <a:t>signaling</a:t>
            </a:r>
            <a:r>
              <a:rPr lang="en-GB" sz="1800" dirty="0">
                <a:solidFill>
                  <a:srgbClr val="000000"/>
                </a:solidFill>
                <a:effectLst/>
                <a:latin typeface="Gotham" panose="02000504050000020004" pitchFamily="2" charset="0"/>
                <a:ea typeface="Calibri" panose="020F0502020204030204" pitchFamily="34" charset="0"/>
              </a:rPr>
              <a:t>. Galectin-3 (gal-3) is known as a proteomic biomarker of the inflammatory processes, immune response, and fibrosis. The aim is to evaluate the miR-339 and gal-3 plasma levels in patients with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 myocardial fibrosis</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airway obstruction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The study enrolled 83 patients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aged 16 to 70 years, and 57 patients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aged 10 to 74 years. MiR-339 plasma levels were measured by PCR (Qiagen, USA) and are expressed in relative units. Gal-3 levels were determined by ELISA (Bender </a:t>
            </a:r>
            <a:r>
              <a:rPr lang="en-GB" sz="1800" dirty="0" err="1">
                <a:solidFill>
                  <a:srgbClr val="000000"/>
                </a:solidFill>
                <a:effectLst/>
                <a:latin typeface="Gotham" panose="02000504050000020004" pitchFamily="2" charset="0"/>
                <a:ea typeface="Calibri" panose="020F0502020204030204" pitchFamily="34" charset="0"/>
              </a:rPr>
              <a:t>MedSystems</a:t>
            </a:r>
            <a:r>
              <a:rPr lang="en-GB" sz="1800" dirty="0">
                <a:solidFill>
                  <a:srgbClr val="000000"/>
                </a:solidFill>
                <a:effectLst/>
                <a:latin typeface="Gotham" panose="02000504050000020004" pitchFamily="2" charset="0"/>
                <a:ea typeface="Calibri" panose="020F0502020204030204" pitchFamily="34" charset="0"/>
              </a:rPr>
              <a:t> GmbH, Austria). The diagnostic value of biomarkers was evaluated by the ROC analysis.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According to the ISHLT classifications, 48 recipients with myocardial fibrosis, 36 – with ACR, and 2 – with AMR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were detected. MiR-339 and gal-3 levels were significantly higher in heart recipients with fibrosis than without it (p=0.018, p=0.043, resp.). During follow-up 12 lung recipients with non-infectious airway obstruction and 16 – with infections, and 2 – with ACR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were identified. MiR-339 and gal-3 levels in lung recipients with airway obstruction were significantly higher compared to recipients without it (p=0.036 and p=0.014, resp.). MiR-339 and gal-3 threshold levels and diagnostic characteristics for myocardial fibrosis and airway obstruction detection were determined.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MiR-339 and gal-3 have been shown to be promising profibrotic biomarkers whose increasing in duplex tests identifies recipients with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r>
              <a:rPr lang="en-GB" dirty="0">
                <a:latin typeface="Gotham" panose="02000504050000020004" pitchFamily="2" charset="0"/>
              </a:rPr>
              <a:t> </a:t>
            </a:r>
          </a:p>
        </p:txBody>
      </p:sp>
      <p:sp>
        <p:nvSpPr>
          <p:cNvPr id="4" name="Slide Number Placeholder 3"/>
          <p:cNvSpPr>
            <a:spLocks noGrp="1"/>
          </p:cNvSpPr>
          <p:nvPr>
            <p:ph type="sldNum" sz="quarter" idx="5"/>
          </p:nvPr>
        </p:nvSpPr>
        <p:spPr/>
        <p:txBody>
          <a:bodyPr/>
          <a:lstStyle/>
          <a:p>
            <a:fld id="{892EF6B1-FC36-47C3-822E-E0C01A484671}" type="slidenum">
              <a:rPr lang="en-GB" smtClean="0"/>
              <a:t>13</a:t>
            </a:fld>
            <a:endParaRPr lang="en-GB"/>
          </a:p>
        </p:txBody>
      </p:sp>
    </p:spTree>
    <p:extLst>
      <p:ext uri="{BB962C8B-B14F-4D97-AF65-F5344CB8AC3E}">
        <p14:creationId xmlns:p14="http://schemas.microsoft.com/office/powerpoint/2010/main" val="418728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ACR, </a:t>
            </a:r>
            <a:r>
              <a:rPr lang="fr-CH" sz="2800" b="0" i="1" dirty="0">
                <a:solidFill>
                  <a:srgbClr val="4D5156"/>
                </a:solidFill>
                <a:effectLst/>
                <a:latin typeface="Gotham" panose="02000504050000020004" pitchFamily="2" charset="0"/>
              </a:rPr>
              <a:t>acute cellular rejection</a:t>
            </a:r>
            <a:r>
              <a:rPr lang="en-GB" sz="1800" b="0" i="1" dirty="0">
                <a:latin typeface="Gotham" panose="02000504050000020004" pitchFamily="2" charset="0"/>
              </a:rPr>
              <a:t>; AMR, </a:t>
            </a:r>
            <a:r>
              <a:rPr lang="fr-CH" sz="2800" b="0" i="1" dirty="0" err="1">
                <a:solidFill>
                  <a:srgbClr val="4D5156"/>
                </a:solidFill>
                <a:effectLst/>
                <a:latin typeface="Gotham" panose="02000504050000020004" pitchFamily="2" charset="0"/>
              </a:rPr>
              <a:t>antibody-mediated</a:t>
            </a:r>
            <a:r>
              <a:rPr lang="fr-CH" sz="2800" b="0" i="1" dirty="0">
                <a:solidFill>
                  <a:srgbClr val="4D5156"/>
                </a:solidFill>
                <a:effectLst/>
                <a:latin typeface="Gotham" panose="02000504050000020004" pitchFamily="2" charset="0"/>
              </a:rPr>
              <a:t> rejection</a:t>
            </a:r>
            <a:r>
              <a:rPr lang="en-GB" sz="1800" b="0" i="1" dirty="0">
                <a:latin typeface="Gotham" panose="02000504050000020004" pitchFamily="2" charset="0"/>
              </a:rPr>
              <a:t>; CI, confidence interval; gal-3, galectin-3; </a:t>
            </a:r>
            <a:r>
              <a:rPr lang="en-GB" sz="1800" b="0" i="1" dirty="0" err="1">
                <a:latin typeface="Gotham" panose="02000504050000020004" pitchFamily="2" charset="0"/>
              </a:rPr>
              <a:t>HTx</a:t>
            </a:r>
            <a:r>
              <a:rPr lang="en-GB" sz="1800" b="0" i="1" dirty="0">
                <a:latin typeface="Gotham" panose="02000504050000020004" pitchFamily="2" charset="0"/>
              </a:rPr>
              <a:t> heart transplantation, ISHLT, i</a:t>
            </a:r>
            <a:r>
              <a:rPr lang="en-GB" sz="2800" b="0" i="1" dirty="0">
                <a:solidFill>
                  <a:srgbClr val="4D5156"/>
                </a:solidFill>
                <a:effectLst/>
                <a:latin typeface="Gotham" panose="02000504050000020004" pitchFamily="2" charset="0"/>
              </a:rPr>
              <a:t>nternational society for heart and lung transplantation; </a:t>
            </a:r>
            <a:r>
              <a:rPr lang="en-GB" sz="1800" b="0" i="1" dirty="0" err="1">
                <a:latin typeface="Gotham" panose="02000504050000020004" pitchFamily="2" charset="0"/>
              </a:rPr>
              <a:t>LTx</a:t>
            </a:r>
            <a:r>
              <a:rPr lang="en-GB" sz="1800" b="0" i="1" dirty="0">
                <a:latin typeface="Gotham" panose="02000504050000020004" pitchFamily="2" charset="0"/>
              </a:rPr>
              <a:t>, lung transplantation; </a:t>
            </a:r>
            <a:r>
              <a:rPr lang="en-GB" sz="1800" b="0" i="1" dirty="0" err="1">
                <a:latin typeface="Gotham" panose="02000504050000020004" pitchFamily="2" charset="0"/>
              </a:rPr>
              <a:t>miRs</a:t>
            </a:r>
            <a:r>
              <a:rPr lang="en-GB" sz="1800" b="0" i="1" dirty="0">
                <a:latin typeface="Gotham" panose="02000504050000020004" pitchFamily="2" charset="0"/>
              </a:rPr>
              <a:t>, microRNAs; PCR, polymerase chain reaction; resp., respectively; RR, relative risk; Se, sensitivity; </a:t>
            </a:r>
            <a:r>
              <a:rPr lang="en-GB" sz="1800" b="0" i="1" dirty="0" err="1">
                <a:latin typeface="Gotham" panose="02000504050000020004" pitchFamily="2" charset="0"/>
              </a:rPr>
              <a:t>Sp</a:t>
            </a:r>
            <a:r>
              <a:rPr lang="en-GB" sz="1800" b="0" i="1" dirty="0">
                <a:latin typeface="Gotham" panose="02000504050000020004" pitchFamily="2" charset="0"/>
              </a:rPr>
              <a:t>, specificity.</a:t>
            </a: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BOS5_14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GRAFT REMODELING AFTER THORACIC TRANSPLANTATION: MIR-339 AND GALECTIN-3 IN THE DIAGNOSIS OF STRUCTURAL CHANGES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Sergey Gautier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Shevchenko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Tsiroulnikova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Sofya</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Sharapchenko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Dmitriy Velikiy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Olga Gichkun</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Ivan Pashkov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Maksat</a:t>
            </a:r>
            <a:r>
              <a:rPr lang="en-US" sz="1800" b="1" dirty="0">
                <a:effectLst/>
                <a:latin typeface="Gotham" panose="02000504050000020004" pitchFamily="2" charset="0"/>
                <a:ea typeface="Times New Roman" panose="02020603050405020304" pitchFamily="18" charset="0"/>
              </a:rPr>
              <a:t> Bekov</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Natalya Mozheiko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 Shevchenko</a:t>
            </a:r>
            <a:r>
              <a:rPr lang="en-US" sz="1800" b="1" baseline="30000" dirty="0">
                <a:effectLst/>
                <a:latin typeface="Gotham" panose="02000504050000020004" pitchFamily="2" charset="0"/>
                <a:ea typeface="Times New Roman" panose="02020603050405020304" pitchFamily="18" charset="0"/>
              </a:rPr>
              <a:t>1;2;3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Shumakov National Medical Research Center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and Artificial Organs , Moscow , Russian Federation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First Moscow State Medical University, Department of </a:t>
            </a:r>
            <a:r>
              <a:rPr lang="en-US" sz="1800" i="1" dirty="0" err="1">
                <a:effectLst/>
                <a:latin typeface="Gotham" panose="02000504050000020004" pitchFamily="2" charset="0"/>
                <a:ea typeface="Times New Roman" panose="02020603050405020304" pitchFamily="18" charset="0"/>
              </a:rPr>
              <a:t>transplantology</a:t>
            </a:r>
            <a:r>
              <a:rPr lang="en-US" sz="1800" i="1" dirty="0">
                <a:effectLst/>
                <a:latin typeface="Gotham" panose="02000504050000020004" pitchFamily="2" charset="0"/>
                <a:ea typeface="Times New Roman" panose="02020603050405020304" pitchFamily="18" charset="0"/>
              </a:rPr>
              <a:t>, Moscow, Russian Federation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Pirogov Russian National Research Medical University, Moscow, Russian Federation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after heart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lung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transplantation, caused by ACR, AMR and fibrosis leads to its dysfunction. Timely and minimally invasive diagnostic methods for graft structural changes detection are required. MicroRNAs (</a:t>
            </a:r>
            <a:r>
              <a:rPr lang="en-GB" sz="1800" dirty="0" err="1">
                <a:solidFill>
                  <a:srgbClr val="000000"/>
                </a:solidFill>
                <a:effectLst/>
                <a:latin typeface="Gotham" panose="02000504050000020004" pitchFamily="2" charset="0"/>
                <a:ea typeface="Calibri" panose="020F0502020204030204" pitchFamily="34" charset="0"/>
              </a:rPr>
              <a:t>miRs</a:t>
            </a:r>
            <a:r>
              <a:rPr lang="en-GB" sz="1800" dirty="0">
                <a:solidFill>
                  <a:srgbClr val="000000"/>
                </a:solidFill>
                <a:effectLst/>
                <a:latin typeface="Gotham" panose="02000504050000020004" pitchFamily="2" charset="0"/>
                <a:ea typeface="Calibri" panose="020F0502020204030204" pitchFamily="34" charset="0"/>
              </a:rPr>
              <a:t>) are small non-coding regulatory molecules; miR-339 inhibits proliferation of pulmonary artery smooth muscle cell by targeting fibroblast growth factor </a:t>
            </a:r>
            <a:r>
              <a:rPr lang="en-GB" sz="1800" dirty="0" err="1">
                <a:solidFill>
                  <a:srgbClr val="000000"/>
                </a:solidFill>
                <a:effectLst/>
                <a:latin typeface="Gotham" panose="02000504050000020004" pitchFamily="2" charset="0"/>
                <a:ea typeface="Calibri" panose="020F0502020204030204" pitchFamily="34" charset="0"/>
              </a:rPr>
              <a:t>signaling</a:t>
            </a:r>
            <a:r>
              <a:rPr lang="en-GB" sz="1800" dirty="0">
                <a:solidFill>
                  <a:srgbClr val="000000"/>
                </a:solidFill>
                <a:effectLst/>
                <a:latin typeface="Gotham" panose="02000504050000020004" pitchFamily="2" charset="0"/>
                <a:ea typeface="Calibri" panose="020F0502020204030204" pitchFamily="34" charset="0"/>
              </a:rPr>
              <a:t>. Galectin-3 (gal-3) is known as a proteomic biomarker of the inflammatory processes, immune response, and fibrosis. The aim is to evaluate the miR-339 and gal-3 plasma levels in patients with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 myocardial fibrosis</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airway obstruction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The study enrolled 83 patients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aged 16 to 70 years, and 57 patients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aged 10 to 74 years. MiR-339 plasma levels were measured by PCR (Qiagen, USA) and are expressed in relative units. Gal-3 levels were determined by ELISA (Bender </a:t>
            </a:r>
            <a:r>
              <a:rPr lang="en-GB" sz="1800" dirty="0" err="1">
                <a:solidFill>
                  <a:srgbClr val="000000"/>
                </a:solidFill>
                <a:effectLst/>
                <a:latin typeface="Gotham" panose="02000504050000020004" pitchFamily="2" charset="0"/>
                <a:ea typeface="Calibri" panose="020F0502020204030204" pitchFamily="34" charset="0"/>
              </a:rPr>
              <a:t>MedSystems</a:t>
            </a:r>
            <a:r>
              <a:rPr lang="en-GB" sz="1800" dirty="0">
                <a:solidFill>
                  <a:srgbClr val="000000"/>
                </a:solidFill>
                <a:effectLst/>
                <a:latin typeface="Gotham" panose="02000504050000020004" pitchFamily="2" charset="0"/>
                <a:ea typeface="Calibri" panose="020F0502020204030204" pitchFamily="34" charset="0"/>
              </a:rPr>
              <a:t> GmbH, Austria). The diagnostic value of biomarkers was evaluated by the ROC analysis.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According to the ISHLT classifications, 48 recipients with myocardial fibrosis, 36 – with ACR, and 2 – with AMR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were detected. MiR-339 and gal-3 levels were significantly higher in heart recipients with fibrosis than without it (p=0.018, p=0.043, resp.). During follow-up 12 lung recipients with non-infectious airway obstruction and 16 – with infections, and 2 – with ACR after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 were identified. MiR-339 and gal-3 levels in lung recipients with airway obstruction were significantly higher compared to recipients without it (p=0.036 and p=0.014, resp.). MiR-339 and gal-3 threshold levels and diagnostic characteristics for myocardial fibrosis and airway obstruction detection were determined.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MiR-339 and gal-3 have been shown to be promising profibrotic biomarkers whose increasing in duplex tests identifies recipients with graft </a:t>
            </a:r>
            <a:r>
              <a:rPr lang="en-GB" sz="1800" dirty="0" err="1">
                <a:solidFill>
                  <a:srgbClr val="000000"/>
                </a:solidFill>
                <a:effectLst/>
                <a:latin typeface="Gotham" panose="02000504050000020004" pitchFamily="2" charset="0"/>
                <a:ea typeface="Calibri" panose="020F0502020204030204" pitchFamily="34" charset="0"/>
              </a:rPr>
              <a:t>remodeling</a:t>
            </a:r>
            <a:r>
              <a:rPr lang="en-GB" sz="1800" dirty="0">
                <a:solidFill>
                  <a:srgbClr val="000000"/>
                </a:solidFill>
                <a:effectLst/>
                <a:latin typeface="Gotham" panose="02000504050000020004" pitchFamily="2" charset="0"/>
                <a:ea typeface="Calibri" panose="020F0502020204030204" pitchFamily="34" charset="0"/>
              </a:rPr>
              <a:t> after </a:t>
            </a:r>
            <a:r>
              <a:rPr lang="en-GB" sz="1800" dirty="0" err="1">
                <a:solidFill>
                  <a:srgbClr val="000000"/>
                </a:solidFill>
                <a:effectLst/>
                <a:latin typeface="Gotham" panose="02000504050000020004" pitchFamily="2" charset="0"/>
                <a:ea typeface="Calibri" panose="020F0502020204030204" pitchFamily="34" charset="0"/>
              </a:rPr>
              <a:t>HTx</a:t>
            </a:r>
            <a:r>
              <a:rPr lang="en-GB" sz="1800" dirty="0">
                <a:solidFill>
                  <a:srgbClr val="000000"/>
                </a:solidFill>
                <a:effectLst/>
                <a:latin typeface="Gotham" panose="02000504050000020004" pitchFamily="2" charset="0"/>
                <a:ea typeface="Calibri" panose="020F0502020204030204" pitchFamily="34" charset="0"/>
              </a:rPr>
              <a:t> and </a:t>
            </a:r>
            <a:r>
              <a:rPr lang="en-GB" sz="1800" dirty="0" err="1">
                <a:solidFill>
                  <a:srgbClr val="000000"/>
                </a:solidFill>
                <a:effectLst/>
                <a:latin typeface="Gotham" panose="02000504050000020004" pitchFamily="2" charset="0"/>
                <a:ea typeface="Calibri" panose="020F0502020204030204" pitchFamily="34" charset="0"/>
              </a:rPr>
              <a:t>LTx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r>
              <a:rPr lang="en-GB" dirty="0">
                <a:latin typeface="Gotham" panose="02000504050000020004" pitchFamily="2" charset="0"/>
              </a:rPr>
              <a:t> </a:t>
            </a:r>
          </a:p>
        </p:txBody>
      </p:sp>
      <p:sp>
        <p:nvSpPr>
          <p:cNvPr id="4" name="Slide Number Placeholder 3"/>
          <p:cNvSpPr>
            <a:spLocks noGrp="1"/>
          </p:cNvSpPr>
          <p:nvPr>
            <p:ph type="sldNum" sz="quarter" idx="5"/>
          </p:nvPr>
        </p:nvSpPr>
        <p:spPr/>
        <p:txBody>
          <a:bodyPr/>
          <a:lstStyle/>
          <a:p>
            <a:fld id="{892EF6B1-FC36-47C3-822E-E0C01A484671}" type="slidenum">
              <a:rPr lang="en-GB" smtClean="0"/>
              <a:t>14</a:t>
            </a:fld>
            <a:endParaRPr lang="en-GB"/>
          </a:p>
        </p:txBody>
      </p:sp>
    </p:spTree>
    <p:extLst>
      <p:ext uri="{BB962C8B-B14F-4D97-AF65-F5344CB8AC3E}">
        <p14:creationId xmlns:p14="http://schemas.microsoft.com/office/powerpoint/2010/main" val="171119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CK-MB, creatine kinase MB, </a:t>
            </a:r>
            <a:r>
              <a:rPr lang="en-GB" sz="1800" b="0" i="1" kern="1200" dirty="0">
                <a:solidFill>
                  <a:schemeClr val="tx1"/>
                </a:solidFill>
                <a:latin typeface="Gotham" panose="02000504050000020004" pitchFamily="2" charset="0"/>
                <a:ea typeface="+mn-ea"/>
                <a:cs typeface="+mn-cs"/>
              </a:rPr>
              <a:t>HTK, histidine-tryptophan-ketoglutarate</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HTK-N, modified </a:t>
            </a:r>
            <a:r>
              <a:rPr lang="en-GB" sz="1800" b="0" i="1" kern="1200" dirty="0">
                <a:solidFill>
                  <a:schemeClr val="tx1"/>
                </a:solidFill>
                <a:latin typeface="Gotham" panose="02000504050000020004" pitchFamily="2" charset="0"/>
                <a:ea typeface="+mn-ea"/>
                <a:cs typeface="+mn-cs"/>
              </a:rPr>
              <a:t>histidine-tryptophan-ketoglutarate</a:t>
            </a:r>
            <a:r>
              <a:rPr lang="en-GB" sz="1800" b="0" i="1" dirty="0">
                <a:latin typeface="Gotham" panose="02000504050000020004" pitchFamily="2" charset="0"/>
              </a:rPr>
              <a:t>; </a:t>
            </a:r>
            <a:r>
              <a:rPr lang="en-GB" sz="1800" b="0" i="1" dirty="0" err="1">
                <a:latin typeface="Gotham" panose="02000504050000020004" pitchFamily="2" charset="0"/>
              </a:rPr>
              <a:t>n.s</a:t>
            </a:r>
            <a:r>
              <a:rPr lang="en-GB" sz="1800" b="0" i="1" dirty="0">
                <a:latin typeface="Gotham" panose="02000504050000020004" pitchFamily="2" charset="0"/>
              </a:rPr>
              <a:t>., not significant; PP, per-protocol; U/L, units per litre; SD, standard deviation.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CUSTODIOL-N VERSUS CUSTODIOL: RESULTS FROM A PROSPECTIVE RANDOMISED SINGLE BLIND MULTICETNER  PHASE III TRIAL IN PATIENTS UNDERGOING HEART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Arezu Aliabadi-Zuckermann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Emilio Osorio-Jaramillo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 Knosalla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Jan Gummert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Gabor Szabo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Franziska Wittmann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Ruhi</a:t>
            </a:r>
            <a:r>
              <a:rPr lang="en-US" sz="1800" b="1" dirty="0">
                <a:effectLst/>
                <a:latin typeface="Gotham" panose="02000504050000020004" pitchFamily="2" charset="0"/>
                <a:ea typeface="Times New Roman" panose="02020603050405020304" pitchFamily="18" charset="0"/>
              </a:rPr>
              <a:t> Yeter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Rene Schramm</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Johannes Goekler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Felix Hennig</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Michiel</a:t>
            </a:r>
            <a:r>
              <a:rPr lang="en-US" sz="1800" b="1" dirty="0">
                <a:effectLst/>
                <a:latin typeface="Gotham" panose="02000504050000020004" pitchFamily="2" charset="0"/>
                <a:ea typeface="Times New Roman" panose="02020603050405020304" pitchFamily="18" charset="0"/>
              </a:rPr>
              <a:t> Mershuis</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Andreas </a:t>
            </a:r>
            <a:r>
              <a:rPr lang="en-US" sz="1800" b="1" dirty="0" err="1">
                <a:effectLst/>
                <a:latin typeface="Gotham" panose="02000504050000020004" pitchFamily="2" charset="0"/>
                <a:ea typeface="Times New Roman" panose="02020603050405020304" pitchFamily="18" charset="0"/>
              </a:rPr>
              <a:t>Zuckermann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Cardiac Surgery,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Deutsches </a:t>
            </a:r>
            <a:r>
              <a:rPr lang="en-US" sz="1800" i="1" dirty="0" err="1">
                <a:effectLst/>
                <a:latin typeface="Gotham" panose="02000504050000020004" pitchFamily="2" charset="0"/>
                <a:ea typeface="Times New Roman" panose="02020603050405020304" pitchFamily="18" charset="0"/>
              </a:rPr>
              <a:t>Herzzentrum</a:t>
            </a:r>
            <a:r>
              <a:rPr lang="en-US" sz="1800" i="1" dirty="0">
                <a:effectLst/>
                <a:latin typeface="Gotham" panose="02000504050000020004" pitchFamily="2" charset="0"/>
                <a:ea typeface="Times New Roman" panose="02020603050405020304" pitchFamily="18" charset="0"/>
              </a:rPr>
              <a:t> Berlin, Berlin,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Herz- und </a:t>
            </a:r>
            <a:r>
              <a:rPr lang="en-US" sz="1800" i="1" dirty="0" err="1">
                <a:effectLst/>
                <a:latin typeface="Gotham" panose="02000504050000020004" pitchFamily="2" charset="0"/>
                <a:ea typeface="Times New Roman" panose="02020603050405020304" pitchFamily="18" charset="0"/>
              </a:rPr>
              <a:t>Diabeteszentrum</a:t>
            </a:r>
            <a:r>
              <a:rPr lang="en-US" sz="1800" i="1" dirty="0">
                <a:effectLst/>
                <a:latin typeface="Gotham" panose="02000504050000020004" pitchFamily="2" charset="0"/>
                <a:ea typeface="Times New Roman" panose="02020603050405020304" pitchFamily="18" charset="0"/>
              </a:rPr>
              <a:t> NRW, Bad </a:t>
            </a:r>
            <a:r>
              <a:rPr lang="en-US" sz="1800" i="1" dirty="0" err="1">
                <a:effectLst/>
                <a:latin typeface="Gotham" panose="02000504050000020004" pitchFamily="2" charset="0"/>
                <a:ea typeface="Times New Roman" panose="02020603050405020304" pitchFamily="18" charset="0"/>
              </a:rPr>
              <a:t>Oyenhausen</a:t>
            </a:r>
            <a:r>
              <a:rPr lang="en-US" sz="1800" i="1" dirty="0">
                <a:effectLst/>
                <a:latin typeface="Gotham" panose="02000504050000020004" pitchFamily="2" charset="0"/>
                <a:ea typeface="Times New Roman" panose="02020603050405020304" pitchFamily="18" charset="0"/>
              </a:rPr>
              <a:t>,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Universitätsklinikum Halle , Halle,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HTK is a well-established preservation solution in organ transplantation. HTK-N, is a novel HTK-based solution, which includes iron chelators to reduce oxidative injury, as well as L-arginine, to improve endothelial cell function. Earlier results in coronary artery bypass surgery, showed good cardiac protection without any safety concerns. The aim of this study was to evaluate the safety and ability of </a:t>
            </a:r>
            <a:r>
              <a:rPr lang="en-GB" sz="1800" dirty="0" err="1">
                <a:effectLst/>
                <a:latin typeface="Gotham" panose="02000504050000020004" pitchFamily="2" charset="0"/>
                <a:ea typeface="Calibri" panose="020F0502020204030204" pitchFamily="34" charset="0"/>
              </a:rPr>
              <a:t>Custodiol</a:t>
            </a:r>
            <a:r>
              <a:rPr lang="en-GB" sz="1800" dirty="0">
                <a:effectLst/>
                <a:latin typeface="Gotham" panose="02000504050000020004" pitchFamily="2" charset="0"/>
                <a:ea typeface="Calibri" panose="020F0502020204030204" pitchFamily="34" charset="0"/>
              </a:rPr>
              <a:t>-N to preserve cardiac grafts for heart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This prospective randomised, single blind </a:t>
            </a:r>
            <a:r>
              <a:rPr lang="en-GB" sz="1800" dirty="0" err="1">
                <a:effectLst/>
                <a:latin typeface="Gotham" panose="02000504050000020004" pitchFamily="2" charset="0"/>
                <a:ea typeface="Calibri" panose="020F0502020204030204" pitchFamily="34" charset="0"/>
              </a:rPr>
              <a:t>multicenter</a:t>
            </a:r>
            <a:r>
              <a:rPr lang="en-GB" sz="1800" dirty="0">
                <a:effectLst/>
                <a:latin typeface="Gotham" panose="02000504050000020004" pitchFamily="2" charset="0"/>
                <a:ea typeface="Calibri" panose="020F0502020204030204" pitchFamily="34" charset="0"/>
              </a:rPr>
              <a:t> non-inferiority trial was performed at three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in Austria and Germany. 105 patients were randomized to HTK N (n=53) or HTK (n=52) as preservation solution for their donor hearts. The primary endpoint was creatine kinase (CK-MB) peak value from 4-168 hours after opening of the aortic cross clamp, with a 30% non-inferiority margin. Secondary efficacy endpoints were patient and graft survival, incidence of primary graft failure, length of intensive care unit stay. The primary endpoint was analysed in per-protocol (PP) population, whereas other endpoints were analysed in both as treated and PP populations.</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Times New Roman" panose="02020603050405020304" pitchFamily="18" charset="0"/>
              </a:rPr>
              <a:t>Results</a:t>
            </a:r>
            <a:r>
              <a:rPr lang="en-US" sz="1800" dirty="0">
                <a:solidFill>
                  <a:srgbClr val="000000"/>
                </a:solidFill>
                <a:effectLst/>
                <a:latin typeface="Gotham" panose="02000504050000020004" pitchFamily="2" charset="0"/>
                <a:ea typeface="Times New Roman" panose="02020603050405020304" pitchFamily="18" charset="0"/>
              </a:rPr>
              <a:t>: </a:t>
            </a:r>
            <a:r>
              <a:rPr lang="en-US" sz="1800" dirty="0">
                <a:effectLst/>
                <a:latin typeface="Gotham" panose="02000504050000020004" pitchFamily="2" charset="0"/>
                <a:ea typeface="Times New Roman" panose="02020603050405020304" pitchFamily="18" charset="0"/>
              </a:rPr>
              <a:t>Average donor age (39.42±12.73 vs. 45.05±11.62; p=</a:t>
            </a:r>
            <a:r>
              <a:rPr lang="en-US" sz="1800" dirty="0" err="1">
                <a:effectLst/>
                <a:latin typeface="Gotham" panose="02000504050000020004" pitchFamily="2" charset="0"/>
                <a:ea typeface="Times New Roman" panose="02020603050405020304" pitchFamily="18" charset="0"/>
              </a:rPr>
              <a:t>n.s</a:t>
            </a:r>
            <a:r>
              <a:rPr lang="en-US" sz="1800" dirty="0">
                <a:effectLst/>
                <a:latin typeface="Gotham" panose="02000504050000020004" pitchFamily="2" charset="0"/>
                <a:ea typeface="Times New Roman" panose="02020603050405020304" pitchFamily="18" charset="0"/>
              </a:rPr>
              <a:t>.) and ischemic times (206.33±49.42 vs. 220.6±65.63; p=</a:t>
            </a:r>
            <a:r>
              <a:rPr lang="en-US" sz="1800" dirty="0" err="1">
                <a:effectLst/>
                <a:latin typeface="Gotham" panose="02000504050000020004" pitchFamily="2" charset="0"/>
                <a:ea typeface="Times New Roman" panose="02020603050405020304" pitchFamily="18" charset="0"/>
              </a:rPr>
              <a:t>n.s</a:t>
            </a:r>
            <a:r>
              <a:rPr lang="en-US" sz="1800" dirty="0">
                <a:effectLst/>
                <a:latin typeface="Gotham" panose="02000504050000020004" pitchFamily="2" charset="0"/>
                <a:ea typeface="Times New Roman" panose="02020603050405020304" pitchFamily="18" charset="0"/>
              </a:rPr>
              <a:t>.) were comparable between HTK-N and HTK groups. For the PP data set, 19 patients (HTK-N n=12, HTK n=7) were excluded due to missing CK-MB values. Average CK-MB peak values 178.17±202.41 U/L in the HTK group compared to 136.29±70,72 U/L in the HTK-N Group (p-value for non-inferiority of HTK-N by 30% &lt;.0001). Patient and graft survival were comparable between groups at 30 days and 1-year post transplantation (HTK-N: 100%, 88,7%; HTK: 98.1%, 90,4%, p=0.83). The incidence of primary graft failure was 21.5% in the HTK and 11.3% in HTK-N group (p=0.19). Median length of intensive care unit stay was 8 days (25%-75%: 5-11 days) in the HTK-N group compared to 11 days in the HTK group (25%-75%: 6-19 days; p=0.13). Safety assessment showed even distributed adverse events with only 7 (</a:t>
            </a:r>
            <a:r>
              <a:rPr lang="en-US" sz="1800" dirty="0" err="1">
                <a:effectLst/>
                <a:latin typeface="Gotham" panose="02000504050000020004" pitchFamily="2" charset="0"/>
                <a:ea typeface="Times New Roman" panose="02020603050405020304" pitchFamily="18" charset="0"/>
              </a:rPr>
              <a:t>HTK:n</a:t>
            </a:r>
            <a:r>
              <a:rPr lang="en-US" sz="1800" dirty="0">
                <a:effectLst/>
                <a:latin typeface="Gotham" panose="02000504050000020004" pitchFamily="2" charset="0"/>
                <a:ea typeface="Times New Roman" panose="02020603050405020304" pitchFamily="18" charset="0"/>
              </a:rPr>
              <a:t>=4, </a:t>
            </a:r>
            <a:r>
              <a:rPr lang="en-US" sz="1800" dirty="0" err="1">
                <a:effectLst/>
                <a:latin typeface="Gotham" panose="02000504050000020004" pitchFamily="2" charset="0"/>
                <a:ea typeface="Times New Roman" panose="02020603050405020304" pitchFamily="18" charset="0"/>
              </a:rPr>
              <a:t>HTK-N:n</a:t>
            </a:r>
            <a:r>
              <a:rPr lang="en-US" sz="1800" dirty="0">
                <a:effectLst/>
                <a:latin typeface="Gotham" panose="02000504050000020004" pitchFamily="2" charset="0"/>
                <a:ea typeface="Times New Roman" panose="02020603050405020304" pitchFamily="18" charset="0"/>
              </a:rPr>
              <a:t>=3) possibly related to the preservation solutions.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This study shows that HTK-N is safe and provides similar cardiac protection as the established HTK solution. Both solutions were safe to use in clinical heart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15</a:t>
            </a:fld>
            <a:endParaRPr lang="en-GB"/>
          </a:p>
        </p:txBody>
      </p:sp>
    </p:spTree>
    <p:extLst>
      <p:ext uri="{BB962C8B-B14F-4D97-AF65-F5344CB8AC3E}">
        <p14:creationId xmlns:p14="http://schemas.microsoft.com/office/powerpoint/2010/main" val="3673859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mj-lt"/>
              </a:rPr>
              <a:t>Best of</a:t>
            </a:r>
          </a:p>
          <a:p>
            <a:r>
              <a:rPr lang="en-GB" sz="6000" b="1" dirty="0">
                <a:solidFill>
                  <a:schemeClr val="bg1"/>
                </a:solidFill>
                <a:latin typeface="+mj-lt"/>
              </a:rPr>
              <a:t>ESOT Congress 2023</a:t>
            </a:r>
          </a:p>
          <a:p>
            <a:r>
              <a:rPr lang="en-GB" sz="6000" dirty="0">
                <a:solidFill>
                  <a:srgbClr val="7CBFB6"/>
                </a:solidFill>
                <a:latin typeface="+mj-lt"/>
              </a:rPr>
              <a:t>Basic science</a:t>
            </a:r>
          </a:p>
        </p:txBody>
      </p:sp>
      <p:pic>
        <p:nvPicPr>
          <p:cNvPr id="9" name="Picture 8" descr="A picture containing text, font, graphics, screenshot&#10;&#10;Description automatically generated">
            <a:extLst>
              <a:ext uri="{FF2B5EF4-FFF2-40B4-BE49-F238E27FC236}">
                <a16:creationId xmlns:a16="http://schemas.microsoft.com/office/drawing/2014/main" id="{97835923-4D88-4A4B-AA9D-10341F4D0434}"/>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4">
            <a:duotone>
              <a:prstClr val="black"/>
              <a:srgbClr val="7CBFB6">
                <a:tint val="45000"/>
                <a:satMod val="400000"/>
              </a:srgbClr>
            </a:duotone>
            <a:extLst>
              <a:ext uri="{28A0092B-C50C-407E-A947-70E740481C1C}">
                <a14:useLocalDpi xmlns:a14="http://schemas.microsoft.com/office/drawing/2010/main" val="0"/>
              </a:ext>
            </a:extLst>
          </a:blip>
          <a:stretch>
            <a:fillRect/>
          </a:stretch>
        </p:blipFill>
        <p:spPr>
          <a:xfrm>
            <a:off x="6984090" y="3858403"/>
            <a:ext cx="1072898" cy="1072898"/>
          </a:xfrm>
          <a:prstGeom prst="rect">
            <a:avLst/>
          </a:prstGeom>
        </p:spPr>
      </p:pic>
    </p:spTree>
    <p:custDataLst>
      <p:tags r:id="rId1"/>
    </p:custDataLst>
    <p:extLst>
      <p:ext uri="{BB962C8B-B14F-4D97-AF65-F5344CB8AC3E}">
        <p14:creationId xmlns:p14="http://schemas.microsoft.com/office/powerpoint/2010/main" val="29681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823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red house with white trim&#10;&#10;Description automatically generated">
            <a:extLst>
              <a:ext uri="{FF2B5EF4-FFF2-40B4-BE49-F238E27FC236}">
                <a16:creationId xmlns:a16="http://schemas.microsoft.com/office/drawing/2014/main" id="{BA149D92-C7B0-4D01-8573-C0955D8159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375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4345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pink house with a white chimney&#10;&#10;Description automatically generated">
            <a:extLst>
              <a:ext uri="{FF2B5EF4-FFF2-40B4-BE49-F238E27FC236}">
                <a16:creationId xmlns:a16="http://schemas.microsoft.com/office/drawing/2014/main" id="{0E12C55E-A913-4516-BA73-7399F11840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1010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55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house with a white roof&#10;&#10;Description automatically generated">
            <a:extLst>
              <a:ext uri="{FF2B5EF4-FFF2-40B4-BE49-F238E27FC236}">
                <a16:creationId xmlns:a16="http://schemas.microsoft.com/office/drawing/2014/main" id="{2A4C5F49-4177-4CB1-93C9-34F5BCC3F1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3626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6379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5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541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8866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mj-lt"/>
              </a:rPr>
              <a:t>Best of</a:t>
            </a:r>
          </a:p>
          <a:p>
            <a:r>
              <a:rPr lang="en-GB" sz="6000" b="1" dirty="0">
                <a:solidFill>
                  <a:schemeClr val="bg1"/>
                </a:solidFill>
                <a:latin typeface="+mj-lt"/>
              </a:rPr>
              <a:t>ESOT Congress 2023</a:t>
            </a:r>
          </a:p>
          <a:p>
            <a:r>
              <a:rPr lang="en-GB" sz="6000" dirty="0">
                <a:solidFill>
                  <a:srgbClr val="F46465"/>
                </a:solidFill>
                <a:latin typeface="+mj-lt"/>
              </a:rPr>
              <a:t>Heart</a:t>
            </a:r>
          </a:p>
        </p:txBody>
      </p:sp>
      <p:pic>
        <p:nvPicPr>
          <p:cNvPr id="13" name="Picture 12" descr="A picture containing text, font, graphics, screenshot&#10;&#10;Description automatically generated">
            <a:extLst>
              <a:ext uri="{FF2B5EF4-FFF2-40B4-BE49-F238E27FC236}">
                <a16:creationId xmlns:a16="http://schemas.microsoft.com/office/drawing/2014/main" id="{573EB473-F85E-4234-BF4A-90E2633A4170}"/>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4">
            <a:duotone>
              <a:prstClr val="black"/>
              <a:srgbClr val="F46465">
                <a:tint val="45000"/>
                <a:satMod val="400000"/>
              </a:srgbClr>
            </a:duotone>
            <a:extLst>
              <a:ext uri="{28A0092B-C50C-407E-A947-70E740481C1C}">
                <a14:useLocalDpi xmlns:a14="http://schemas.microsoft.com/office/drawing/2010/main" val="0"/>
              </a:ext>
            </a:extLst>
          </a:blip>
          <a:stretch>
            <a:fillRect/>
          </a:stretch>
        </p:blipFill>
        <p:spPr>
          <a:xfrm>
            <a:off x="3935742" y="3864135"/>
            <a:ext cx="1072898" cy="1072898"/>
          </a:xfrm>
          <a:prstGeom prst="rect">
            <a:avLst/>
          </a:prstGeom>
        </p:spPr>
      </p:pic>
    </p:spTree>
    <p:custDataLst>
      <p:tags r:id="rId1"/>
    </p:custDataLst>
    <p:extLst>
      <p:ext uri="{BB962C8B-B14F-4D97-AF65-F5344CB8AC3E}">
        <p14:creationId xmlns:p14="http://schemas.microsoft.com/office/powerpoint/2010/main" val="3151187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157206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73775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98562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0380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424283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9173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803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4456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mj-lt"/>
              </a:rPr>
              <a:t>Best of</a:t>
            </a:r>
          </a:p>
          <a:p>
            <a:r>
              <a:rPr lang="en-GB" sz="6000" b="1" dirty="0">
                <a:solidFill>
                  <a:schemeClr val="bg1"/>
                </a:solidFill>
                <a:latin typeface="+mj-lt"/>
              </a:rPr>
              <a:t>ESOT Congress 2023</a:t>
            </a:r>
          </a:p>
          <a:p>
            <a:r>
              <a:rPr lang="en-CH" altLang="en-CH" sz="6000" dirty="0">
                <a:solidFill>
                  <a:srgbClr val="BC5441"/>
                </a:solidFill>
                <a:latin typeface="+mj-lt"/>
              </a:rPr>
              <a:t>Liver &amp; Pancreas/Islet</a:t>
            </a:r>
            <a:endParaRPr lang="en-GB" sz="6000" dirty="0">
              <a:solidFill>
                <a:srgbClr val="BC5441"/>
              </a:solidFill>
              <a:latin typeface="+mj-lt"/>
            </a:endParaRPr>
          </a:p>
        </p:txBody>
      </p:sp>
      <p:pic>
        <p:nvPicPr>
          <p:cNvPr id="13" name="Picture 12" descr="A picture containing text, font, graphics, screenshot&#10;&#10;Description automatically generated">
            <a:extLst>
              <a:ext uri="{FF2B5EF4-FFF2-40B4-BE49-F238E27FC236}">
                <a16:creationId xmlns:a16="http://schemas.microsoft.com/office/drawing/2014/main" id="{A7F6FBCB-C529-4FDF-80F0-4BD8350ADC2B}"/>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4">
            <a:duotone>
              <a:prstClr val="black"/>
              <a:srgbClr val="BC5441">
                <a:tint val="45000"/>
                <a:satMod val="400000"/>
              </a:srgbClr>
            </a:duotone>
            <a:extLst>
              <a:ext uri="{28A0092B-C50C-407E-A947-70E740481C1C}">
                <a14:useLocalDpi xmlns:a14="http://schemas.microsoft.com/office/drawing/2010/main" val="0"/>
              </a:ext>
            </a:extLst>
          </a:blip>
          <a:stretch>
            <a:fillRect/>
          </a:stretch>
        </p:blipFill>
        <p:spPr>
          <a:xfrm>
            <a:off x="9763364" y="3701052"/>
            <a:ext cx="1424261" cy="1515702"/>
          </a:xfrm>
          <a:prstGeom prst="rect">
            <a:avLst/>
          </a:prstGeom>
        </p:spPr>
      </p:pic>
    </p:spTree>
    <p:custDataLst>
      <p:tags r:id="rId1"/>
    </p:custDataLst>
    <p:extLst>
      <p:ext uri="{BB962C8B-B14F-4D97-AF65-F5344CB8AC3E}">
        <p14:creationId xmlns:p14="http://schemas.microsoft.com/office/powerpoint/2010/main" val="266568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mj-lt"/>
              </a:rPr>
              <a:t>Best of</a:t>
            </a:r>
          </a:p>
          <a:p>
            <a:r>
              <a:rPr lang="en-GB" sz="6000" b="1" dirty="0">
                <a:solidFill>
                  <a:schemeClr val="bg1"/>
                </a:solidFill>
                <a:latin typeface="+mj-lt"/>
              </a:rPr>
              <a:t>ESOT Congress 2023</a:t>
            </a:r>
          </a:p>
          <a:p>
            <a:r>
              <a:rPr lang="en-GB" sz="6000" dirty="0">
                <a:solidFill>
                  <a:srgbClr val="DA9ABD"/>
                </a:solidFill>
                <a:latin typeface="+mj-lt"/>
              </a:rPr>
              <a:t>Kidney</a:t>
            </a:r>
          </a:p>
        </p:txBody>
      </p:sp>
      <p:pic>
        <p:nvPicPr>
          <p:cNvPr id="13" name="Picture 12" descr="A picture containing text, font, graphics, screenshot&#10;&#10;Description automatically generated">
            <a:extLst>
              <a:ext uri="{FF2B5EF4-FFF2-40B4-BE49-F238E27FC236}">
                <a16:creationId xmlns:a16="http://schemas.microsoft.com/office/drawing/2014/main" id="{7F446273-4AA4-4434-ACAD-D357FF4280BE}"/>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4">
            <a:duotone>
              <a:prstClr val="black"/>
              <a:srgbClr val="DA9ABD">
                <a:tint val="45000"/>
                <a:satMod val="400000"/>
              </a:srgbClr>
            </a:duotone>
            <a:extLst>
              <a:ext uri="{28A0092B-C50C-407E-A947-70E740481C1C}">
                <a14:useLocalDpi xmlns:a14="http://schemas.microsoft.com/office/drawing/2010/main" val="0"/>
              </a:ext>
            </a:extLst>
          </a:blip>
          <a:stretch>
            <a:fillRect/>
          </a:stretch>
        </p:blipFill>
        <p:spPr>
          <a:xfrm>
            <a:off x="4375644" y="3858403"/>
            <a:ext cx="1072898" cy="1072898"/>
          </a:xfrm>
          <a:prstGeom prst="rect">
            <a:avLst/>
          </a:prstGeom>
        </p:spPr>
      </p:pic>
    </p:spTree>
    <p:custDataLst>
      <p:tags r:id="rId1"/>
    </p:custDataLst>
    <p:extLst>
      <p:ext uri="{BB962C8B-B14F-4D97-AF65-F5344CB8AC3E}">
        <p14:creationId xmlns:p14="http://schemas.microsoft.com/office/powerpoint/2010/main" val="99827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mj-lt"/>
              </a:rPr>
              <a:t>Best of</a:t>
            </a:r>
          </a:p>
          <a:p>
            <a:r>
              <a:rPr lang="en-GB" sz="6000" b="1" dirty="0">
                <a:solidFill>
                  <a:schemeClr val="bg1"/>
                </a:solidFill>
                <a:latin typeface="+mj-lt"/>
              </a:rPr>
              <a:t>ESOT Congress 2023</a:t>
            </a:r>
          </a:p>
          <a:p>
            <a:r>
              <a:rPr lang="en-GB" sz="6000" dirty="0">
                <a:solidFill>
                  <a:srgbClr val="FDCE9C"/>
                </a:solidFill>
                <a:latin typeface="+mj-lt"/>
              </a:rPr>
              <a:t>Lung</a:t>
            </a:r>
          </a:p>
        </p:txBody>
      </p:sp>
      <p:pic>
        <p:nvPicPr>
          <p:cNvPr id="13" name="Picture 12" descr="A picture containing text, font, graphics, screenshot&#10;&#10;Description automatically generated">
            <a:extLst>
              <a:ext uri="{FF2B5EF4-FFF2-40B4-BE49-F238E27FC236}">
                <a16:creationId xmlns:a16="http://schemas.microsoft.com/office/drawing/2014/main" id="{D35E1173-D2F9-4CF8-8C60-AD30547AA4BF}"/>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4">
            <a:duotone>
              <a:prstClr val="black"/>
              <a:srgbClr val="FDCE9C">
                <a:tint val="45000"/>
                <a:satMod val="400000"/>
              </a:srgbClr>
            </a:duotone>
            <a:extLst>
              <a:ext uri="{28A0092B-C50C-407E-A947-70E740481C1C}">
                <a14:useLocalDpi xmlns:a14="http://schemas.microsoft.com/office/drawing/2010/main" val="0"/>
              </a:ext>
            </a:extLst>
          </a:blip>
          <a:stretch>
            <a:fillRect/>
          </a:stretch>
        </p:blipFill>
        <p:spPr>
          <a:xfrm>
            <a:off x="3865505" y="3858403"/>
            <a:ext cx="1072898" cy="1072898"/>
          </a:xfrm>
          <a:prstGeom prst="rect">
            <a:avLst/>
          </a:prstGeom>
        </p:spPr>
      </p:pic>
    </p:spTree>
    <p:custDataLst>
      <p:tags r:id="rId1"/>
    </p:custDataLst>
    <p:extLst>
      <p:ext uri="{BB962C8B-B14F-4D97-AF65-F5344CB8AC3E}">
        <p14:creationId xmlns:p14="http://schemas.microsoft.com/office/powerpoint/2010/main" val="12216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8076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2" name="Picture 11" descr="A blue and white house&#10;&#10;Description automatically generated">
            <a:extLst>
              <a:ext uri="{FF2B5EF4-FFF2-40B4-BE49-F238E27FC236}">
                <a16:creationId xmlns:a16="http://schemas.microsoft.com/office/drawing/2014/main" id="{EDD65291-E15A-4DA8-AE45-8D4A7F5E69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898" y="415994"/>
            <a:ext cx="431396" cy="431396"/>
          </a:xfrm>
          <a:prstGeom prst="rect">
            <a:avLst/>
          </a:prstGeom>
        </p:spPr>
      </p:pic>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373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641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768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3066929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0" r:id="rId6"/>
    <p:sldLayoutId id="2147483650"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51" r:id="rId16"/>
    <p:sldLayoutId id="2147483661" r:id="rId17"/>
    <p:sldLayoutId id="2147483662" r:id="rId18"/>
    <p:sldLayoutId id="2147483663"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1.xml"/><Relationship Id="rId5" Type="http://schemas.openxmlformats.org/officeDocument/2006/relationships/image" Target="../media/image12.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12.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slide" Target="slide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35.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37.xml"/><Relationship Id="rId5" Type="http://schemas.openxmlformats.org/officeDocument/2006/relationships/image" Target="../media/image12.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9.xml"/><Relationship Id="rId5" Type="http://schemas.openxmlformats.org/officeDocument/2006/relationships/image" Target="../media/image12.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3.xml"/><Relationship Id="rId7" Type="http://schemas.openxmlformats.org/officeDocument/2006/relationships/image" Target="../media/image23.sv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image" Target="../media/image25.jpg"/><Relationship Id="rId5" Type="http://schemas.openxmlformats.org/officeDocument/2006/relationships/image" Target="../media/image12.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42.xml"/><Relationship Id="rId5" Type="http://schemas.openxmlformats.org/officeDocument/2006/relationships/image" Target="../media/image12.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43.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46.xml"/><Relationship Id="rId5" Type="http://schemas.openxmlformats.org/officeDocument/2006/relationships/image" Target="../media/image12.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48.xml"/><Relationship Id="rId5" Type="http://schemas.openxmlformats.org/officeDocument/2006/relationships/image" Target="../media/image12.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49.xml"/><Relationship Id="rId5" Type="http://schemas.openxmlformats.org/officeDocument/2006/relationships/image" Target="../media/image12.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51.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image" Target="../media/image30.jpeg"/><Relationship Id="rId5" Type="http://schemas.openxmlformats.org/officeDocument/2006/relationships/image" Target="../media/image12.png"/><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54.xml"/><Relationship Id="rId5" Type="http://schemas.openxmlformats.org/officeDocument/2006/relationships/image" Target="../media/image12.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55.xml"/><Relationship Id="rId5" Type="http://schemas.openxmlformats.org/officeDocument/2006/relationships/image" Target="../media/image12.png"/><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56.xml"/><Relationship Id="rId5" Type="http://schemas.openxmlformats.org/officeDocument/2006/relationships/image" Target="../media/image12.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2.emf"/><Relationship Id="rId2" Type="http://schemas.openxmlformats.org/officeDocument/2006/relationships/slideLayout" Target="../slideLayouts/slideLayout9.xml"/><Relationship Id="rId1" Type="http://schemas.openxmlformats.org/officeDocument/2006/relationships/tags" Target="../tags/tag57.xml"/><Relationship Id="rId6" Type="http://schemas.openxmlformats.org/officeDocument/2006/relationships/image" Target="../media/image31.emf"/><Relationship Id="rId5" Type="http://schemas.openxmlformats.org/officeDocument/2006/relationships/image" Target="../media/image12.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9.xml"/><Relationship Id="rId7" Type="http://schemas.openxmlformats.org/officeDocument/2006/relationships/slide" Target="slide27.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slide" Target="slide35.xml"/><Relationship Id="rId4" Type="http://schemas.openxmlformats.org/officeDocument/2006/relationships/slide" Target="slide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slide" Target="slide4.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0.xml"/><Relationship Id="rId5" Type="http://schemas.openxmlformats.org/officeDocument/2006/relationships/image" Target="../media/image12.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046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Heart transplant survival outcomes: Role of donor-transmitted atherosclerosis</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Sakhovskiy</a:t>
            </a:r>
            <a:r>
              <a:rPr lang="en-GB" dirty="0">
                <a:latin typeface="+mn-lt"/>
              </a:rPr>
              <a:t> S. et al., ESOT Congress 2023; BOS5_7</a:t>
            </a:r>
          </a:p>
        </p:txBody>
      </p:sp>
      <p:sp>
        <p:nvSpPr>
          <p:cNvPr id="5" name="TextBox 4">
            <a:extLst>
              <a:ext uri="{FF2B5EF4-FFF2-40B4-BE49-F238E27FC236}">
                <a16:creationId xmlns:a16="http://schemas.microsoft.com/office/drawing/2014/main" id="{E17D04B2-703D-4FA7-ACAB-0DD1E8D2B93F}"/>
              </a:ext>
            </a:extLst>
          </p:cNvPr>
          <p:cNvSpPr txBox="1"/>
          <p:nvPr/>
        </p:nvSpPr>
        <p:spPr>
          <a:xfrm>
            <a:off x="717436" y="1109150"/>
            <a:ext cx="5221241" cy="4062651"/>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400" dirty="0">
                <a:solidFill>
                  <a:srgbClr val="A5A5A5"/>
                </a:solidFill>
              </a:rPr>
              <a:t>n=332 pts. (groups I and II) with d</a:t>
            </a:r>
            <a:r>
              <a:rPr lang="en-US" sz="1400" dirty="0" err="1">
                <a:solidFill>
                  <a:srgbClr val="A5A5A5"/>
                </a:solidFill>
              </a:rPr>
              <a:t>onor</a:t>
            </a:r>
            <a:r>
              <a:rPr lang="en-US" sz="1400" dirty="0">
                <a:solidFill>
                  <a:srgbClr val="A5A5A5"/>
                </a:solidFill>
              </a:rPr>
              <a:t>-transmitted atherosclerosis</a:t>
            </a:r>
            <a:r>
              <a:rPr lang="en-GB" sz="1400" dirty="0">
                <a:solidFill>
                  <a:srgbClr val="A5A5A5"/>
                </a:solidFill>
              </a:rPr>
              <a:t> and n=823 pts. without atherosclerosis</a:t>
            </a:r>
          </a:p>
          <a:p>
            <a:pPr marL="285750" indent="-285750" algn="just">
              <a:buFont typeface="Arial" panose="020B0604020202020204" pitchFamily="34" charset="0"/>
              <a:buChar char="•"/>
            </a:pPr>
            <a:r>
              <a:rPr lang="en-GB" sz="1400" dirty="0">
                <a:solidFill>
                  <a:srgbClr val="A5A5A5"/>
                </a:solidFill>
              </a:rPr>
              <a:t>In 130/332 cases, the lesion was assessed as hemodynamically significant and percutaneous coronary intervention was performed</a:t>
            </a:r>
          </a:p>
          <a:p>
            <a:pPr marL="285750" indent="-285750" algn="just">
              <a:buFont typeface="Arial" panose="020B0604020202020204" pitchFamily="34" charset="0"/>
              <a:buChar char="•"/>
            </a:pPr>
            <a:r>
              <a:rPr lang="en-GB" sz="1400" dirty="0">
                <a:solidFill>
                  <a:srgbClr val="A5A5A5"/>
                </a:solidFill>
              </a:rPr>
              <a:t>In recipients with UNOS status 1A (n=355) and 1B (n=436), transmission of atherosclerosis was detected more often than in recipients with UNOS 2 (60% and 40%, respectively)</a:t>
            </a:r>
          </a:p>
          <a:p>
            <a:pPr marL="285750" indent="-285750" algn="just">
              <a:buFont typeface="Arial" panose="020B0604020202020204" pitchFamily="34" charset="0"/>
              <a:buChar char="•"/>
            </a:pPr>
            <a:r>
              <a:rPr lang="en-GB" sz="1400" dirty="0">
                <a:solidFill>
                  <a:srgbClr val="A5A5A5"/>
                </a:solidFill>
              </a:rPr>
              <a:t>The age of donors in groups I and II was significantly higher than in groups III (p=0.0001)</a:t>
            </a:r>
          </a:p>
          <a:p>
            <a:pPr marL="285750" indent="-285750" algn="just">
              <a:buFont typeface="Arial" panose="020B0604020202020204" pitchFamily="34" charset="0"/>
              <a:buChar char="•"/>
            </a:pPr>
            <a:r>
              <a:rPr lang="en-GB" sz="1400" dirty="0">
                <a:solidFill>
                  <a:srgbClr val="A5A5A5"/>
                </a:solidFill>
              </a:rPr>
              <a:t>No association was found between the frequency of donor-transmitted atherosclerosis and the gender of the donor</a:t>
            </a:r>
          </a:p>
          <a:p>
            <a:pPr marL="285750" indent="-285750" algn="just">
              <a:buFont typeface="Arial" panose="020B0604020202020204" pitchFamily="34" charset="0"/>
              <a:buChar char="•"/>
            </a:pPr>
            <a:r>
              <a:rPr lang="en-GB" sz="1400" dirty="0">
                <a:solidFill>
                  <a:srgbClr val="A5A5A5"/>
                </a:solidFill>
              </a:rPr>
              <a:t>Acute cerebrovascular accident as a cause of donor’s brain death in groups was: 90% in I, 84% in II, and 80% in III</a:t>
            </a:r>
          </a:p>
          <a:p>
            <a:pPr marL="285750" indent="-285750" algn="just">
              <a:buFont typeface="Arial" panose="020B0604020202020204" pitchFamily="34" charset="0"/>
              <a:buChar char="•"/>
            </a:pPr>
            <a:r>
              <a:rPr lang="en-GB" sz="1400" dirty="0">
                <a:solidFill>
                  <a:srgbClr val="A5A5A5"/>
                </a:solidFill>
              </a:rPr>
              <a:t>Five-year survival in I group was 75.6%, II - 72.5%, and III - 74.6%, no significant difference between groups (I/II p=0,849, I/III p=0,389, II/III p=0,421)</a:t>
            </a:r>
          </a:p>
        </p:txBody>
      </p:sp>
      <p:sp>
        <p:nvSpPr>
          <p:cNvPr id="6" name="TextBox 5">
            <a:extLst>
              <a:ext uri="{FF2B5EF4-FFF2-40B4-BE49-F238E27FC236}">
                <a16:creationId xmlns:a16="http://schemas.microsoft.com/office/drawing/2014/main" id="{B7915E07-3DDF-4BAE-971F-3F297F25FBCA}"/>
              </a:ext>
            </a:extLst>
          </p:cNvPr>
          <p:cNvSpPr txBox="1"/>
          <p:nvPr/>
        </p:nvSpPr>
        <p:spPr>
          <a:xfrm>
            <a:off x="6253325" y="1109150"/>
            <a:ext cx="5310915" cy="2616101"/>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dirty="0">
                <a:solidFill>
                  <a:srgbClr val="A5A5A5"/>
                </a:solidFill>
              </a:rPr>
              <a:t>Donor-transmitted atherosclerosis, including hemodynamically significant lesions of the CA, is associated with the age of the donor</a:t>
            </a:r>
          </a:p>
          <a:p>
            <a:pPr marL="285750" indent="-285750" algn="just">
              <a:buFont typeface="Arial" panose="020B0604020202020204" pitchFamily="34" charset="0"/>
              <a:buChar char="•"/>
            </a:pPr>
            <a:r>
              <a:rPr lang="en-US" dirty="0">
                <a:solidFill>
                  <a:srgbClr val="A5A5A5"/>
                </a:solidFill>
              </a:rPr>
              <a:t>Early endovascular correction of hemodynamically significant lesions neutralizes the potentially negative impact of coronary stenosis on the survival of heart transplant recipients</a:t>
            </a:r>
            <a:endParaRPr lang="en-GB" dirty="0">
              <a:solidFill>
                <a:srgbClr val="A5A5A5"/>
              </a:solidFill>
            </a:endParaRPr>
          </a:p>
        </p:txBody>
      </p:sp>
      <p:grpSp>
        <p:nvGrpSpPr>
          <p:cNvPr id="7" name="Group 6">
            <a:extLst>
              <a:ext uri="{FF2B5EF4-FFF2-40B4-BE49-F238E27FC236}">
                <a16:creationId xmlns:a16="http://schemas.microsoft.com/office/drawing/2014/main" id="{0CFF0EAE-8D64-4CC7-918A-20D6E37E0212}"/>
              </a:ext>
            </a:extLst>
          </p:cNvPr>
          <p:cNvGrpSpPr/>
          <p:nvPr/>
        </p:nvGrpSpPr>
        <p:grpSpPr>
          <a:xfrm>
            <a:off x="11383265" y="285292"/>
            <a:ext cx="612975" cy="562098"/>
            <a:chOff x="11383265" y="285292"/>
            <a:chExt cx="612975" cy="562098"/>
          </a:xfrm>
        </p:grpSpPr>
        <p:sp>
          <p:nvSpPr>
            <p:cNvPr id="8" name="Graphic 10">
              <a:extLst>
                <a:ext uri="{FF2B5EF4-FFF2-40B4-BE49-F238E27FC236}">
                  <a16:creationId xmlns:a16="http://schemas.microsoft.com/office/drawing/2014/main" id="{CB6C6212-C504-4D56-AC98-E3C96BC05796}"/>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9" name="Picture 8" descr="A red house with a white chimney&#10;&#10;Description automatically generated">
              <a:hlinkClick r:id="rId4" action="ppaction://hlinksldjump"/>
              <a:extLst>
                <a:ext uri="{FF2B5EF4-FFF2-40B4-BE49-F238E27FC236}">
                  <a16:creationId xmlns:a16="http://schemas.microsoft.com/office/drawing/2014/main" id="{64249885-18DF-409D-AE02-5057B4DA1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280955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Development and validation of specific posttransplant risk scores according to the transplant era: A UNOS cohort analysis</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BOS5_13</a:t>
            </a:r>
          </a:p>
        </p:txBody>
      </p:sp>
      <p:sp>
        <p:nvSpPr>
          <p:cNvPr id="5" name="TextBox 4">
            <a:extLst>
              <a:ext uri="{FF2B5EF4-FFF2-40B4-BE49-F238E27FC236}">
                <a16:creationId xmlns:a16="http://schemas.microsoft.com/office/drawing/2014/main" id="{CBE943F2-B477-45B1-92F4-61E5B18EDE3C}"/>
              </a:ext>
            </a:extLst>
          </p:cNvPr>
          <p:cNvSpPr txBox="1"/>
          <p:nvPr/>
        </p:nvSpPr>
        <p:spPr>
          <a:xfrm>
            <a:off x="717436" y="1109150"/>
            <a:ext cx="5221241" cy="2616101"/>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sz="1600" dirty="0">
                <a:solidFill>
                  <a:srgbClr val="A5A5A5"/>
                </a:solidFill>
              </a:rPr>
              <a:t>The clinical use of post-transplant risk scores is limited by their poor statistical performance</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Neglecting the dynamic evolution of demographics and risk factors over time may be a key issue</a:t>
            </a:r>
          </a:p>
          <a:p>
            <a:pPr marL="285750" indent="-285750" algn="just">
              <a:buFont typeface="Arial" panose="020B0604020202020204" pitchFamily="34" charset="0"/>
              <a:buChar char="•"/>
            </a:pPr>
            <a:endParaRPr lang="en-GB" sz="1600" dirty="0">
              <a:solidFill>
                <a:srgbClr val="A5A5A5"/>
              </a:solidFill>
            </a:endParaRPr>
          </a:p>
          <a:p>
            <a:pPr algn="just"/>
            <a:r>
              <a:rPr lang="en-GB" sz="1600" b="1" dirty="0">
                <a:solidFill>
                  <a:srgbClr val="A5A5A5"/>
                </a:solidFill>
              </a:rPr>
              <a:t>Aim: </a:t>
            </a:r>
            <a:r>
              <a:rPr lang="en-GB" sz="1600" dirty="0">
                <a:solidFill>
                  <a:srgbClr val="A5A5A5"/>
                </a:solidFill>
              </a:rPr>
              <a:t>To test the hypothesis that developing specific prognostic models for each transplant era may improve risk stratification</a:t>
            </a:r>
          </a:p>
        </p:txBody>
      </p:sp>
      <p:sp>
        <p:nvSpPr>
          <p:cNvPr id="18" name="Rectangle: Rounded Corners 17">
            <a:extLst>
              <a:ext uri="{FF2B5EF4-FFF2-40B4-BE49-F238E27FC236}">
                <a16:creationId xmlns:a16="http://schemas.microsoft.com/office/drawing/2014/main" id="{81A6C67D-5F13-416E-B39F-7ADD86F88472}"/>
              </a:ext>
            </a:extLst>
          </p:cNvPr>
          <p:cNvSpPr/>
          <p:nvPr/>
        </p:nvSpPr>
        <p:spPr>
          <a:xfrm>
            <a:off x="6815039" y="1263261"/>
            <a:ext cx="4659523" cy="10564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rPr>
              <a:t>Build (logistic regression, derivation cohort 2/3) and compared (validation cohort 1/3) the statistical performance (discrimination, calibration, reclassification indices) of era-specific models and non-era-specific models (2001-2005, 2006-2010, 2011-2015, 2016-2018)</a:t>
            </a:r>
          </a:p>
        </p:txBody>
      </p:sp>
      <p:sp>
        <p:nvSpPr>
          <p:cNvPr id="20" name="Rectangle: Rounded Corners 19">
            <a:extLst>
              <a:ext uri="{FF2B5EF4-FFF2-40B4-BE49-F238E27FC236}">
                <a16:creationId xmlns:a16="http://schemas.microsoft.com/office/drawing/2014/main" id="{BEC8CCB0-4483-468F-BD73-78E6D9A22370}"/>
              </a:ext>
            </a:extLst>
          </p:cNvPr>
          <p:cNvSpPr/>
          <p:nvPr/>
        </p:nvSpPr>
        <p:spPr>
          <a:xfrm>
            <a:off x="6851331" y="2765932"/>
            <a:ext cx="4623231" cy="613082"/>
          </a:xfrm>
          <a:prstGeom prst="roundRect">
            <a:avLst/>
          </a:prstGeom>
          <a:solidFill>
            <a:schemeClr val="bg1"/>
          </a:solidFill>
          <a:ln>
            <a:solidFill>
              <a:srgbClr val="F4646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rgbClr val="A5A5A5"/>
                </a:solidFill>
                <a:effectLst/>
                <a:ea typeface="Calibri" panose="020F0502020204030204" pitchFamily="34" charset="0"/>
              </a:rPr>
              <a:t>In a sensitivity analysis, 1,000 bootstrap samples were generated to analyze the variability of specific predictive models and compare era and non-era-specific models</a:t>
            </a:r>
            <a:endParaRPr lang="en-GB" sz="1200" dirty="0">
              <a:solidFill>
                <a:srgbClr val="A5A5A5"/>
              </a:solidFill>
            </a:endParaRPr>
          </a:p>
        </p:txBody>
      </p:sp>
      <p:cxnSp>
        <p:nvCxnSpPr>
          <p:cNvPr id="25" name="Straight Arrow Connector 24">
            <a:extLst>
              <a:ext uri="{FF2B5EF4-FFF2-40B4-BE49-F238E27FC236}">
                <a16:creationId xmlns:a16="http://schemas.microsoft.com/office/drawing/2014/main" id="{A23979DB-EC6D-4280-A4ED-BCC38D15CCB1}"/>
              </a:ext>
            </a:extLst>
          </p:cNvPr>
          <p:cNvCxnSpPr>
            <a:cxnSpLocks/>
          </p:cNvCxnSpPr>
          <p:nvPr/>
        </p:nvCxnSpPr>
        <p:spPr>
          <a:xfrm>
            <a:off x="9147009" y="2398808"/>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7B446D3-A40E-4C5C-81DD-97BA910260F8}"/>
              </a:ext>
            </a:extLst>
          </p:cNvPr>
          <p:cNvSpPr/>
          <p:nvPr/>
        </p:nvSpPr>
        <p:spPr>
          <a:xfrm>
            <a:off x="6351337" y="1263261"/>
            <a:ext cx="360000" cy="36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a:t>2</a:t>
            </a:r>
          </a:p>
        </p:txBody>
      </p:sp>
      <p:sp>
        <p:nvSpPr>
          <p:cNvPr id="28" name="TextBox 27">
            <a:extLst>
              <a:ext uri="{FF2B5EF4-FFF2-40B4-BE49-F238E27FC236}">
                <a16:creationId xmlns:a16="http://schemas.microsoft.com/office/drawing/2014/main" id="{B6FADE4E-C513-4E21-A0CB-90D0552F6960}"/>
              </a:ext>
            </a:extLst>
          </p:cNvPr>
          <p:cNvSpPr txBox="1"/>
          <p:nvPr/>
        </p:nvSpPr>
        <p:spPr>
          <a:xfrm>
            <a:off x="717436" y="4145136"/>
            <a:ext cx="5310915" cy="400110"/>
          </a:xfrm>
          <a:prstGeom prst="rect">
            <a:avLst/>
          </a:prstGeom>
          <a:noFill/>
        </p:spPr>
        <p:txBody>
          <a:bodyPr wrap="square" rtlCol="0">
            <a:spAutoFit/>
          </a:bodyPr>
          <a:lstStyle/>
          <a:p>
            <a:r>
              <a:rPr lang="en-GB" sz="2000" b="1" dirty="0">
                <a:solidFill>
                  <a:srgbClr val="636569"/>
                </a:solidFill>
              </a:rPr>
              <a:t>Methods</a:t>
            </a:r>
          </a:p>
        </p:txBody>
      </p:sp>
      <p:sp>
        <p:nvSpPr>
          <p:cNvPr id="29" name="Rectangle: Rounded Corners 28">
            <a:extLst>
              <a:ext uri="{FF2B5EF4-FFF2-40B4-BE49-F238E27FC236}">
                <a16:creationId xmlns:a16="http://schemas.microsoft.com/office/drawing/2014/main" id="{094A78D3-FCA0-4583-9B36-5778A32C609E}"/>
              </a:ext>
            </a:extLst>
          </p:cNvPr>
          <p:cNvSpPr/>
          <p:nvPr/>
        </p:nvSpPr>
        <p:spPr>
          <a:xfrm>
            <a:off x="1423707" y="4545246"/>
            <a:ext cx="3761977" cy="664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200" dirty="0" err="1">
                <a:solidFill>
                  <a:schemeClr val="bg1"/>
                </a:solidFill>
              </a:rPr>
              <a:t>Analysis</a:t>
            </a:r>
            <a:r>
              <a:rPr lang="fr-CH" sz="1200" dirty="0">
                <a:solidFill>
                  <a:schemeClr val="bg1"/>
                </a:solidFill>
              </a:rPr>
              <a:t> of the </a:t>
            </a:r>
            <a:r>
              <a:rPr lang="en-GB" sz="1200" dirty="0">
                <a:solidFill>
                  <a:schemeClr val="bg1"/>
                </a:solidFill>
              </a:rPr>
              <a:t>UNOS database including first, non-combined heart transplantations with a common allocation scheme (2003-2018)</a:t>
            </a:r>
            <a:r>
              <a:rPr lang="fr-CH" sz="1200" dirty="0">
                <a:solidFill>
                  <a:schemeClr val="bg1"/>
                </a:solidFill>
              </a:rPr>
              <a:t>  </a:t>
            </a:r>
            <a:endParaRPr lang="en-GB" sz="1200" dirty="0">
              <a:solidFill>
                <a:schemeClr val="bg1"/>
              </a:solidFill>
            </a:endParaRPr>
          </a:p>
        </p:txBody>
      </p:sp>
      <p:cxnSp>
        <p:nvCxnSpPr>
          <p:cNvPr id="30" name="Straight Arrow Connector 29">
            <a:extLst>
              <a:ext uri="{FF2B5EF4-FFF2-40B4-BE49-F238E27FC236}">
                <a16:creationId xmlns:a16="http://schemas.microsoft.com/office/drawing/2014/main" id="{2D227DB3-1767-48D9-8259-F43F7A0B9CC4}"/>
              </a:ext>
            </a:extLst>
          </p:cNvPr>
          <p:cNvCxnSpPr>
            <a:cxnSpLocks/>
          </p:cNvCxnSpPr>
          <p:nvPr/>
        </p:nvCxnSpPr>
        <p:spPr>
          <a:xfrm>
            <a:off x="3304696" y="5240717"/>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468AA37-4636-4583-9CE0-298E402EFE6D}"/>
              </a:ext>
            </a:extLst>
          </p:cNvPr>
          <p:cNvSpPr txBox="1"/>
          <p:nvPr/>
        </p:nvSpPr>
        <p:spPr>
          <a:xfrm>
            <a:off x="1480942" y="5584281"/>
            <a:ext cx="3647505" cy="523220"/>
          </a:xfrm>
          <a:prstGeom prst="rect">
            <a:avLst/>
          </a:prstGeom>
          <a:noFill/>
          <a:ln>
            <a:solidFill>
              <a:srgbClr val="F46465"/>
            </a:solidFill>
          </a:ln>
        </p:spPr>
        <p:txBody>
          <a:bodyPr wrap="square">
            <a:spAutoFit/>
          </a:bodyPr>
          <a:lstStyle/>
          <a:p>
            <a:pPr algn="ctr"/>
            <a:r>
              <a:rPr lang="en-GB" sz="1400" b="1" dirty="0">
                <a:solidFill>
                  <a:srgbClr val="A5A5A5"/>
                </a:solidFill>
                <a:ea typeface="Times New Roman" panose="02020603050405020304" pitchFamily="18" charset="0"/>
              </a:rPr>
              <a:t>Endpoint: </a:t>
            </a:r>
            <a:r>
              <a:rPr lang="en-GB" sz="1400" dirty="0">
                <a:solidFill>
                  <a:srgbClr val="A5A5A5"/>
                </a:solidFill>
                <a:ea typeface="Times New Roman" panose="02020603050405020304" pitchFamily="18" charset="0"/>
              </a:rPr>
              <a:t>Death or </a:t>
            </a:r>
            <a:r>
              <a:rPr lang="en-GB" sz="1400" dirty="0" err="1">
                <a:solidFill>
                  <a:srgbClr val="A5A5A5"/>
                </a:solidFill>
                <a:ea typeface="Times New Roman" panose="02020603050405020304" pitchFamily="18" charset="0"/>
              </a:rPr>
              <a:t>retransplantation</a:t>
            </a:r>
            <a:r>
              <a:rPr lang="en-GB" sz="1400" dirty="0">
                <a:solidFill>
                  <a:srgbClr val="A5A5A5"/>
                </a:solidFill>
                <a:ea typeface="Times New Roman" panose="02020603050405020304" pitchFamily="18" charset="0"/>
              </a:rPr>
              <a:t> during the first year post-transplant</a:t>
            </a:r>
            <a:endParaRPr lang="en-GB" sz="1400" dirty="0"/>
          </a:p>
        </p:txBody>
      </p:sp>
      <p:sp>
        <p:nvSpPr>
          <p:cNvPr id="32" name="Oval 31">
            <a:extLst>
              <a:ext uri="{FF2B5EF4-FFF2-40B4-BE49-F238E27FC236}">
                <a16:creationId xmlns:a16="http://schemas.microsoft.com/office/drawing/2014/main" id="{FE4E208B-53E8-462B-8CB6-9132CD8E915A}"/>
              </a:ext>
            </a:extLst>
          </p:cNvPr>
          <p:cNvSpPr/>
          <p:nvPr/>
        </p:nvSpPr>
        <p:spPr>
          <a:xfrm>
            <a:off x="815448" y="4577736"/>
            <a:ext cx="360000" cy="36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a:t>1</a:t>
            </a:r>
          </a:p>
        </p:txBody>
      </p:sp>
      <p:sp>
        <p:nvSpPr>
          <p:cNvPr id="33" name="TextBox 32">
            <a:extLst>
              <a:ext uri="{FF2B5EF4-FFF2-40B4-BE49-F238E27FC236}">
                <a16:creationId xmlns:a16="http://schemas.microsoft.com/office/drawing/2014/main" id="{C78E2D87-D1E5-42CA-81C7-7CF37245667A}"/>
              </a:ext>
            </a:extLst>
          </p:cNvPr>
          <p:cNvSpPr txBox="1"/>
          <p:nvPr/>
        </p:nvSpPr>
        <p:spPr>
          <a:xfrm>
            <a:off x="6253321" y="3510853"/>
            <a:ext cx="5221241" cy="2862322"/>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600" dirty="0">
                <a:solidFill>
                  <a:srgbClr val="A5A5A5"/>
                </a:solidFill>
              </a:rPr>
              <a:t>A total of 34,747 patients were included; 3,674 patients (10.6%) met the composite endpoint</a:t>
            </a:r>
          </a:p>
          <a:p>
            <a:pPr marL="285750" indent="-285750" algn="just">
              <a:buFont typeface="Arial" panose="020B0604020202020204" pitchFamily="34" charset="0"/>
              <a:buChar char="•"/>
            </a:pPr>
            <a:r>
              <a:rPr lang="en-GB" sz="1600" dirty="0">
                <a:solidFill>
                  <a:srgbClr val="A5A5A5"/>
                </a:solidFill>
              </a:rPr>
              <a:t>Significant improvement in post-transplant outcomes (p&lt;0.001) and an important evolution in baseline characteristics over time</a:t>
            </a:r>
          </a:p>
          <a:p>
            <a:pPr marL="285750" indent="-285750" algn="just">
              <a:buFont typeface="Arial" panose="020B0604020202020204" pitchFamily="34" charset="0"/>
              <a:buChar char="•"/>
            </a:pPr>
            <a:r>
              <a:rPr lang="en-GB" sz="1600" dirty="0">
                <a:solidFill>
                  <a:srgbClr val="A5A5A5"/>
                </a:solidFill>
              </a:rPr>
              <a:t>Significant (p&lt;0.01) interaction between time and the effect of the following variables: </a:t>
            </a:r>
          </a:p>
          <a:p>
            <a:pPr marL="742950" lvl="1" indent="-285750" algn="just">
              <a:buFont typeface="Courier New" panose="02070309020205020404" pitchFamily="49" charset="0"/>
              <a:buChar char="o"/>
            </a:pPr>
            <a:r>
              <a:rPr lang="en-GB" sz="1600" dirty="0">
                <a:solidFill>
                  <a:srgbClr val="A5A5A5"/>
                </a:solidFill>
              </a:rPr>
              <a:t>Bilirubin</a:t>
            </a:r>
          </a:p>
          <a:p>
            <a:pPr marL="742950" lvl="1" indent="-285750" algn="just">
              <a:buFont typeface="Courier New" panose="02070309020205020404" pitchFamily="49" charset="0"/>
              <a:buChar char="o"/>
            </a:pPr>
            <a:r>
              <a:rPr lang="en-GB" sz="1600" dirty="0">
                <a:solidFill>
                  <a:srgbClr val="A5A5A5"/>
                </a:solidFill>
              </a:rPr>
              <a:t>Recipient age</a:t>
            </a:r>
          </a:p>
          <a:p>
            <a:pPr marL="742950" lvl="1" indent="-285750" algn="just">
              <a:buFont typeface="Courier New" panose="02070309020205020404" pitchFamily="49" charset="0"/>
              <a:buChar char="o"/>
            </a:pPr>
            <a:r>
              <a:rPr lang="en-GB" sz="1600" dirty="0">
                <a:solidFill>
                  <a:srgbClr val="A5A5A5"/>
                </a:solidFill>
              </a:rPr>
              <a:t>Prior cardiac surgery</a:t>
            </a:r>
            <a:endParaRPr lang="en-GB" sz="1400" dirty="0">
              <a:solidFill>
                <a:srgbClr val="A5A5A5"/>
              </a:solidFill>
            </a:endParaRPr>
          </a:p>
        </p:txBody>
      </p:sp>
      <p:grpSp>
        <p:nvGrpSpPr>
          <p:cNvPr id="15" name="Group 14">
            <a:extLst>
              <a:ext uri="{FF2B5EF4-FFF2-40B4-BE49-F238E27FC236}">
                <a16:creationId xmlns:a16="http://schemas.microsoft.com/office/drawing/2014/main" id="{19048330-BDB6-4F9E-A31A-FD04DC4BF708}"/>
              </a:ext>
            </a:extLst>
          </p:cNvPr>
          <p:cNvGrpSpPr/>
          <p:nvPr/>
        </p:nvGrpSpPr>
        <p:grpSpPr>
          <a:xfrm>
            <a:off x="11383265" y="285292"/>
            <a:ext cx="612975" cy="562098"/>
            <a:chOff x="11383265" y="285292"/>
            <a:chExt cx="612975" cy="562098"/>
          </a:xfrm>
        </p:grpSpPr>
        <p:sp>
          <p:nvSpPr>
            <p:cNvPr id="16" name="Graphic 10">
              <a:extLst>
                <a:ext uri="{FF2B5EF4-FFF2-40B4-BE49-F238E27FC236}">
                  <a16:creationId xmlns:a16="http://schemas.microsoft.com/office/drawing/2014/main" id="{10B7FB74-A7FE-4D6E-AFEE-7B5D3576A2DC}"/>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7" name="Picture 16" descr="A red house with a white chimney&#10;&#10;Description automatically generated">
              <a:hlinkClick r:id="rId4" action="ppaction://hlinksldjump"/>
              <a:extLst>
                <a:ext uri="{FF2B5EF4-FFF2-40B4-BE49-F238E27FC236}">
                  <a16:creationId xmlns:a16="http://schemas.microsoft.com/office/drawing/2014/main" id="{BBEBEF8A-68A3-43AB-8631-F85E3EA742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221415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Development and validation of specific posttransplant risk scores according to the transplant era: A UNOS cohort analysis</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BOS5_13</a:t>
            </a:r>
          </a:p>
        </p:txBody>
      </p:sp>
      <p:sp>
        <p:nvSpPr>
          <p:cNvPr id="5" name="TextBox 4">
            <a:extLst>
              <a:ext uri="{FF2B5EF4-FFF2-40B4-BE49-F238E27FC236}">
                <a16:creationId xmlns:a16="http://schemas.microsoft.com/office/drawing/2014/main" id="{CBE943F2-B477-45B1-92F4-61E5B18EDE3C}"/>
              </a:ext>
            </a:extLst>
          </p:cNvPr>
          <p:cNvSpPr txBox="1"/>
          <p:nvPr/>
        </p:nvSpPr>
        <p:spPr>
          <a:xfrm>
            <a:off x="717436" y="1109150"/>
            <a:ext cx="5221241" cy="830997"/>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400" dirty="0">
                <a:solidFill>
                  <a:srgbClr val="A5A5A5"/>
                </a:solidFill>
              </a:rPr>
              <a:t>Era-specific models differed from each other, both in terms of variables and odds ratios (Figure A)</a:t>
            </a:r>
          </a:p>
        </p:txBody>
      </p:sp>
      <p:sp>
        <p:nvSpPr>
          <p:cNvPr id="6" name="TextBox 5">
            <a:extLst>
              <a:ext uri="{FF2B5EF4-FFF2-40B4-BE49-F238E27FC236}">
                <a16:creationId xmlns:a16="http://schemas.microsoft.com/office/drawing/2014/main" id="{9C17F89F-5A99-4914-B8B1-CD90FD9A7D74}"/>
              </a:ext>
            </a:extLst>
          </p:cNvPr>
          <p:cNvSpPr txBox="1"/>
          <p:nvPr/>
        </p:nvSpPr>
        <p:spPr>
          <a:xfrm>
            <a:off x="6253325" y="5209523"/>
            <a:ext cx="5310915" cy="1046440"/>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400" dirty="0">
                <a:solidFill>
                  <a:srgbClr val="A5A5A5"/>
                </a:solidFill>
              </a:rPr>
              <a:t>This finding suggests the need for a regular update of post-transplant predictive models to account for the evolving demography of candidates and medical practices</a:t>
            </a:r>
            <a:endParaRPr lang="en-CH" sz="1400" dirty="0">
              <a:solidFill>
                <a:srgbClr val="A5A5A5"/>
              </a:solidFill>
            </a:endParaRPr>
          </a:p>
        </p:txBody>
      </p:sp>
      <p:pic>
        <p:nvPicPr>
          <p:cNvPr id="17" name="Image 8">
            <a:extLst>
              <a:ext uri="{FF2B5EF4-FFF2-40B4-BE49-F238E27FC236}">
                <a16:creationId xmlns:a16="http://schemas.microsoft.com/office/drawing/2014/main" id="{BE4FE73C-869B-48D4-82C7-3BCF720CA376}"/>
              </a:ext>
            </a:extLst>
          </p:cNvPr>
          <p:cNvPicPr/>
          <p:nvPr/>
        </p:nvPicPr>
        <p:blipFill rotWithShape="1">
          <a:blip r:embed="rId4" cstate="print">
            <a:extLst>
              <a:ext uri="{28A0092B-C50C-407E-A947-70E740481C1C}">
                <a14:useLocalDpi xmlns:a14="http://schemas.microsoft.com/office/drawing/2010/main" val="0"/>
              </a:ext>
            </a:extLst>
          </a:blip>
          <a:srcRect l="2810" b="4042"/>
          <a:stretch/>
        </p:blipFill>
        <p:spPr>
          <a:xfrm>
            <a:off x="6952198" y="781638"/>
            <a:ext cx="4371120" cy="4398641"/>
          </a:xfrm>
          <a:prstGeom prst="rect">
            <a:avLst/>
          </a:prstGeom>
        </p:spPr>
      </p:pic>
      <p:sp>
        <p:nvSpPr>
          <p:cNvPr id="21" name="TextBox 20">
            <a:extLst>
              <a:ext uri="{FF2B5EF4-FFF2-40B4-BE49-F238E27FC236}">
                <a16:creationId xmlns:a16="http://schemas.microsoft.com/office/drawing/2014/main" id="{2F4A5481-C29C-44A7-A9B6-26BF34122640}"/>
              </a:ext>
            </a:extLst>
          </p:cNvPr>
          <p:cNvSpPr txBox="1"/>
          <p:nvPr/>
        </p:nvSpPr>
        <p:spPr>
          <a:xfrm>
            <a:off x="717434" y="5322308"/>
            <a:ext cx="5221241" cy="954107"/>
          </a:xfrm>
          <a:prstGeom prst="rect">
            <a:avLst/>
          </a:prstGeom>
          <a:noFill/>
        </p:spPr>
        <p:txBody>
          <a:bodyPr wrap="square">
            <a:spAutoFit/>
          </a:bodyPr>
          <a:lstStyle/>
          <a:p>
            <a:pPr marL="285750" indent="-285750" algn="just">
              <a:buFont typeface="Arial" panose="020B0604020202020204" pitchFamily="34" charset="0"/>
              <a:buChar char="•"/>
            </a:pPr>
            <a:r>
              <a:rPr lang="en-GB" sz="1400" dirty="0">
                <a:solidFill>
                  <a:srgbClr val="A5A5A5"/>
                </a:solidFill>
              </a:rPr>
              <a:t>Era-specific models outperformed the statistical performance of non-era-specific models in a majority of samples, both in terms of discrimination, calibration (Figure B) and reclassification indices </a:t>
            </a:r>
          </a:p>
        </p:txBody>
      </p:sp>
      <p:grpSp>
        <p:nvGrpSpPr>
          <p:cNvPr id="9" name="Group 8">
            <a:extLst>
              <a:ext uri="{FF2B5EF4-FFF2-40B4-BE49-F238E27FC236}">
                <a16:creationId xmlns:a16="http://schemas.microsoft.com/office/drawing/2014/main" id="{8F728CE1-EA1B-4779-83B5-E4BEA41A75F1}"/>
              </a:ext>
            </a:extLst>
          </p:cNvPr>
          <p:cNvGrpSpPr/>
          <p:nvPr/>
        </p:nvGrpSpPr>
        <p:grpSpPr>
          <a:xfrm>
            <a:off x="1363194" y="2103161"/>
            <a:ext cx="3929720" cy="3056133"/>
            <a:chOff x="1567555" y="1940147"/>
            <a:chExt cx="3929720" cy="3056133"/>
          </a:xfrm>
        </p:grpSpPr>
        <p:pic>
          <p:nvPicPr>
            <p:cNvPr id="16" name="Image 5">
              <a:extLst>
                <a:ext uri="{FF2B5EF4-FFF2-40B4-BE49-F238E27FC236}">
                  <a16:creationId xmlns:a16="http://schemas.microsoft.com/office/drawing/2014/main" id="{5C0FFEFA-ADD3-2371-2DFA-CAAB5FE52439}"/>
                </a:ext>
              </a:extLst>
            </p:cNvPr>
            <p:cNvPicPr/>
            <p:nvPr/>
          </p:nvPicPr>
          <p:blipFill rotWithShape="1">
            <a:blip r:embed="rId5"/>
            <a:srcRect l="12741" t="3091" r="6713" b="9456"/>
            <a:stretch/>
          </p:blipFill>
          <p:spPr>
            <a:xfrm>
              <a:off x="1724171" y="2016782"/>
              <a:ext cx="3773104" cy="2979498"/>
            </a:xfrm>
            <a:prstGeom prst="rect">
              <a:avLst/>
            </a:prstGeom>
          </p:spPr>
        </p:pic>
        <p:sp>
          <p:nvSpPr>
            <p:cNvPr id="22" name="TextBox 21">
              <a:extLst>
                <a:ext uri="{FF2B5EF4-FFF2-40B4-BE49-F238E27FC236}">
                  <a16:creationId xmlns:a16="http://schemas.microsoft.com/office/drawing/2014/main" id="{EB6BA6D7-C45C-4F2B-BE34-926508ED8384}"/>
                </a:ext>
              </a:extLst>
            </p:cNvPr>
            <p:cNvSpPr txBox="1"/>
            <p:nvPr/>
          </p:nvSpPr>
          <p:spPr>
            <a:xfrm>
              <a:off x="1567555" y="1940147"/>
              <a:ext cx="784074" cy="246221"/>
            </a:xfrm>
            <a:prstGeom prst="rect">
              <a:avLst/>
            </a:prstGeom>
            <a:noFill/>
          </p:spPr>
          <p:txBody>
            <a:bodyPr wrap="square">
              <a:spAutoFit/>
            </a:bodyPr>
            <a:lstStyle/>
            <a:p>
              <a:r>
                <a:rPr lang="en-GB" sz="1000" b="1" dirty="0"/>
                <a:t>Figure A</a:t>
              </a:r>
            </a:p>
          </p:txBody>
        </p:sp>
      </p:grpSp>
      <p:sp>
        <p:nvSpPr>
          <p:cNvPr id="23" name="TextBox 22">
            <a:extLst>
              <a:ext uri="{FF2B5EF4-FFF2-40B4-BE49-F238E27FC236}">
                <a16:creationId xmlns:a16="http://schemas.microsoft.com/office/drawing/2014/main" id="{98D52FE3-C8E9-4875-878C-A5F724B41BBF}"/>
              </a:ext>
            </a:extLst>
          </p:cNvPr>
          <p:cNvSpPr txBox="1"/>
          <p:nvPr/>
        </p:nvSpPr>
        <p:spPr>
          <a:xfrm>
            <a:off x="6168124" y="843896"/>
            <a:ext cx="784074" cy="246221"/>
          </a:xfrm>
          <a:prstGeom prst="rect">
            <a:avLst/>
          </a:prstGeom>
          <a:noFill/>
        </p:spPr>
        <p:txBody>
          <a:bodyPr wrap="square">
            <a:spAutoFit/>
          </a:bodyPr>
          <a:lstStyle/>
          <a:p>
            <a:r>
              <a:rPr lang="en-GB" sz="1000" b="1" dirty="0"/>
              <a:t>Figure B</a:t>
            </a:r>
          </a:p>
        </p:txBody>
      </p:sp>
      <p:grpSp>
        <p:nvGrpSpPr>
          <p:cNvPr id="12" name="Group 11">
            <a:extLst>
              <a:ext uri="{FF2B5EF4-FFF2-40B4-BE49-F238E27FC236}">
                <a16:creationId xmlns:a16="http://schemas.microsoft.com/office/drawing/2014/main" id="{8E6F6715-B11D-4466-95C9-187B8D263A28}"/>
              </a:ext>
            </a:extLst>
          </p:cNvPr>
          <p:cNvGrpSpPr/>
          <p:nvPr/>
        </p:nvGrpSpPr>
        <p:grpSpPr>
          <a:xfrm>
            <a:off x="11383265" y="285292"/>
            <a:ext cx="612975" cy="562098"/>
            <a:chOff x="11383265" y="285292"/>
            <a:chExt cx="612975" cy="562098"/>
          </a:xfrm>
        </p:grpSpPr>
        <p:sp>
          <p:nvSpPr>
            <p:cNvPr id="13" name="Graphic 10">
              <a:extLst>
                <a:ext uri="{FF2B5EF4-FFF2-40B4-BE49-F238E27FC236}">
                  <a16:creationId xmlns:a16="http://schemas.microsoft.com/office/drawing/2014/main" id="{45FF45A5-4C4A-4413-B2D9-F48E8D043F77}"/>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4" name="Picture 13" descr="A red house with a white chimney&#10;&#10;Description automatically generated">
              <a:hlinkClick r:id="rId6" action="ppaction://hlinksldjump"/>
              <a:extLst>
                <a:ext uri="{FF2B5EF4-FFF2-40B4-BE49-F238E27FC236}">
                  <a16:creationId xmlns:a16="http://schemas.microsoft.com/office/drawing/2014/main" id="{EAC95BA5-DEAE-4B26-9227-6869CC18A3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309542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Graft remodeling after thoracic transplantation: MIR-339 and galectin-3 in the diagnosis of structural changes </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Gautier S. et al., ESOT Congress 2023; BOS5_14</a:t>
            </a:r>
          </a:p>
        </p:txBody>
      </p:sp>
      <p:sp>
        <p:nvSpPr>
          <p:cNvPr id="5" name="TextBox 4">
            <a:extLst>
              <a:ext uri="{FF2B5EF4-FFF2-40B4-BE49-F238E27FC236}">
                <a16:creationId xmlns:a16="http://schemas.microsoft.com/office/drawing/2014/main" id="{8CED3A72-57A7-4DB9-B7AD-56E07C1310CB}"/>
              </a:ext>
            </a:extLst>
          </p:cNvPr>
          <p:cNvSpPr txBox="1"/>
          <p:nvPr/>
        </p:nvSpPr>
        <p:spPr>
          <a:xfrm>
            <a:off x="717436" y="1109150"/>
            <a:ext cx="5221241" cy="4832092"/>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sz="1600" dirty="0">
                <a:solidFill>
                  <a:srgbClr val="A5A5A5"/>
                </a:solidFill>
              </a:rPr>
              <a:t>Graft remodelling after </a:t>
            </a:r>
            <a:r>
              <a:rPr lang="en-GB" sz="1600" dirty="0" err="1">
                <a:solidFill>
                  <a:srgbClr val="A5A5A5"/>
                </a:solidFill>
              </a:rPr>
              <a:t>HTx</a:t>
            </a:r>
            <a:r>
              <a:rPr lang="en-GB" sz="1600" dirty="0">
                <a:solidFill>
                  <a:srgbClr val="A5A5A5"/>
                </a:solidFill>
              </a:rPr>
              <a:t> and </a:t>
            </a:r>
            <a:r>
              <a:rPr lang="en-GB" sz="1600" dirty="0" err="1">
                <a:solidFill>
                  <a:srgbClr val="A5A5A5"/>
                </a:solidFill>
              </a:rPr>
              <a:t>LTx</a:t>
            </a:r>
            <a:r>
              <a:rPr lang="en-GB" sz="1600" dirty="0">
                <a:solidFill>
                  <a:srgbClr val="A5A5A5"/>
                </a:solidFill>
              </a:rPr>
              <a:t> caused by ACR, AMR and fibrosis leads to its dysfunction</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Timely and minimally invasive diagnostic methods for graft structural changes detection are required</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err="1">
                <a:solidFill>
                  <a:srgbClr val="A5A5A5"/>
                </a:solidFill>
              </a:rPr>
              <a:t>MiRs</a:t>
            </a:r>
            <a:r>
              <a:rPr lang="en-GB" sz="1600" dirty="0">
                <a:solidFill>
                  <a:srgbClr val="A5A5A5"/>
                </a:solidFill>
              </a:rPr>
              <a:t> are small non-coding regulatory molecules; miR-339 inhibits proliferation of pulmonary artery smooth muscle cell by targeting fibroblast growth factor signalling</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Gal-3 is known as a proteomic biomarker of the inflammatory processes, immune response, and fibrosis</a:t>
            </a:r>
          </a:p>
          <a:p>
            <a:pPr marL="285750" indent="-285750" algn="just">
              <a:buFont typeface="Arial" panose="020B0604020202020204" pitchFamily="34" charset="0"/>
              <a:buChar char="•"/>
            </a:pPr>
            <a:endParaRPr lang="en-GB" sz="1600" dirty="0">
              <a:solidFill>
                <a:srgbClr val="A5A5A5"/>
              </a:solidFill>
            </a:endParaRPr>
          </a:p>
          <a:p>
            <a:pPr algn="just"/>
            <a:r>
              <a:rPr lang="en-GB" sz="1600" b="1" dirty="0">
                <a:solidFill>
                  <a:srgbClr val="A5A5A5"/>
                </a:solidFill>
              </a:rPr>
              <a:t>Aim: T</a:t>
            </a:r>
            <a:r>
              <a:rPr lang="en-GB" sz="1600" dirty="0">
                <a:solidFill>
                  <a:srgbClr val="A5A5A5"/>
                </a:solidFill>
              </a:rPr>
              <a:t>o evaluate the miR-339 and gal-3 plasma levels in patients with graft </a:t>
            </a:r>
            <a:r>
              <a:rPr lang="en-GB" sz="1600" dirty="0" err="1">
                <a:solidFill>
                  <a:srgbClr val="A5A5A5"/>
                </a:solidFill>
              </a:rPr>
              <a:t>remodeling</a:t>
            </a:r>
            <a:r>
              <a:rPr lang="en-GB" sz="1600" dirty="0">
                <a:solidFill>
                  <a:srgbClr val="A5A5A5"/>
                </a:solidFill>
              </a:rPr>
              <a:t> – myocardial fibrosis after </a:t>
            </a:r>
            <a:r>
              <a:rPr lang="en-GB" sz="1600" dirty="0" err="1">
                <a:solidFill>
                  <a:srgbClr val="A5A5A5"/>
                </a:solidFill>
              </a:rPr>
              <a:t>HTx</a:t>
            </a:r>
            <a:r>
              <a:rPr lang="en-GB" sz="1600" dirty="0">
                <a:solidFill>
                  <a:srgbClr val="A5A5A5"/>
                </a:solidFill>
              </a:rPr>
              <a:t> and airway obstruction after </a:t>
            </a:r>
            <a:r>
              <a:rPr lang="en-GB" sz="1600" dirty="0" err="1">
                <a:solidFill>
                  <a:srgbClr val="A5A5A5"/>
                </a:solidFill>
              </a:rPr>
              <a:t>LTx</a:t>
            </a:r>
            <a:endParaRPr lang="en-GB" sz="1600" dirty="0">
              <a:solidFill>
                <a:srgbClr val="A5A5A5"/>
              </a:solidFill>
            </a:endParaRPr>
          </a:p>
        </p:txBody>
      </p:sp>
      <p:sp>
        <p:nvSpPr>
          <p:cNvPr id="6" name="TextBox 5">
            <a:extLst>
              <a:ext uri="{FF2B5EF4-FFF2-40B4-BE49-F238E27FC236}">
                <a16:creationId xmlns:a16="http://schemas.microsoft.com/office/drawing/2014/main" id="{CE67A721-1599-452D-8001-D8A639E08E97}"/>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26" name="Group 25">
            <a:extLst>
              <a:ext uri="{FF2B5EF4-FFF2-40B4-BE49-F238E27FC236}">
                <a16:creationId xmlns:a16="http://schemas.microsoft.com/office/drawing/2014/main" id="{C521DCFD-D142-4F25-A037-47050D798EE1}"/>
              </a:ext>
            </a:extLst>
          </p:cNvPr>
          <p:cNvGrpSpPr/>
          <p:nvPr/>
        </p:nvGrpSpPr>
        <p:grpSpPr>
          <a:xfrm>
            <a:off x="6620684" y="1646561"/>
            <a:ext cx="4692666" cy="3824757"/>
            <a:chOff x="6379156" y="984788"/>
            <a:chExt cx="4692666" cy="3824757"/>
          </a:xfrm>
        </p:grpSpPr>
        <p:grpSp>
          <p:nvGrpSpPr>
            <p:cNvPr id="9" name="Group 8">
              <a:extLst>
                <a:ext uri="{FF2B5EF4-FFF2-40B4-BE49-F238E27FC236}">
                  <a16:creationId xmlns:a16="http://schemas.microsoft.com/office/drawing/2014/main" id="{89B201FD-F8FF-49F6-85E9-1681AD6BA822}"/>
                </a:ext>
              </a:extLst>
            </p:cNvPr>
            <p:cNvGrpSpPr/>
            <p:nvPr/>
          </p:nvGrpSpPr>
          <p:grpSpPr>
            <a:xfrm>
              <a:off x="6379156" y="984788"/>
              <a:ext cx="4692666" cy="3824757"/>
              <a:chOff x="6597530" y="958536"/>
              <a:chExt cx="4692666" cy="3824757"/>
            </a:xfrm>
          </p:grpSpPr>
          <p:sp>
            <p:nvSpPr>
              <p:cNvPr id="10" name="Rectangle: Rounded Corners 9">
                <a:extLst>
                  <a:ext uri="{FF2B5EF4-FFF2-40B4-BE49-F238E27FC236}">
                    <a16:creationId xmlns:a16="http://schemas.microsoft.com/office/drawing/2014/main" id="{E1455BAE-5E03-4FF3-B328-58895C39EAD7}"/>
                  </a:ext>
                </a:extLst>
              </p:cNvPr>
              <p:cNvSpPr/>
              <p:nvPr/>
            </p:nvSpPr>
            <p:spPr>
              <a:xfrm>
                <a:off x="6597530" y="958536"/>
                <a:ext cx="2092024" cy="13886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solidFill>
                    <a:schemeClr val="bg1"/>
                  </a:solidFill>
                </a:endParaRPr>
              </a:p>
            </p:txBody>
          </p:sp>
          <p:sp>
            <p:nvSpPr>
              <p:cNvPr id="11" name="Rectangle: Rounded Corners 10">
                <a:extLst>
                  <a:ext uri="{FF2B5EF4-FFF2-40B4-BE49-F238E27FC236}">
                    <a16:creationId xmlns:a16="http://schemas.microsoft.com/office/drawing/2014/main" id="{FF4F463F-E80E-4B7B-8923-69C3049F6960}"/>
                  </a:ext>
                </a:extLst>
              </p:cNvPr>
              <p:cNvSpPr/>
              <p:nvPr/>
            </p:nvSpPr>
            <p:spPr>
              <a:xfrm>
                <a:off x="9198171" y="964028"/>
                <a:ext cx="2092025" cy="1388615"/>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solidFill>
                    <a:srgbClr val="A5A5A5"/>
                  </a:solidFill>
                </a:endParaRPr>
              </a:p>
            </p:txBody>
          </p:sp>
          <p:sp>
            <p:nvSpPr>
              <p:cNvPr id="16" name="Right Bracket 15">
                <a:extLst>
                  <a:ext uri="{FF2B5EF4-FFF2-40B4-BE49-F238E27FC236}">
                    <a16:creationId xmlns:a16="http://schemas.microsoft.com/office/drawing/2014/main" id="{5437AD81-2831-4141-93EF-BE51AFB2266F}"/>
                  </a:ext>
                </a:extLst>
              </p:cNvPr>
              <p:cNvSpPr/>
              <p:nvPr/>
            </p:nvSpPr>
            <p:spPr>
              <a:xfrm rot="5400000">
                <a:off x="8858234" y="1137951"/>
                <a:ext cx="164379" cy="2593764"/>
              </a:xfrm>
              <a:prstGeom prst="rightBracket">
                <a:avLst>
                  <a:gd name="adj" fmla="val 0"/>
                </a:avLst>
              </a:prstGeom>
              <a:ln w="28575">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4" name="TextBox 13">
                <a:extLst>
                  <a:ext uri="{FF2B5EF4-FFF2-40B4-BE49-F238E27FC236}">
                    <a16:creationId xmlns:a16="http://schemas.microsoft.com/office/drawing/2014/main" id="{ED6AD0D0-BDF2-48E5-A677-FA75AAB9DF47}"/>
                  </a:ext>
                </a:extLst>
              </p:cNvPr>
              <p:cNvSpPr txBox="1"/>
              <p:nvPr/>
            </p:nvSpPr>
            <p:spPr>
              <a:xfrm>
                <a:off x="6644954" y="4260073"/>
                <a:ext cx="4635505" cy="523220"/>
              </a:xfrm>
              <a:prstGeom prst="rect">
                <a:avLst/>
              </a:prstGeom>
              <a:noFill/>
              <a:ln>
                <a:solidFill>
                  <a:srgbClr val="BC5441"/>
                </a:solidFill>
              </a:ln>
            </p:spPr>
            <p:txBody>
              <a:bodyPr wrap="square">
                <a:spAutoFit/>
              </a:bodyPr>
              <a:lstStyle/>
              <a:p>
                <a:pPr algn="ctr"/>
                <a:r>
                  <a:rPr lang="en-GB" sz="1400" dirty="0">
                    <a:solidFill>
                      <a:srgbClr val="A5A5A5"/>
                    </a:solidFill>
                    <a:ea typeface="Calibri" panose="020F0502020204030204" pitchFamily="34" charset="0"/>
                  </a:rPr>
                  <a:t>D</a:t>
                </a:r>
                <a:r>
                  <a:rPr lang="en-GB" sz="1400" dirty="0">
                    <a:solidFill>
                      <a:srgbClr val="A5A5A5"/>
                    </a:solidFill>
                    <a:effectLst/>
                    <a:ea typeface="Calibri" panose="020F0502020204030204" pitchFamily="34" charset="0"/>
                  </a:rPr>
                  <a:t>iagnostic value of biomarkers evaluated by the ROC analysis</a:t>
                </a:r>
                <a:endParaRPr lang="en-GB" sz="1400" dirty="0">
                  <a:solidFill>
                    <a:srgbClr val="A5A5A5"/>
                  </a:solidFill>
                </a:endParaRPr>
              </a:p>
            </p:txBody>
          </p:sp>
          <p:sp>
            <p:nvSpPr>
              <p:cNvPr id="15" name="Rectangle: Rounded Corners 14">
                <a:extLst>
                  <a:ext uri="{FF2B5EF4-FFF2-40B4-BE49-F238E27FC236}">
                    <a16:creationId xmlns:a16="http://schemas.microsoft.com/office/drawing/2014/main" id="{1945B66C-E03B-4A3F-881E-6445B108807B}"/>
                  </a:ext>
                </a:extLst>
              </p:cNvPr>
              <p:cNvSpPr/>
              <p:nvPr/>
            </p:nvSpPr>
            <p:spPr>
              <a:xfrm>
                <a:off x="6668254" y="3188349"/>
                <a:ext cx="1929865" cy="72575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ea typeface="Calibri" panose="020F0502020204030204" pitchFamily="34" charset="0"/>
                  </a:rPr>
                  <a:t>MiR-339 plasma levels measured by PCR</a:t>
                </a:r>
                <a:endParaRPr lang="en-GB" sz="1400" dirty="0">
                  <a:solidFill>
                    <a:schemeClr val="bg1"/>
                  </a:solidFill>
                  <a:ea typeface="Times New Roman" panose="02020603050405020304" pitchFamily="18" charset="0"/>
                </a:endParaRPr>
              </a:p>
            </p:txBody>
          </p:sp>
        </p:grpSp>
        <p:grpSp>
          <p:nvGrpSpPr>
            <p:cNvPr id="21" name="Group 20">
              <a:extLst>
                <a:ext uri="{FF2B5EF4-FFF2-40B4-BE49-F238E27FC236}">
                  <a16:creationId xmlns:a16="http://schemas.microsoft.com/office/drawing/2014/main" id="{73E37608-8E03-4D78-B51C-598CFE8AC0B0}"/>
                </a:ext>
              </a:extLst>
            </p:cNvPr>
            <p:cNvGrpSpPr/>
            <p:nvPr/>
          </p:nvGrpSpPr>
          <p:grpSpPr>
            <a:xfrm>
              <a:off x="7418872" y="2541395"/>
              <a:ext cx="2593764" cy="642571"/>
              <a:chOff x="7785647" y="2468856"/>
              <a:chExt cx="2295170" cy="642571"/>
            </a:xfrm>
          </p:grpSpPr>
          <p:cxnSp>
            <p:nvCxnSpPr>
              <p:cNvPr id="18" name="Connector: Elbow 17">
                <a:extLst>
                  <a:ext uri="{FF2B5EF4-FFF2-40B4-BE49-F238E27FC236}">
                    <a16:creationId xmlns:a16="http://schemas.microsoft.com/office/drawing/2014/main" id="{A955212E-A0A1-40AA-B29C-2C74DD80987E}"/>
                  </a:ext>
                </a:extLst>
              </p:cNvPr>
              <p:cNvCxnSpPr>
                <a:cxnSpLocks/>
              </p:cNvCxnSpPr>
              <p:nvPr/>
            </p:nvCxnSpPr>
            <p:spPr>
              <a:xfrm>
                <a:off x="8856817" y="2890744"/>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F6CA5C3-D4AC-412E-A476-BC864E9C2C26}"/>
                  </a:ext>
                </a:extLst>
              </p:cNvPr>
              <p:cNvCxnSpPr>
                <a:cxnSpLocks/>
              </p:cNvCxnSpPr>
              <p:nvPr/>
            </p:nvCxnSpPr>
            <p:spPr>
              <a:xfrm rot="10800000" flipV="1">
                <a:off x="7785647" y="2890481"/>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5775B4-2DAD-49F2-BBA7-2B9E941DAE38}"/>
                  </a:ext>
                </a:extLst>
              </p:cNvPr>
              <p:cNvCxnSpPr>
                <a:cxnSpLocks/>
              </p:cNvCxnSpPr>
              <p:nvPr/>
            </p:nvCxnSpPr>
            <p:spPr>
              <a:xfrm>
                <a:off x="8909137" y="2468856"/>
                <a:ext cx="0" cy="432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2" name="Rectangle: Rounded Corners 21">
              <a:extLst>
                <a:ext uri="{FF2B5EF4-FFF2-40B4-BE49-F238E27FC236}">
                  <a16:creationId xmlns:a16="http://schemas.microsoft.com/office/drawing/2014/main" id="{28A3979C-94D4-4B5D-B641-FE5EEC8F9BF0}"/>
                </a:ext>
              </a:extLst>
            </p:cNvPr>
            <p:cNvSpPr/>
            <p:nvPr/>
          </p:nvSpPr>
          <p:spPr>
            <a:xfrm>
              <a:off x="9024137" y="3216292"/>
              <a:ext cx="2002146" cy="725754"/>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tx1"/>
                  </a:solidFill>
                  <a:effectLst/>
                  <a:ea typeface="Calibri" panose="020F0502020204030204" pitchFamily="34" charset="0"/>
                </a:rPr>
                <a:t>Gal-3 plasma levels determined by ELISA</a:t>
              </a:r>
              <a:endParaRPr lang="en-GB" sz="1400" dirty="0">
                <a:solidFill>
                  <a:schemeClr val="tx1"/>
                </a:solidFill>
                <a:ea typeface="Times New Roman" panose="02020603050405020304" pitchFamily="18" charset="0"/>
              </a:endParaRPr>
            </a:p>
          </p:txBody>
        </p:sp>
        <p:sp>
          <p:nvSpPr>
            <p:cNvPr id="23" name="Right Brace 22">
              <a:extLst>
                <a:ext uri="{FF2B5EF4-FFF2-40B4-BE49-F238E27FC236}">
                  <a16:creationId xmlns:a16="http://schemas.microsoft.com/office/drawing/2014/main" id="{624C159E-DD71-4145-B5E4-7C4EB90E720A}"/>
                </a:ext>
              </a:extLst>
            </p:cNvPr>
            <p:cNvSpPr/>
            <p:nvPr/>
          </p:nvSpPr>
          <p:spPr>
            <a:xfrm rot="5400000">
              <a:off x="8616612" y="1773032"/>
              <a:ext cx="233312" cy="4586028"/>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4" name="Group 23">
            <a:extLst>
              <a:ext uri="{FF2B5EF4-FFF2-40B4-BE49-F238E27FC236}">
                <a16:creationId xmlns:a16="http://schemas.microsoft.com/office/drawing/2014/main" id="{605AA110-4481-4CD0-997E-0A4E60EC9984}"/>
              </a:ext>
            </a:extLst>
          </p:cNvPr>
          <p:cNvGrpSpPr/>
          <p:nvPr/>
        </p:nvGrpSpPr>
        <p:grpSpPr>
          <a:xfrm>
            <a:off x="11383265" y="285292"/>
            <a:ext cx="612975" cy="562098"/>
            <a:chOff x="11383265" y="285292"/>
            <a:chExt cx="612975" cy="562098"/>
          </a:xfrm>
        </p:grpSpPr>
        <p:sp>
          <p:nvSpPr>
            <p:cNvPr id="25" name="Graphic 10">
              <a:extLst>
                <a:ext uri="{FF2B5EF4-FFF2-40B4-BE49-F238E27FC236}">
                  <a16:creationId xmlns:a16="http://schemas.microsoft.com/office/drawing/2014/main" id="{108E8FC5-B0A7-405B-8103-5704CEFECCB5}"/>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27" name="Picture 26" descr="A red house with a white chimney&#10;&#10;Description automatically generated">
              <a:hlinkClick r:id="rId4" action="ppaction://hlinksldjump"/>
              <a:extLst>
                <a:ext uri="{FF2B5EF4-FFF2-40B4-BE49-F238E27FC236}">
                  <a16:creationId xmlns:a16="http://schemas.microsoft.com/office/drawing/2014/main" id="{B61EC918-E4F9-4A50-B8D6-73D23FFED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pic>
        <p:nvPicPr>
          <p:cNvPr id="28" name="Picture 2" descr="C:\Users\привет\Desktop\КОНФЕРЕНЦИИ 2023\09 01 2023\Additional Icons\icon_heart.png">
            <a:extLst>
              <a:ext uri="{FF2B5EF4-FFF2-40B4-BE49-F238E27FC236}">
                <a16:creationId xmlns:a16="http://schemas.microsoft.com/office/drawing/2014/main" id="{42A2ED93-F5C4-4EE5-B75D-18D4E6AF0EE0}"/>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49220" y="1660398"/>
            <a:ext cx="834950" cy="834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привет\Desktop\КОНФЕРЕНЦИИ 2023\09 01 2023\Additional Icons\icon_lungs.png">
            <a:extLst>
              <a:ext uri="{FF2B5EF4-FFF2-40B4-BE49-F238E27FC236}">
                <a16:creationId xmlns:a16="http://schemas.microsoft.com/office/drawing/2014/main" id="{DBCF3EA4-D37A-4194-8175-973F796346D5}"/>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77320" y="1605427"/>
            <a:ext cx="953685" cy="95368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219A875-47DF-4BD3-B662-CFA0E7EE6DB9}"/>
              </a:ext>
            </a:extLst>
          </p:cNvPr>
          <p:cNvSpPr txBox="1"/>
          <p:nvPr/>
        </p:nvSpPr>
        <p:spPr>
          <a:xfrm>
            <a:off x="6583353" y="2426861"/>
            <a:ext cx="2166684" cy="523220"/>
          </a:xfrm>
          <a:prstGeom prst="rect">
            <a:avLst/>
          </a:prstGeom>
          <a:noFill/>
        </p:spPr>
        <p:txBody>
          <a:bodyPr wrap="square">
            <a:spAutoFit/>
          </a:bodyPr>
          <a:lstStyle/>
          <a:p>
            <a:pPr algn="ctr"/>
            <a:r>
              <a:rPr lang="en-GB" sz="1400" dirty="0">
                <a:solidFill>
                  <a:schemeClr val="bg1"/>
                </a:solidFill>
                <a:ea typeface="Times New Roman" panose="02020603050405020304" pitchFamily="18" charset="0"/>
              </a:rPr>
              <a:t>n=83 patients (16-70 years) after </a:t>
            </a:r>
            <a:r>
              <a:rPr lang="en-GB" sz="1400" dirty="0" err="1">
                <a:solidFill>
                  <a:schemeClr val="bg1"/>
                </a:solidFill>
                <a:ea typeface="Times New Roman" panose="02020603050405020304" pitchFamily="18" charset="0"/>
              </a:rPr>
              <a:t>HTx</a:t>
            </a:r>
            <a:r>
              <a:rPr lang="en-GB" sz="1400" dirty="0">
                <a:solidFill>
                  <a:schemeClr val="bg1"/>
                </a:solidFill>
                <a:ea typeface="Times New Roman" panose="02020603050405020304" pitchFamily="18" charset="0"/>
              </a:rPr>
              <a:t> </a:t>
            </a:r>
            <a:endParaRPr lang="en-GB" sz="1400" dirty="0">
              <a:solidFill>
                <a:schemeClr val="bg1"/>
              </a:solidFill>
            </a:endParaRPr>
          </a:p>
        </p:txBody>
      </p:sp>
      <p:sp>
        <p:nvSpPr>
          <p:cNvPr id="31" name="TextBox 30">
            <a:extLst>
              <a:ext uri="{FF2B5EF4-FFF2-40B4-BE49-F238E27FC236}">
                <a16:creationId xmlns:a16="http://schemas.microsoft.com/office/drawing/2014/main" id="{FAF87754-C2A2-4050-84C5-EC7A32B02FFA}"/>
              </a:ext>
            </a:extLst>
          </p:cNvPr>
          <p:cNvSpPr txBox="1"/>
          <p:nvPr/>
        </p:nvSpPr>
        <p:spPr>
          <a:xfrm>
            <a:off x="9230890" y="2426861"/>
            <a:ext cx="2046546" cy="523220"/>
          </a:xfrm>
          <a:prstGeom prst="rect">
            <a:avLst/>
          </a:prstGeom>
          <a:noFill/>
        </p:spPr>
        <p:txBody>
          <a:bodyPr wrap="square">
            <a:spAutoFit/>
          </a:bodyPr>
          <a:lstStyle/>
          <a:p>
            <a:pPr algn="ctr"/>
            <a:r>
              <a:rPr lang="en-GB" sz="1400" dirty="0">
                <a:solidFill>
                  <a:srgbClr val="A5A5A5"/>
                </a:solidFill>
                <a:ea typeface="Times New Roman" panose="02020603050405020304" pitchFamily="18" charset="0"/>
              </a:rPr>
              <a:t>n=57 patients (10-74 years) after </a:t>
            </a:r>
            <a:r>
              <a:rPr lang="en-GB" sz="1400" dirty="0" err="1">
                <a:solidFill>
                  <a:srgbClr val="A5A5A5"/>
                </a:solidFill>
                <a:ea typeface="Times New Roman" panose="02020603050405020304" pitchFamily="18" charset="0"/>
              </a:rPr>
              <a:t>LTx</a:t>
            </a:r>
            <a:r>
              <a:rPr lang="en-GB" sz="1400" dirty="0">
                <a:solidFill>
                  <a:srgbClr val="A5A5A5"/>
                </a:solidFill>
                <a:ea typeface="Times New Roman" panose="02020603050405020304" pitchFamily="18" charset="0"/>
              </a:rPr>
              <a:t> </a:t>
            </a:r>
            <a:endParaRPr lang="en-GB" sz="1400" dirty="0">
              <a:solidFill>
                <a:srgbClr val="A5A5A5"/>
              </a:solidFill>
            </a:endParaRPr>
          </a:p>
        </p:txBody>
      </p:sp>
    </p:spTree>
    <p:custDataLst>
      <p:tags r:id="rId1"/>
    </p:custDataLst>
    <p:extLst>
      <p:ext uri="{BB962C8B-B14F-4D97-AF65-F5344CB8AC3E}">
        <p14:creationId xmlns:p14="http://schemas.microsoft.com/office/powerpoint/2010/main" val="34452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Graft remodeling after thoracic transplantation: MIR-339 and galectin-3 in the diagnosis of structural changes </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Gautier S. et al., ESOT Congress 2023; BOS5_14</a:t>
            </a:r>
          </a:p>
        </p:txBody>
      </p:sp>
      <p:sp>
        <p:nvSpPr>
          <p:cNvPr id="5" name="TextBox 4">
            <a:extLst>
              <a:ext uri="{FF2B5EF4-FFF2-40B4-BE49-F238E27FC236}">
                <a16:creationId xmlns:a16="http://schemas.microsoft.com/office/drawing/2014/main" id="{8CED3A72-57A7-4DB9-B7AD-56E07C1310CB}"/>
              </a:ext>
            </a:extLst>
          </p:cNvPr>
          <p:cNvSpPr txBox="1"/>
          <p:nvPr/>
        </p:nvSpPr>
        <p:spPr>
          <a:xfrm>
            <a:off x="717437" y="1109150"/>
            <a:ext cx="6327670" cy="3631763"/>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400" dirty="0">
                <a:solidFill>
                  <a:srgbClr val="A5A5A5"/>
                </a:solidFill>
              </a:rPr>
              <a:t>Detection of post-transplant complications (ISHLT classifications)</a:t>
            </a:r>
          </a:p>
          <a:p>
            <a:pPr marL="285750" indent="-285750" algn="just">
              <a:buFont typeface="Arial" panose="020B0604020202020204" pitchFamily="34" charset="0"/>
              <a:buChar char="•"/>
            </a:pPr>
            <a:r>
              <a:rPr lang="en-GB" sz="1400" dirty="0">
                <a:solidFill>
                  <a:srgbClr val="A5A5A5"/>
                </a:solidFill>
              </a:rPr>
              <a:t>In heart transplant recipients:</a:t>
            </a:r>
          </a:p>
          <a:p>
            <a:pPr marL="742950" lvl="1" indent="-285750" algn="just">
              <a:buFont typeface="Courier New" panose="02070309020205020404" pitchFamily="49" charset="0"/>
              <a:buChar char="o"/>
            </a:pPr>
            <a:r>
              <a:rPr lang="en-GB" sz="1400" dirty="0">
                <a:solidFill>
                  <a:srgbClr val="A5A5A5"/>
                </a:solidFill>
              </a:rPr>
              <a:t>48 with myocardial fibrosis;</a:t>
            </a:r>
          </a:p>
          <a:p>
            <a:pPr marL="742950" lvl="1" indent="-285750" algn="just">
              <a:buFont typeface="Courier New" panose="02070309020205020404" pitchFamily="49" charset="0"/>
              <a:buChar char="o"/>
            </a:pPr>
            <a:r>
              <a:rPr lang="en-GB" sz="1400" dirty="0">
                <a:solidFill>
                  <a:srgbClr val="A5A5A5"/>
                </a:solidFill>
              </a:rPr>
              <a:t>36 with ACR;</a:t>
            </a:r>
          </a:p>
          <a:p>
            <a:pPr marL="742950" lvl="1" indent="-285750" algn="just">
              <a:buFont typeface="Courier New" panose="02070309020205020404" pitchFamily="49" charset="0"/>
              <a:buChar char="o"/>
            </a:pPr>
            <a:r>
              <a:rPr lang="en-GB" sz="1400" dirty="0">
                <a:solidFill>
                  <a:srgbClr val="A5A5A5"/>
                </a:solidFill>
              </a:rPr>
              <a:t>2 with AMR</a:t>
            </a:r>
          </a:p>
          <a:p>
            <a:pPr marL="742950" lvl="1" indent="-285750" algn="just">
              <a:buFont typeface="Courier New" panose="02070309020205020404" pitchFamily="49" charset="0"/>
              <a:buChar char="o"/>
            </a:pPr>
            <a:r>
              <a:rPr lang="en-GB" sz="1400" dirty="0">
                <a:solidFill>
                  <a:srgbClr val="A5A5A5"/>
                </a:solidFill>
              </a:rPr>
              <a:t>MiR-339 and gal-3 levels were significantly higher in heart transplant recipients with fibrosis than without it (p=0.018, p=0.043, resp.)</a:t>
            </a:r>
          </a:p>
          <a:p>
            <a:pPr marL="1200150" lvl="2" indent="-285750" algn="just">
              <a:buFont typeface="Wingdings" panose="05000000000000000000" pitchFamily="2" charset="2"/>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In lung transplant recipients:</a:t>
            </a:r>
          </a:p>
          <a:p>
            <a:pPr marL="742950" lvl="1" indent="-285750" algn="just">
              <a:buFont typeface="Courier New" panose="02070309020205020404" pitchFamily="49" charset="0"/>
              <a:buChar char="o"/>
            </a:pPr>
            <a:r>
              <a:rPr lang="en-GB" sz="1400" dirty="0">
                <a:solidFill>
                  <a:srgbClr val="A5A5A5"/>
                </a:solidFill>
              </a:rPr>
              <a:t>12 recipients with airway obstruction; </a:t>
            </a:r>
          </a:p>
          <a:p>
            <a:pPr marL="742950" lvl="1" indent="-285750" algn="just">
              <a:buFont typeface="Courier New" panose="02070309020205020404" pitchFamily="49" charset="0"/>
              <a:buChar char="o"/>
            </a:pPr>
            <a:r>
              <a:rPr lang="en-GB" sz="1400" dirty="0">
                <a:solidFill>
                  <a:srgbClr val="A5A5A5"/>
                </a:solidFill>
              </a:rPr>
              <a:t>16 recipients with infections;</a:t>
            </a:r>
          </a:p>
          <a:p>
            <a:pPr marL="742950" lvl="1" indent="-285750" algn="just">
              <a:buFont typeface="Courier New" panose="02070309020205020404" pitchFamily="49" charset="0"/>
              <a:buChar char="o"/>
            </a:pPr>
            <a:r>
              <a:rPr lang="en-GB" sz="1400" dirty="0">
                <a:solidFill>
                  <a:srgbClr val="A5A5A5"/>
                </a:solidFill>
              </a:rPr>
              <a:t>2 recipients with ACR</a:t>
            </a:r>
          </a:p>
          <a:p>
            <a:pPr marL="742950" lvl="1" indent="-285750" algn="just">
              <a:buFont typeface="Courier New" panose="02070309020205020404" pitchFamily="49" charset="0"/>
              <a:buChar char="o"/>
            </a:pPr>
            <a:r>
              <a:rPr lang="en-GB" sz="1400" dirty="0">
                <a:solidFill>
                  <a:srgbClr val="A5A5A5"/>
                </a:solidFill>
              </a:rPr>
              <a:t>MiR-339 and gal-3 levels in lung transplant recipients with airway obstruction were significantly higher compared to recipients without it (p=0.036 and p=0.014, resp.)</a:t>
            </a:r>
          </a:p>
        </p:txBody>
      </p:sp>
      <p:sp>
        <p:nvSpPr>
          <p:cNvPr id="6" name="TextBox 5">
            <a:extLst>
              <a:ext uri="{FF2B5EF4-FFF2-40B4-BE49-F238E27FC236}">
                <a16:creationId xmlns:a16="http://schemas.microsoft.com/office/drawing/2014/main" id="{CE67A721-1599-452D-8001-D8A639E08E97}"/>
              </a:ext>
            </a:extLst>
          </p:cNvPr>
          <p:cNvSpPr txBox="1"/>
          <p:nvPr/>
        </p:nvSpPr>
        <p:spPr>
          <a:xfrm>
            <a:off x="7286215" y="5132889"/>
            <a:ext cx="4278025" cy="1261884"/>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GB" sz="1400" dirty="0">
                <a:solidFill>
                  <a:srgbClr val="A5A5A5"/>
                </a:solidFill>
              </a:rPr>
              <a:t>MiR-339 and gal-3 are promising profibrotic biomarkers whose increasing in duplex tests identifies recipients with graft remodelling after </a:t>
            </a:r>
            <a:r>
              <a:rPr lang="en-GB" sz="1400" dirty="0" err="1">
                <a:solidFill>
                  <a:srgbClr val="A5A5A5"/>
                </a:solidFill>
              </a:rPr>
              <a:t>HTx</a:t>
            </a:r>
            <a:r>
              <a:rPr lang="en-GB" sz="1400" dirty="0">
                <a:solidFill>
                  <a:srgbClr val="A5A5A5"/>
                </a:solidFill>
              </a:rPr>
              <a:t> and </a:t>
            </a:r>
            <a:r>
              <a:rPr lang="en-GB" sz="1400" dirty="0" err="1">
                <a:solidFill>
                  <a:srgbClr val="A5A5A5"/>
                </a:solidFill>
              </a:rPr>
              <a:t>LTx</a:t>
            </a:r>
            <a:endParaRPr lang="en-GB" sz="1400" dirty="0">
              <a:solidFill>
                <a:srgbClr val="A5A5A5"/>
              </a:solidFill>
            </a:endParaRPr>
          </a:p>
        </p:txBody>
      </p:sp>
      <p:graphicFrame>
        <p:nvGraphicFramePr>
          <p:cNvPr id="7" name="Table 6">
            <a:extLst>
              <a:ext uri="{FF2B5EF4-FFF2-40B4-BE49-F238E27FC236}">
                <a16:creationId xmlns:a16="http://schemas.microsoft.com/office/drawing/2014/main" id="{BBCABE1C-B79F-4659-9A64-B11E61A4C51F}"/>
              </a:ext>
            </a:extLst>
          </p:cNvPr>
          <p:cNvGraphicFramePr>
            <a:graphicFrameLocks noGrp="1"/>
          </p:cNvGraphicFramePr>
          <p:nvPr>
            <p:extLst>
              <p:ext uri="{D42A27DB-BD31-4B8C-83A1-F6EECF244321}">
                <p14:modId xmlns:p14="http://schemas.microsoft.com/office/powerpoint/2010/main" val="14808396"/>
              </p:ext>
            </p:extLst>
          </p:nvPr>
        </p:nvGraphicFramePr>
        <p:xfrm>
          <a:off x="693955" y="5009296"/>
          <a:ext cx="6351151" cy="1438416"/>
        </p:xfrm>
        <a:graphic>
          <a:graphicData uri="http://schemas.openxmlformats.org/drawingml/2006/table">
            <a:tbl>
              <a:tblPr firstRow="1" firstCol="1" bandRow="1">
                <a:tableStyleId>{5C22544A-7EE6-4342-B048-85BDC9FD1C3A}</a:tableStyleId>
              </a:tblPr>
              <a:tblGrid>
                <a:gridCol w="1203960">
                  <a:extLst>
                    <a:ext uri="{9D8B030D-6E8A-4147-A177-3AD203B41FA5}">
                      <a16:colId xmlns:a16="http://schemas.microsoft.com/office/drawing/2014/main" val="2282815626"/>
                    </a:ext>
                  </a:extLst>
                </a:gridCol>
                <a:gridCol w="491173">
                  <a:extLst>
                    <a:ext uri="{9D8B030D-6E8A-4147-A177-3AD203B41FA5}">
                      <a16:colId xmlns:a16="http://schemas.microsoft.com/office/drawing/2014/main" val="3040601779"/>
                    </a:ext>
                  </a:extLst>
                </a:gridCol>
                <a:gridCol w="805497">
                  <a:extLst>
                    <a:ext uri="{9D8B030D-6E8A-4147-A177-3AD203B41FA5}">
                      <a16:colId xmlns:a16="http://schemas.microsoft.com/office/drawing/2014/main" val="1229424333"/>
                    </a:ext>
                  </a:extLst>
                </a:gridCol>
                <a:gridCol w="608735">
                  <a:extLst>
                    <a:ext uri="{9D8B030D-6E8A-4147-A177-3AD203B41FA5}">
                      <a16:colId xmlns:a16="http://schemas.microsoft.com/office/drawing/2014/main" val="4004910116"/>
                    </a:ext>
                  </a:extLst>
                </a:gridCol>
                <a:gridCol w="673735">
                  <a:extLst>
                    <a:ext uri="{9D8B030D-6E8A-4147-A177-3AD203B41FA5}">
                      <a16:colId xmlns:a16="http://schemas.microsoft.com/office/drawing/2014/main" val="1311387383"/>
                    </a:ext>
                  </a:extLst>
                </a:gridCol>
                <a:gridCol w="467360">
                  <a:extLst>
                    <a:ext uri="{9D8B030D-6E8A-4147-A177-3AD203B41FA5}">
                      <a16:colId xmlns:a16="http://schemas.microsoft.com/office/drawing/2014/main" val="1282954394"/>
                    </a:ext>
                  </a:extLst>
                </a:gridCol>
                <a:gridCol w="922973">
                  <a:extLst>
                    <a:ext uri="{9D8B030D-6E8A-4147-A177-3AD203B41FA5}">
                      <a16:colId xmlns:a16="http://schemas.microsoft.com/office/drawing/2014/main" val="2577553491"/>
                    </a:ext>
                  </a:extLst>
                </a:gridCol>
                <a:gridCol w="613410">
                  <a:extLst>
                    <a:ext uri="{9D8B030D-6E8A-4147-A177-3AD203B41FA5}">
                      <a16:colId xmlns:a16="http://schemas.microsoft.com/office/drawing/2014/main" val="794450710"/>
                    </a:ext>
                  </a:extLst>
                </a:gridCol>
                <a:gridCol w="564308">
                  <a:extLst>
                    <a:ext uri="{9D8B030D-6E8A-4147-A177-3AD203B41FA5}">
                      <a16:colId xmlns:a16="http://schemas.microsoft.com/office/drawing/2014/main" val="1536006674"/>
                    </a:ext>
                  </a:extLst>
                </a:gridCol>
              </a:tblGrid>
              <a:tr h="319749">
                <a:tc gridSpan="9">
                  <a:txBody>
                    <a:bodyPr/>
                    <a:lstStyle/>
                    <a:p>
                      <a:pPr algn="ctr"/>
                      <a:r>
                        <a:rPr lang="en-US" sz="1100" dirty="0">
                          <a:effectLst/>
                        </a:rPr>
                        <a:t>Diagnostic characteristics of miR-339 and gal-3 for graft remodeling</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97C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3902166"/>
                  </a:ext>
                </a:extLst>
              </a:tr>
              <a:tr h="250964">
                <a:tc rowSpan="2">
                  <a:txBody>
                    <a:bodyPr/>
                    <a:lstStyle/>
                    <a:p>
                      <a:pPr algn="just"/>
                      <a:r>
                        <a:rPr lang="en-US" sz="1100" dirty="0">
                          <a:effectLst/>
                        </a:rPr>
                        <a:t>Biomarker</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gridSpan="4">
                  <a:txBody>
                    <a:bodyPr/>
                    <a:lstStyle/>
                    <a:p>
                      <a:pPr algn="ctr"/>
                      <a:r>
                        <a:rPr lang="en-US" sz="1100" b="1" kern="1200" dirty="0">
                          <a:solidFill>
                            <a:schemeClr val="lt1"/>
                          </a:solidFill>
                          <a:effectLst/>
                          <a:latin typeface="+mn-lt"/>
                          <a:ea typeface="+mn-ea"/>
                          <a:cs typeface="+mn-cs"/>
                        </a:rPr>
                        <a:t>M</a:t>
                      </a:r>
                      <a:r>
                        <a:rPr lang="en-GB" sz="1100" b="1" kern="1200" dirty="0" err="1">
                          <a:solidFill>
                            <a:schemeClr val="lt1"/>
                          </a:solidFill>
                          <a:effectLst/>
                          <a:latin typeface="+mn-lt"/>
                          <a:ea typeface="+mn-ea"/>
                          <a:cs typeface="+mn-cs"/>
                        </a:rPr>
                        <a:t>yocardial</a:t>
                      </a:r>
                      <a:r>
                        <a:rPr lang="en-GB" sz="1100" b="1" kern="1200" dirty="0">
                          <a:solidFill>
                            <a:schemeClr val="lt1"/>
                          </a:solidFill>
                          <a:effectLst/>
                          <a:latin typeface="+mn-lt"/>
                          <a:ea typeface="+mn-ea"/>
                          <a:cs typeface="+mn-cs"/>
                        </a:rPr>
                        <a:t> fibrosis after </a:t>
                      </a:r>
                      <a:r>
                        <a:rPr lang="en-GB" sz="1100" b="1" kern="1200" dirty="0" err="1">
                          <a:solidFill>
                            <a:schemeClr val="lt1"/>
                          </a:solidFill>
                          <a:effectLst/>
                          <a:latin typeface="+mn-lt"/>
                          <a:ea typeface="+mn-ea"/>
                          <a:cs typeface="+mn-cs"/>
                        </a:rPr>
                        <a:t>HTx</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US" sz="1100" b="1" kern="1200" dirty="0">
                          <a:solidFill>
                            <a:schemeClr val="lt1"/>
                          </a:solidFill>
                          <a:effectLst/>
                          <a:latin typeface="+mn-lt"/>
                          <a:ea typeface="+mn-ea"/>
                          <a:cs typeface="+mn-cs"/>
                        </a:rPr>
                        <a:t>Airway obstruction after </a:t>
                      </a:r>
                      <a:r>
                        <a:rPr lang="en-US" sz="1100" b="1" kern="1200" dirty="0" err="1">
                          <a:solidFill>
                            <a:schemeClr val="lt1"/>
                          </a:solidFill>
                          <a:effectLst/>
                          <a:latin typeface="+mn-lt"/>
                          <a:ea typeface="+mn-ea"/>
                          <a:cs typeface="+mn-cs"/>
                        </a:rPr>
                        <a:t>LTx</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44280848"/>
                  </a:ext>
                </a:extLst>
              </a:tr>
              <a:tr h="284818">
                <a:tc vMerge="1">
                  <a:txBody>
                    <a:bodyPr/>
                    <a:lstStyle/>
                    <a:p>
                      <a:endParaRPr lang="en-GB"/>
                    </a:p>
                  </a:txBody>
                  <a:tcPr/>
                </a:tc>
                <a:tc>
                  <a:txBody>
                    <a:bodyPr/>
                    <a:lstStyle/>
                    <a:p>
                      <a:pPr algn="ctr"/>
                      <a:r>
                        <a:rPr lang="en-US" sz="1100" b="1" kern="1200" dirty="0">
                          <a:solidFill>
                            <a:schemeClr val="lt1"/>
                          </a:solidFill>
                          <a:effectLst/>
                          <a:latin typeface="+mn-lt"/>
                          <a:ea typeface="+mn-ea"/>
                          <a:cs typeface="+mn-cs"/>
                        </a:rPr>
                        <a:t>RR</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effectLst/>
                          <a:latin typeface="+mn-lt"/>
                          <a:ea typeface="+mn-ea"/>
                          <a:cs typeface="+mn-cs"/>
                        </a:rPr>
                        <a:t>95% </a:t>
                      </a:r>
                      <a:r>
                        <a:rPr lang="en-US" sz="1100" b="1" kern="1200" dirty="0">
                          <a:solidFill>
                            <a:schemeClr val="lt1"/>
                          </a:solidFill>
                          <a:effectLst/>
                          <a:latin typeface="+mn-lt"/>
                          <a:ea typeface="+mn-ea"/>
                          <a:cs typeface="+mn-cs"/>
                        </a:rPr>
                        <a:t>CI</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US" sz="1100" b="1" kern="1200" dirty="0">
                          <a:solidFill>
                            <a:schemeClr val="lt1"/>
                          </a:solidFill>
                          <a:effectLst/>
                          <a:latin typeface="+mn-lt"/>
                          <a:ea typeface="+mn-ea"/>
                          <a:cs typeface="+mn-cs"/>
                        </a:rPr>
                        <a:t>Se</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US" sz="1100" b="1" kern="1200" dirty="0" err="1">
                          <a:solidFill>
                            <a:schemeClr val="lt1"/>
                          </a:solidFill>
                          <a:effectLst/>
                          <a:latin typeface="+mn-lt"/>
                          <a:ea typeface="+mn-ea"/>
                          <a:cs typeface="+mn-cs"/>
                        </a:rPr>
                        <a:t>Sp</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US" sz="1100" b="1" kern="1200" dirty="0">
                          <a:solidFill>
                            <a:schemeClr val="lt1"/>
                          </a:solidFill>
                          <a:effectLst/>
                          <a:latin typeface="+mn-lt"/>
                          <a:ea typeface="+mn-ea"/>
                          <a:cs typeface="+mn-cs"/>
                        </a:rPr>
                        <a:t>RR</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effectLst/>
                          <a:latin typeface="+mn-lt"/>
                          <a:ea typeface="+mn-ea"/>
                          <a:cs typeface="+mn-cs"/>
                        </a:rPr>
                        <a:t>95% </a:t>
                      </a:r>
                      <a:r>
                        <a:rPr lang="en-US" sz="1100" b="1" kern="1200" dirty="0">
                          <a:solidFill>
                            <a:schemeClr val="lt1"/>
                          </a:solidFill>
                          <a:effectLst/>
                          <a:latin typeface="+mn-lt"/>
                          <a:ea typeface="+mn-ea"/>
                          <a:cs typeface="+mn-cs"/>
                        </a:rPr>
                        <a:t>CI</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US" sz="1100" b="1" kern="1200" dirty="0">
                          <a:solidFill>
                            <a:schemeClr val="lt1"/>
                          </a:solidFill>
                          <a:effectLst/>
                          <a:latin typeface="+mn-lt"/>
                          <a:ea typeface="+mn-ea"/>
                          <a:cs typeface="+mn-cs"/>
                        </a:rPr>
                        <a:t>Se</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US" sz="1100" b="1" kern="1200" dirty="0" err="1">
                          <a:solidFill>
                            <a:schemeClr val="lt1"/>
                          </a:solidFill>
                          <a:effectLst/>
                          <a:latin typeface="+mn-lt"/>
                          <a:ea typeface="+mn-ea"/>
                          <a:cs typeface="+mn-cs"/>
                        </a:rPr>
                        <a:t>Sp</a:t>
                      </a:r>
                      <a:endParaRPr lang="en-CH" sz="1100" b="1" kern="1200" dirty="0">
                        <a:solidFill>
                          <a:schemeClr val="lt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92345559"/>
                  </a:ext>
                </a:extLst>
              </a:tr>
              <a:tr h="194295">
                <a:tc>
                  <a:txBody>
                    <a:bodyPr/>
                    <a:lstStyle/>
                    <a:p>
                      <a:pPr algn="just"/>
                      <a:r>
                        <a:rPr lang="en-GB" sz="1100" b="0" dirty="0">
                          <a:solidFill>
                            <a:schemeClr val="tx1"/>
                          </a:solidFill>
                          <a:effectLst/>
                        </a:rPr>
                        <a:t>miR-339</a:t>
                      </a:r>
                      <a:endParaRPr lang="en-CH"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chemeClr val="tx1"/>
                          </a:solidFill>
                          <a:effectLst/>
                        </a:rPr>
                        <a:t>1.31</a:t>
                      </a:r>
                      <a:endParaRPr lang="en-CH"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.02</a:t>
                      </a:r>
                      <a:r>
                        <a:rPr lang="en-GB" sz="1100" dirty="0">
                          <a:effectLst/>
                        </a:rPr>
                        <a:t>–</a:t>
                      </a:r>
                      <a:r>
                        <a:rPr lang="en-US" sz="1100" dirty="0">
                          <a:effectLst/>
                        </a:rPr>
                        <a:t>1.70</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effectLst/>
                        </a:rPr>
                        <a:t>36.2</a:t>
                      </a:r>
                      <a:r>
                        <a:rPr lang="en-GB" sz="1100" dirty="0">
                          <a:effectLst/>
                        </a:rPr>
                        <a:t>%</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effectLst/>
                        </a:rPr>
                        <a:t>87.5</a:t>
                      </a:r>
                      <a:r>
                        <a:rPr lang="en-GB" sz="1100" dirty="0">
                          <a:effectLst/>
                        </a:rPr>
                        <a:t>%</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2</a:t>
                      </a:r>
                      <a:r>
                        <a:rPr lang="en-US" sz="1100" dirty="0">
                          <a:effectLst/>
                        </a:rPr>
                        <a:t>.</a:t>
                      </a:r>
                      <a:r>
                        <a:rPr lang="en-GB" sz="1100" dirty="0">
                          <a:effectLst/>
                        </a:rPr>
                        <a:t>6</a:t>
                      </a:r>
                      <a:r>
                        <a:rPr lang="en-US" sz="1100" dirty="0">
                          <a:effectLst/>
                        </a:rPr>
                        <a:t>3</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a:t>
                      </a:r>
                      <a:r>
                        <a:rPr lang="en-GB" sz="1100" dirty="0">
                          <a:effectLst/>
                        </a:rPr>
                        <a:t>14–6</a:t>
                      </a:r>
                      <a:r>
                        <a:rPr lang="en-US" sz="1100" dirty="0">
                          <a:effectLst/>
                        </a:rPr>
                        <a:t>.</a:t>
                      </a:r>
                      <a:r>
                        <a:rPr lang="en-GB" sz="1100" dirty="0">
                          <a:effectLst/>
                        </a:rPr>
                        <a:t>02</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60</a:t>
                      </a:r>
                      <a:r>
                        <a:rPr lang="en-US" sz="1100" dirty="0">
                          <a:effectLst/>
                        </a:rPr>
                        <a:t>.</a:t>
                      </a:r>
                      <a:r>
                        <a:rPr lang="en-GB" sz="1100" dirty="0">
                          <a:effectLst/>
                        </a:rPr>
                        <a:t>0%</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75</a:t>
                      </a:r>
                      <a:r>
                        <a:rPr lang="en-US" sz="1100" dirty="0">
                          <a:effectLst/>
                        </a:rPr>
                        <a:t>.</a:t>
                      </a:r>
                      <a:r>
                        <a:rPr lang="en-GB" sz="1100" dirty="0">
                          <a:effectLst/>
                        </a:rPr>
                        <a:t>9%</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0958193"/>
                  </a:ext>
                </a:extLst>
              </a:tr>
              <a:tr h="194295">
                <a:tc>
                  <a:txBody>
                    <a:bodyPr/>
                    <a:lstStyle/>
                    <a:p>
                      <a:pPr algn="just"/>
                      <a:r>
                        <a:rPr lang="en-US" sz="1100" b="0" dirty="0">
                          <a:solidFill>
                            <a:schemeClr val="tx1"/>
                          </a:solidFill>
                          <a:effectLst/>
                        </a:rPr>
                        <a:t>gal</a:t>
                      </a:r>
                      <a:r>
                        <a:rPr lang="en-GB" sz="1100" b="0" dirty="0">
                          <a:solidFill>
                            <a:schemeClr val="tx1"/>
                          </a:solidFill>
                          <a:effectLst/>
                        </a:rPr>
                        <a:t>-3</a:t>
                      </a:r>
                      <a:endParaRPr lang="en-CH"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effectLst/>
                        </a:rPr>
                        <a:t>1.46</a:t>
                      </a:r>
                      <a:endParaRPr lang="en-CH"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.07</a:t>
                      </a:r>
                      <a:r>
                        <a:rPr lang="en-GB" sz="1100" dirty="0">
                          <a:effectLst/>
                        </a:rPr>
                        <a:t>–1</a:t>
                      </a:r>
                      <a:r>
                        <a:rPr lang="en-US" sz="1100" dirty="0">
                          <a:effectLst/>
                        </a:rPr>
                        <a:t>.98</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effectLst/>
                        </a:rPr>
                        <a:t>60.9</a:t>
                      </a:r>
                      <a:r>
                        <a:rPr lang="en-GB" sz="1100" dirty="0">
                          <a:effectLst/>
                        </a:rPr>
                        <a:t>%</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7</a:t>
                      </a:r>
                      <a:r>
                        <a:rPr lang="en-US" sz="1100" dirty="0">
                          <a:effectLst/>
                        </a:rPr>
                        <a:t>8.6</a:t>
                      </a:r>
                      <a:r>
                        <a:rPr lang="en-GB" sz="1100" dirty="0">
                          <a:effectLst/>
                        </a:rPr>
                        <a:t>%</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3</a:t>
                      </a:r>
                      <a:r>
                        <a:rPr lang="en-US" sz="1100" dirty="0">
                          <a:effectLst/>
                        </a:rPr>
                        <a:t>.</a:t>
                      </a:r>
                      <a:r>
                        <a:rPr lang="en-GB" sz="1100" dirty="0">
                          <a:effectLst/>
                        </a:rPr>
                        <a:t>6</a:t>
                      </a:r>
                      <a:r>
                        <a:rPr lang="en-US" sz="1100" dirty="0">
                          <a:effectLst/>
                        </a:rPr>
                        <a:t>2</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a:t>
                      </a:r>
                      <a:r>
                        <a:rPr lang="en-GB" sz="1100" dirty="0">
                          <a:effectLst/>
                        </a:rPr>
                        <a:t>16–11</a:t>
                      </a:r>
                      <a:r>
                        <a:rPr lang="en-US" sz="1100" dirty="0">
                          <a:effectLst/>
                        </a:rPr>
                        <a:t>.</a:t>
                      </a:r>
                      <a:r>
                        <a:rPr lang="en-GB" sz="1100" dirty="0">
                          <a:effectLst/>
                        </a:rPr>
                        <a:t>2</a:t>
                      </a:r>
                      <a:r>
                        <a:rPr lang="en-US" sz="1100" dirty="0">
                          <a:effectLst/>
                        </a:rPr>
                        <a:t>4</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effectLst/>
                        </a:rPr>
                        <a:t>72</a:t>
                      </a:r>
                      <a:r>
                        <a:rPr lang="en-US" sz="1100">
                          <a:effectLst/>
                        </a:rPr>
                        <a:t>.</a:t>
                      </a:r>
                      <a:r>
                        <a:rPr lang="en-GB" sz="1100">
                          <a:effectLst/>
                        </a:rPr>
                        <a:t>7%</a:t>
                      </a:r>
                      <a:endParaRPr lang="en-CH"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effectLst/>
                        </a:rPr>
                        <a:t>72</a:t>
                      </a:r>
                      <a:r>
                        <a:rPr lang="en-US" sz="1100">
                          <a:effectLst/>
                        </a:rPr>
                        <a:t>.</a:t>
                      </a:r>
                      <a:r>
                        <a:rPr lang="en-GB" sz="1100">
                          <a:effectLst/>
                        </a:rPr>
                        <a:t>7%</a:t>
                      </a:r>
                      <a:endParaRPr lang="en-CH"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0624472"/>
                  </a:ext>
                </a:extLst>
              </a:tr>
              <a:tr h="194295">
                <a:tc>
                  <a:txBody>
                    <a:bodyPr/>
                    <a:lstStyle/>
                    <a:p>
                      <a:pPr algn="just"/>
                      <a:r>
                        <a:rPr lang="en-GB" sz="1100" b="0" dirty="0">
                          <a:solidFill>
                            <a:schemeClr val="tx1"/>
                          </a:solidFill>
                          <a:effectLst/>
                        </a:rPr>
                        <a:t>miR-339+</a:t>
                      </a:r>
                      <a:r>
                        <a:rPr lang="en-US" sz="1100" b="0" dirty="0">
                          <a:solidFill>
                            <a:schemeClr val="tx1"/>
                          </a:solidFill>
                          <a:effectLst/>
                        </a:rPr>
                        <a:t>gal</a:t>
                      </a:r>
                      <a:r>
                        <a:rPr lang="en-GB" sz="1100" b="0" dirty="0">
                          <a:solidFill>
                            <a:schemeClr val="tx1"/>
                          </a:solidFill>
                          <a:effectLst/>
                        </a:rPr>
                        <a:t>-3</a:t>
                      </a:r>
                      <a:endParaRPr lang="en-CH"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chemeClr val="tx1"/>
                          </a:solidFill>
                          <a:effectLst/>
                        </a:rPr>
                        <a:t>2.00</a:t>
                      </a:r>
                      <a:endParaRPr lang="en-CH"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a:t>
                      </a:r>
                      <a:r>
                        <a:rPr lang="en-GB" sz="1100" dirty="0">
                          <a:effectLst/>
                        </a:rPr>
                        <a:t>0</a:t>
                      </a:r>
                      <a:r>
                        <a:rPr lang="en-US" sz="1100" dirty="0">
                          <a:effectLst/>
                        </a:rPr>
                        <a:t>8</a:t>
                      </a:r>
                      <a:r>
                        <a:rPr lang="en-GB" sz="1100" dirty="0">
                          <a:effectLst/>
                        </a:rPr>
                        <a:t>–</a:t>
                      </a:r>
                      <a:r>
                        <a:rPr lang="en-US" sz="1100" dirty="0">
                          <a:effectLst/>
                        </a:rPr>
                        <a:t>3.72</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effectLst/>
                        </a:rPr>
                        <a:t>54.5</a:t>
                      </a:r>
                      <a:r>
                        <a:rPr lang="en-GB" sz="1100">
                          <a:effectLst/>
                        </a:rPr>
                        <a:t>%</a:t>
                      </a:r>
                      <a:endParaRPr lang="en-CH"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effectLst/>
                        </a:rPr>
                        <a:t>100.0</a:t>
                      </a:r>
                      <a:r>
                        <a:rPr lang="en-GB" sz="1100" dirty="0">
                          <a:effectLst/>
                        </a:rPr>
                        <a:t>%</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7</a:t>
                      </a:r>
                      <a:r>
                        <a:rPr lang="en-US" sz="1100" dirty="0">
                          <a:effectLst/>
                        </a:rPr>
                        <a:t>.</a:t>
                      </a:r>
                      <a:r>
                        <a:rPr lang="en-GB" sz="1100" dirty="0">
                          <a:effectLst/>
                        </a:rPr>
                        <a:t>14</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1</a:t>
                      </a:r>
                      <a:r>
                        <a:rPr lang="en-US" sz="1100" dirty="0">
                          <a:effectLst/>
                        </a:rPr>
                        <a:t>.</a:t>
                      </a:r>
                      <a:r>
                        <a:rPr lang="en-GB" sz="1100" dirty="0">
                          <a:effectLst/>
                        </a:rPr>
                        <a:t>0</a:t>
                      </a:r>
                      <a:r>
                        <a:rPr lang="en-US" sz="1100" dirty="0">
                          <a:effectLst/>
                        </a:rPr>
                        <a:t>5</a:t>
                      </a:r>
                      <a:r>
                        <a:rPr lang="en-GB" sz="1100" dirty="0">
                          <a:effectLst/>
                        </a:rPr>
                        <a:t>–48</a:t>
                      </a:r>
                      <a:r>
                        <a:rPr lang="en-US" sz="1100" dirty="0">
                          <a:effectLst/>
                        </a:rPr>
                        <a:t>.</a:t>
                      </a:r>
                      <a:r>
                        <a:rPr lang="en-GB" sz="1100" dirty="0">
                          <a:effectLst/>
                        </a:rPr>
                        <a:t>60</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83</a:t>
                      </a:r>
                      <a:r>
                        <a:rPr lang="en-US" sz="1100" dirty="0">
                          <a:effectLst/>
                        </a:rPr>
                        <a:t>.</a:t>
                      </a:r>
                      <a:r>
                        <a:rPr lang="en-GB" sz="1100" dirty="0">
                          <a:effectLst/>
                        </a:rPr>
                        <a:t>3%</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effectLst/>
                        </a:rPr>
                        <a:t>81</a:t>
                      </a:r>
                      <a:r>
                        <a:rPr lang="en-US" sz="1100" dirty="0">
                          <a:effectLst/>
                        </a:rPr>
                        <a:t>.</a:t>
                      </a:r>
                      <a:r>
                        <a:rPr lang="en-GB" sz="1100" dirty="0">
                          <a:effectLst/>
                        </a:rPr>
                        <a:t>8%</a:t>
                      </a:r>
                      <a:endParaRPr lang="en-CH"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8137156"/>
                  </a:ext>
                </a:extLst>
              </a:tr>
            </a:tbl>
          </a:graphicData>
        </a:graphic>
      </p:graphicFrame>
      <p:grpSp>
        <p:nvGrpSpPr>
          <p:cNvPr id="8" name="Group 7">
            <a:extLst>
              <a:ext uri="{FF2B5EF4-FFF2-40B4-BE49-F238E27FC236}">
                <a16:creationId xmlns:a16="http://schemas.microsoft.com/office/drawing/2014/main" id="{40EE233C-B882-4245-8EB4-2662718079BC}"/>
              </a:ext>
            </a:extLst>
          </p:cNvPr>
          <p:cNvGrpSpPr/>
          <p:nvPr/>
        </p:nvGrpSpPr>
        <p:grpSpPr>
          <a:xfrm>
            <a:off x="11383265" y="285292"/>
            <a:ext cx="612975" cy="562098"/>
            <a:chOff x="11383265" y="285292"/>
            <a:chExt cx="612975" cy="562098"/>
          </a:xfrm>
        </p:grpSpPr>
        <p:sp>
          <p:nvSpPr>
            <p:cNvPr id="9" name="Graphic 10">
              <a:extLst>
                <a:ext uri="{FF2B5EF4-FFF2-40B4-BE49-F238E27FC236}">
                  <a16:creationId xmlns:a16="http://schemas.microsoft.com/office/drawing/2014/main" id="{26C0B1FD-3591-444B-A745-567BD8DAC3C5}"/>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0" name="Picture 9" descr="A red house with a white chimney&#10;&#10;Description automatically generated">
              <a:hlinkClick r:id="rId4" action="ppaction://hlinksldjump"/>
              <a:extLst>
                <a:ext uri="{FF2B5EF4-FFF2-40B4-BE49-F238E27FC236}">
                  <a16:creationId xmlns:a16="http://schemas.microsoft.com/office/drawing/2014/main" id="{9EE6DE22-507A-4B9A-91F0-1A163519C6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pic>
        <p:nvPicPr>
          <p:cNvPr id="11" name="Picture 4">
            <a:extLst>
              <a:ext uri="{FF2B5EF4-FFF2-40B4-BE49-F238E27FC236}">
                <a16:creationId xmlns:a16="http://schemas.microsoft.com/office/drawing/2014/main" id="{0F84D878-B839-4159-9EA2-7C25D343E7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8524" y="899677"/>
            <a:ext cx="4089566" cy="204665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a:extLst>
              <a:ext uri="{FF2B5EF4-FFF2-40B4-BE49-F238E27FC236}">
                <a16:creationId xmlns:a16="http://schemas.microsoft.com/office/drawing/2014/main" id="{F2A09150-36B1-43AA-B8FC-550E1593AE0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71" t="3918" r="2898" b="3981"/>
          <a:stretch/>
        </p:blipFill>
        <p:spPr bwMode="auto">
          <a:xfrm>
            <a:off x="7384998" y="3108683"/>
            <a:ext cx="4076618" cy="202420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86880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100" dirty="0" err="1">
                <a:latin typeface="+mn-lt"/>
              </a:rPr>
              <a:t>Custodiol</a:t>
            </a:r>
            <a:r>
              <a:rPr lang="en-US" sz="2100" dirty="0">
                <a:latin typeface="+mn-lt"/>
              </a:rPr>
              <a:t>-N versus </a:t>
            </a:r>
            <a:r>
              <a:rPr lang="en-US" sz="2100" dirty="0" err="1">
                <a:latin typeface="+mn-lt"/>
              </a:rPr>
              <a:t>custodiol</a:t>
            </a:r>
            <a:r>
              <a:rPr lang="en-US" sz="2100" dirty="0">
                <a:latin typeface="+mn-lt"/>
              </a:rPr>
              <a:t>: Results from a prospective randomized single blind multicenter phase III trial in patients undergoing heart transplantation</a:t>
            </a:r>
            <a:endParaRPr lang="en-GB" sz="21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Aliabadi-Zuckermann</a:t>
            </a:r>
            <a:r>
              <a:rPr lang="en-GB" dirty="0">
                <a:latin typeface="+mn-lt"/>
              </a:rPr>
              <a:t> A. et al., ESOT Congress 2023; FG2_6</a:t>
            </a:r>
          </a:p>
        </p:txBody>
      </p:sp>
      <p:sp>
        <p:nvSpPr>
          <p:cNvPr id="5" name="TextBox 4">
            <a:extLst>
              <a:ext uri="{FF2B5EF4-FFF2-40B4-BE49-F238E27FC236}">
                <a16:creationId xmlns:a16="http://schemas.microsoft.com/office/drawing/2014/main" id="{46D78046-8C7A-41DC-89B2-63F43354F137}"/>
              </a:ext>
            </a:extLst>
          </p:cNvPr>
          <p:cNvSpPr txBox="1"/>
          <p:nvPr/>
        </p:nvSpPr>
        <p:spPr>
          <a:xfrm>
            <a:off x="717436" y="1109150"/>
            <a:ext cx="5221241" cy="4555093"/>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HTK is a well-established preservation solution in organ transplantation</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HTK-N, is a novel HTK-based solution, which includes iron chelators to reduce oxidative injury, as well as L-arginine, to improve endothelial cell function</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Earlier results in coronary artery bypass surgery, showed good cardiac protection without any safety concerns</a:t>
            </a:r>
          </a:p>
          <a:p>
            <a:pPr algn="just"/>
            <a:endParaRPr lang="en-GB" b="1" dirty="0">
              <a:solidFill>
                <a:srgbClr val="A5A5A5"/>
              </a:solidFill>
            </a:endParaRPr>
          </a:p>
          <a:p>
            <a:pPr algn="just"/>
            <a:r>
              <a:rPr lang="en-GB" b="1" dirty="0">
                <a:solidFill>
                  <a:srgbClr val="A5A5A5"/>
                </a:solidFill>
              </a:rPr>
              <a:t>Aim: </a:t>
            </a:r>
            <a:r>
              <a:rPr lang="en-GB" dirty="0">
                <a:solidFill>
                  <a:srgbClr val="A5A5A5"/>
                </a:solidFill>
              </a:rPr>
              <a:t>To evaluate the safety and ability of </a:t>
            </a:r>
            <a:r>
              <a:rPr lang="en-GB" dirty="0" err="1">
                <a:solidFill>
                  <a:srgbClr val="A5A5A5"/>
                </a:solidFill>
              </a:rPr>
              <a:t>Custodiol</a:t>
            </a:r>
            <a:r>
              <a:rPr lang="en-GB" dirty="0">
                <a:solidFill>
                  <a:srgbClr val="A5A5A5"/>
                </a:solidFill>
              </a:rPr>
              <a:t>-N to preserve cardiac grafts for heart transplantation</a:t>
            </a:r>
          </a:p>
        </p:txBody>
      </p:sp>
      <p:sp>
        <p:nvSpPr>
          <p:cNvPr id="6" name="TextBox 5">
            <a:extLst>
              <a:ext uri="{FF2B5EF4-FFF2-40B4-BE49-F238E27FC236}">
                <a16:creationId xmlns:a16="http://schemas.microsoft.com/office/drawing/2014/main" id="{02DF11AC-C6FE-4447-B7B8-F8D661792440}"/>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7" name="Group 6">
            <a:extLst>
              <a:ext uri="{FF2B5EF4-FFF2-40B4-BE49-F238E27FC236}">
                <a16:creationId xmlns:a16="http://schemas.microsoft.com/office/drawing/2014/main" id="{8799E4E1-8650-4C0E-BEF2-D3FBB2CCC6D9}"/>
              </a:ext>
            </a:extLst>
          </p:cNvPr>
          <p:cNvGrpSpPr/>
          <p:nvPr/>
        </p:nvGrpSpPr>
        <p:grpSpPr>
          <a:xfrm>
            <a:off x="11383265" y="285292"/>
            <a:ext cx="612975" cy="562098"/>
            <a:chOff x="11383265" y="285292"/>
            <a:chExt cx="612975" cy="562098"/>
          </a:xfrm>
        </p:grpSpPr>
        <p:sp>
          <p:nvSpPr>
            <p:cNvPr id="8" name="Graphic 10">
              <a:extLst>
                <a:ext uri="{FF2B5EF4-FFF2-40B4-BE49-F238E27FC236}">
                  <a16:creationId xmlns:a16="http://schemas.microsoft.com/office/drawing/2014/main" id="{7004307A-3174-477E-8FF9-9183290F28A7}"/>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9" name="Picture 8" descr="A red house with a white chimney&#10;&#10;Description automatically generated">
              <a:hlinkClick r:id="rId4" action="ppaction://hlinksldjump"/>
              <a:extLst>
                <a:ext uri="{FF2B5EF4-FFF2-40B4-BE49-F238E27FC236}">
                  <a16:creationId xmlns:a16="http://schemas.microsoft.com/office/drawing/2014/main" id="{EB6D751E-0562-402C-9974-1E244AA337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grpSp>
        <p:nvGrpSpPr>
          <p:cNvPr id="11" name="Group 10">
            <a:extLst>
              <a:ext uri="{FF2B5EF4-FFF2-40B4-BE49-F238E27FC236}">
                <a16:creationId xmlns:a16="http://schemas.microsoft.com/office/drawing/2014/main" id="{EEA2D33C-6957-4CA0-90E5-27777CCC259B}"/>
              </a:ext>
            </a:extLst>
          </p:cNvPr>
          <p:cNvGrpSpPr/>
          <p:nvPr/>
        </p:nvGrpSpPr>
        <p:grpSpPr>
          <a:xfrm>
            <a:off x="6556468" y="1632943"/>
            <a:ext cx="4704627" cy="4200852"/>
            <a:chOff x="6354637" y="1808533"/>
            <a:chExt cx="4704627" cy="4200852"/>
          </a:xfrm>
        </p:grpSpPr>
        <p:grpSp>
          <p:nvGrpSpPr>
            <p:cNvPr id="12" name="Group 11">
              <a:extLst>
                <a:ext uri="{FF2B5EF4-FFF2-40B4-BE49-F238E27FC236}">
                  <a16:creationId xmlns:a16="http://schemas.microsoft.com/office/drawing/2014/main" id="{7D451DB2-2B97-4971-903E-8A85DD0A32BE}"/>
                </a:ext>
              </a:extLst>
            </p:cNvPr>
            <p:cNvGrpSpPr/>
            <p:nvPr/>
          </p:nvGrpSpPr>
          <p:grpSpPr>
            <a:xfrm>
              <a:off x="6354637" y="1808533"/>
              <a:ext cx="4704627" cy="4200852"/>
              <a:chOff x="6573011" y="1782281"/>
              <a:chExt cx="4704627" cy="4200852"/>
            </a:xfrm>
          </p:grpSpPr>
          <p:sp>
            <p:nvSpPr>
              <p:cNvPr id="19" name="Rectangle: Rounded Corners 18">
                <a:extLst>
                  <a:ext uri="{FF2B5EF4-FFF2-40B4-BE49-F238E27FC236}">
                    <a16:creationId xmlns:a16="http://schemas.microsoft.com/office/drawing/2014/main" id="{46C53DE8-7083-45EE-ABEE-1FDF480E1A07}"/>
                  </a:ext>
                </a:extLst>
              </p:cNvPr>
              <p:cNvSpPr/>
              <p:nvPr/>
            </p:nvSpPr>
            <p:spPr>
              <a:xfrm>
                <a:off x="6573011" y="1782281"/>
                <a:ext cx="4667773" cy="7257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solidFill>
                      <a:schemeClr val="bg1"/>
                    </a:solidFill>
                    <a:ea typeface="Times New Roman" panose="02020603050405020304" pitchFamily="18" charset="0"/>
                  </a:rPr>
                  <a:t>Prospective randomised, single blind </a:t>
                </a:r>
                <a:r>
                  <a:rPr lang="en-GB" sz="1400" dirty="0" err="1">
                    <a:solidFill>
                      <a:schemeClr val="bg1"/>
                    </a:solidFill>
                    <a:ea typeface="Times New Roman" panose="02020603050405020304" pitchFamily="18" charset="0"/>
                  </a:rPr>
                  <a:t>multicenter</a:t>
                </a:r>
                <a:r>
                  <a:rPr lang="en-GB" sz="1400" dirty="0">
                    <a:solidFill>
                      <a:schemeClr val="bg1"/>
                    </a:solidFill>
                    <a:ea typeface="Times New Roman" panose="02020603050405020304" pitchFamily="18" charset="0"/>
                  </a:rPr>
                  <a:t> non-inferiority trial performed at 3 </a:t>
                </a:r>
                <a:r>
                  <a:rPr lang="en-GB" sz="1400" dirty="0" err="1">
                    <a:solidFill>
                      <a:schemeClr val="bg1"/>
                    </a:solidFill>
                    <a:ea typeface="Times New Roman" panose="02020603050405020304" pitchFamily="18" charset="0"/>
                  </a:rPr>
                  <a:t>centers</a:t>
                </a:r>
                <a:r>
                  <a:rPr lang="en-GB" sz="1400" dirty="0">
                    <a:solidFill>
                      <a:schemeClr val="bg1"/>
                    </a:solidFill>
                    <a:ea typeface="Times New Roman" panose="02020603050405020304" pitchFamily="18" charset="0"/>
                  </a:rPr>
                  <a:t> in Austria and Germany, n=105 randomized patients</a:t>
                </a:r>
                <a:endParaRPr lang="en-GB" sz="1400" dirty="0">
                  <a:solidFill>
                    <a:schemeClr val="bg1"/>
                  </a:solidFill>
                </a:endParaRPr>
              </a:p>
            </p:txBody>
          </p:sp>
          <p:sp>
            <p:nvSpPr>
              <p:cNvPr id="22" name="TextBox 21">
                <a:extLst>
                  <a:ext uri="{FF2B5EF4-FFF2-40B4-BE49-F238E27FC236}">
                    <a16:creationId xmlns:a16="http://schemas.microsoft.com/office/drawing/2014/main" id="{9C1063C2-E3E2-4AC8-B1C6-588B24D7525B}"/>
                  </a:ext>
                </a:extLst>
              </p:cNvPr>
              <p:cNvSpPr txBox="1"/>
              <p:nvPr/>
            </p:nvSpPr>
            <p:spPr>
              <a:xfrm>
                <a:off x="6609865" y="3736364"/>
                <a:ext cx="4667773" cy="2246769"/>
              </a:xfrm>
              <a:prstGeom prst="rect">
                <a:avLst/>
              </a:prstGeom>
              <a:noFill/>
              <a:ln>
                <a:solidFill>
                  <a:srgbClr val="BC5441"/>
                </a:solidFill>
              </a:ln>
            </p:spPr>
            <p:txBody>
              <a:bodyPr wrap="square">
                <a:spAutoFit/>
              </a:bodyPr>
              <a:lstStyle/>
              <a:p>
                <a:r>
                  <a:rPr lang="en-GB" sz="1400" b="1" dirty="0">
                    <a:solidFill>
                      <a:srgbClr val="A5A5A5"/>
                    </a:solidFill>
                    <a:ea typeface="Calibri" panose="020F0502020204030204" pitchFamily="34" charset="0"/>
                  </a:rPr>
                  <a:t>Primary endpoint (</a:t>
                </a:r>
                <a:r>
                  <a:rPr lang="en-GB" sz="1400" b="1" dirty="0">
                    <a:solidFill>
                      <a:srgbClr val="A5A5A5"/>
                    </a:solidFill>
                  </a:rPr>
                  <a:t>analysed in PP population)</a:t>
                </a:r>
                <a:endParaRPr lang="en-GB" sz="1400" b="1" dirty="0">
                  <a:solidFill>
                    <a:srgbClr val="A5A5A5"/>
                  </a:solidFill>
                  <a:ea typeface="Calibri" panose="020F0502020204030204" pitchFamily="34" charset="0"/>
                </a:endParaRPr>
              </a:p>
              <a:p>
                <a:pPr marL="285750" indent="-285750">
                  <a:buFont typeface="Arial" panose="020B0604020202020204" pitchFamily="34" charset="0"/>
                  <a:buChar char="•"/>
                </a:pPr>
                <a:r>
                  <a:rPr lang="en-GB" sz="1400" dirty="0">
                    <a:solidFill>
                      <a:srgbClr val="A5A5A5"/>
                    </a:solidFill>
                    <a:ea typeface="Calibri" panose="020F0502020204030204" pitchFamily="34" charset="0"/>
                  </a:rPr>
                  <a:t>CK-MB peak value from 4-168 hours after opening of the aortic cross clamp, with a 30% non-inferiority margin</a:t>
                </a:r>
              </a:p>
              <a:p>
                <a:endParaRPr lang="en-GB" sz="1400" dirty="0">
                  <a:solidFill>
                    <a:srgbClr val="A5A5A5"/>
                  </a:solidFill>
                  <a:ea typeface="Calibri" panose="020F0502020204030204" pitchFamily="34" charset="0"/>
                </a:endParaRPr>
              </a:p>
              <a:p>
                <a:r>
                  <a:rPr lang="en-GB" sz="1400" b="1" dirty="0">
                    <a:solidFill>
                      <a:srgbClr val="A5A5A5"/>
                    </a:solidFill>
                    <a:ea typeface="Calibri" panose="020F0502020204030204" pitchFamily="34" charset="0"/>
                  </a:rPr>
                  <a:t>Secondary efficacy endpoints (</a:t>
                </a:r>
                <a:r>
                  <a:rPr lang="en-GB" sz="1400" b="1" dirty="0">
                    <a:solidFill>
                      <a:srgbClr val="A5A5A5"/>
                    </a:solidFill>
                  </a:rPr>
                  <a:t>analysed in both as treated and PP populations)</a:t>
                </a:r>
                <a:endParaRPr lang="en-GB" sz="1400" b="1" dirty="0">
                  <a:solidFill>
                    <a:srgbClr val="A5A5A5"/>
                  </a:solidFill>
                  <a:ea typeface="Calibri" panose="020F0502020204030204" pitchFamily="34" charset="0"/>
                </a:endParaRPr>
              </a:p>
              <a:p>
                <a:pPr marL="285750" indent="-285750">
                  <a:buFont typeface="Arial" panose="020B0604020202020204" pitchFamily="34" charset="0"/>
                  <a:buChar char="•"/>
                </a:pPr>
                <a:r>
                  <a:rPr lang="en-GB" sz="1400" dirty="0">
                    <a:solidFill>
                      <a:srgbClr val="A5A5A5"/>
                    </a:solidFill>
                    <a:ea typeface="Calibri" panose="020F0502020204030204" pitchFamily="34" charset="0"/>
                  </a:rPr>
                  <a:t>Patient and graft survival</a:t>
                </a:r>
              </a:p>
              <a:p>
                <a:pPr marL="285750" indent="-285750">
                  <a:buFont typeface="Arial" panose="020B0604020202020204" pitchFamily="34" charset="0"/>
                  <a:buChar char="•"/>
                </a:pPr>
                <a:r>
                  <a:rPr lang="en-GB" sz="1400" dirty="0">
                    <a:solidFill>
                      <a:srgbClr val="A5A5A5"/>
                    </a:solidFill>
                    <a:ea typeface="Calibri" panose="020F0502020204030204" pitchFamily="34" charset="0"/>
                  </a:rPr>
                  <a:t>Incidence of primary graft failure</a:t>
                </a:r>
              </a:p>
              <a:p>
                <a:pPr marL="285750" indent="-285750">
                  <a:buFont typeface="Arial" panose="020B0604020202020204" pitchFamily="34" charset="0"/>
                  <a:buChar char="•"/>
                </a:pPr>
                <a:r>
                  <a:rPr lang="en-GB" sz="1400" dirty="0">
                    <a:solidFill>
                      <a:srgbClr val="A5A5A5"/>
                    </a:solidFill>
                    <a:ea typeface="Calibri" panose="020F0502020204030204" pitchFamily="34" charset="0"/>
                  </a:rPr>
                  <a:t>Length of intensive care unit stay</a:t>
                </a:r>
                <a:endParaRPr lang="en-GB" sz="1400" dirty="0">
                  <a:solidFill>
                    <a:srgbClr val="A5A5A5"/>
                  </a:solidFill>
                </a:endParaRPr>
              </a:p>
            </p:txBody>
          </p:sp>
          <p:sp>
            <p:nvSpPr>
              <p:cNvPr id="23" name="Rectangle: Rounded Corners 22">
                <a:extLst>
                  <a:ext uri="{FF2B5EF4-FFF2-40B4-BE49-F238E27FC236}">
                    <a16:creationId xmlns:a16="http://schemas.microsoft.com/office/drawing/2014/main" id="{39F2C483-4799-44FD-9646-E9B56455CAA9}"/>
                  </a:ext>
                </a:extLst>
              </p:cNvPr>
              <p:cNvSpPr/>
              <p:nvPr/>
            </p:nvSpPr>
            <p:spPr>
              <a:xfrm>
                <a:off x="9797918" y="2923576"/>
                <a:ext cx="866183" cy="509172"/>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ea typeface="Calibri" panose="020F0502020204030204" pitchFamily="34" charset="0"/>
                  </a:rPr>
                  <a:t>HTK, n=52</a:t>
                </a:r>
                <a:endParaRPr lang="en-GB" sz="1400" dirty="0">
                  <a:solidFill>
                    <a:schemeClr val="bg1"/>
                  </a:solidFill>
                  <a:ea typeface="Times New Roman" panose="02020603050405020304" pitchFamily="18" charset="0"/>
                </a:endParaRPr>
              </a:p>
            </p:txBody>
          </p:sp>
        </p:grpSp>
        <p:grpSp>
          <p:nvGrpSpPr>
            <p:cNvPr id="13" name="Group 12">
              <a:extLst>
                <a:ext uri="{FF2B5EF4-FFF2-40B4-BE49-F238E27FC236}">
                  <a16:creationId xmlns:a16="http://schemas.microsoft.com/office/drawing/2014/main" id="{D6ECAC74-DE9A-4F48-AC03-E365E997892A}"/>
                </a:ext>
              </a:extLst>
            </p:cNvPr>
            <p:cNvGrpSpPr/>
            <p:nvPr/>
          </p:nvGrpSpPr>
          <p:grpSpPr>
            <a:xfrm>
              <a:off x="7418872" y="2541395"/>
              <a:ext cx="2593764" cy="392317"/>
              <a:chOff x="7785647" y="2468856"/>
              <a:chExt cx="2295170" cy="392317"/>
            </a:xfrm>
          </p:grpSpPr>
          <p:cxnSp>
            <p:nvCxnSpPr>
              <p:cNvPr id="16" name="Connector: Elbow 15">
                <a:extLst>
                  <a:ext uri="{FF2B5EF4-FFF2-40B4-BE49-F238E27FC236}">
                    <a16:creationId xmlns:a16="http://schemas.microsoft.com/office/drawing/2014/main" id="{10B9509B-B7E2-4B63-AD8B-9B0E3B0894B1}"/>
                  </a:ext>
                </a:extLst>
              </p:cNvPr>
              <p:cNvCxnSpPr>
                <a:cxnSpLocks/>
              </p:cNvCxnSpPr>
              <p:nvPr/>
            </p:nvCxnSpPr>
            <p:spPr>
              <a:xfrm>
                <a:off x="8856817" y="2640490"/>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32BF592C-0369-4F34-AFFF-43A37853B72B}"/>
                  </a:ext>
                </a:extLst>
              </p:cNvPr>
              <p:cNvCxnSpPr>
                <a:cxnSpLocks/>
              </p:cNvCxnSpPr>
              <p:nvPr/>
            </p:nvCxnSpPr>
            <p:spPr>
              <a:xfrm rot="10800000" flipV="1">
                <a:off x="7785647" y="2640227"/>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776D06-913C-4323-967E-0C9767328151}"/>
                  </a:ext>
                </a:extLst>
              </p:cNvPr>
              <p:cNvCxnSpPr>
                <a:cxnSpLocks/>
              </p:cNvCxnSpPr>
              <p:nvPr/>
            </p:nvCxnSpPr>
            <p:spPr>
              <a:xfrm>
                <a:off x="8909137" y="2468856"/>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3">
              <a:extLst>
                <a:ext uri="{FF2B5EF4-FFF2-40B4-BE49-F238E27FC236}">
                  <a16:creationId xmlns:a16="http://schemas.microsoft.com/office/drawing/2014/main" id="{6E852706-348D-4EEE-B70E-FBDDBED915D8}"/>
                </a:ext>
              </a:extLst>
            </p:cNvPr>
            <p:cNvSpPr/>
            <p:nvPr/>
          </p:nvSpPr>
          <p:spPr>
            <a:xfrm>
              <a:off x="6985780" y="2958257"/>
              <a:ext cx="866183" cy="509172"/>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effectLst/>
                  <a:ea typeface="Calibri" panose="020F0502020204030204" pitchFamily="34" charset="0"/>
                </a:rPr>
                <a:t>HTK N, n=53</a:t>
              </a:r>
              <a:endParaRPr lang="en-GB" sz="1400" dirty="0">
                <a:solidFill>
                  <a:srgbClr val="A5A5A5"/>
                </a:solidFill>
                <a:ea typeface="Times New Roman" panose="02020603050405020304" pitchFamily="18" charset="0"/>
              </a:endParaRPr>
            </a:p>
          </p:txBody>
        </p:sp>
        <p:sp>
          <p:nvSpPr>
            <p:cNvPr id="15" name="Right Brace 14">
              <a:extLst>
                <a:ext uri="{FF2B5EF4-FFF2-40B4-BE49-F238E27FC236}">
                  <a16:creationId xmlns:a16="http://schemas.microsoft.com/office/drawing/2014/main" id="{8AB52AF5-1996-4E75-9B63-B2920C754B07}"/>
                </a:ext>
              </a:extLst>
            </p:cNvPr>
            <p:cNvSpPr/>
            <p:nvPr/>
          </p:nvSpPr>
          <p:spPr>
            <a:xfrm rot="5400000">
              <a:off x="8599097" y="1849926"/>
              <a:ext cx="233312" cy="3459948"/>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spTree>
    <p:custDataLst>
      <p:tags r:id="rId1"/>
    </p:custDataLst>
    <p:extLst>
      <p:ext uri="{BB962C8B-B14F-4D97-AF65-F5344CB8AC3E}">
        <p14:creationId xmlns:p14="http://schemas.microsoft.com/office/powerpoint/2010/main" val="386110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100" dirty="0" err="1">
                <a:latin typeface="+mn-lt"/>
              </a:rPr>
              <a:t>Custodiol</a:t>
            </a:r>
            <a:r>
              <a:rPr lang="en-US" sz="2100" dirty="0">
                <a:latin typeface="+mn-lt"/>
              </a:rPr>
              <a:t>-N versus </a:t>
            </a:r>
            <a:r>
              <a:rPr lang="en-US" sz="2100" dirty="0" err="1">
                <a:latin typeface="+mn-lt"/>
              </a:rPr>
              <a:t>custodiol</a:t>
            </a:r>
            <a:r>
              <a:rPr lang="en-US" sz="2100" dirty="0">
                <a:latin typeface="+mn-lt"/>
              </a:rPr>
              <a:t>: Results from a prospective randomized single blind multicenter phase III trial in patients undergoing heart transplantation</a:t>
            </a:r>
            <a:endParaRPr lang="en-GB" sz="21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Aliabadi-Zuckermann</a:t>
            </a:r>
            <a:r>
              <a:rPr lang="en-GB" dirty="0">
                <a:latin typeface="+mn-lt"/>
              </a:rPr>
              <a:t> A. et al., ESOT Congress 2023; FG2_6</a:t>
            </a:r>
          </a:p>
        </p:txBody>
      </p:sp>
      <p:sp>
        <p:nvSpPr>
          <p:cNvPr id="5" name="TextBox 4">
            <a:extLst>
              <a:ext uri="{FF2B5EF4-FFF2-40B4-BE49-F238E27FC236}">
                <a16:creationId xmlns:a16="http://schemas.microsoft.com/office/drawing/2014/main" id="{46D78046-8C7A-41DC-89B2-63F43354F137}"/>
              </a:ext>
            </a:extLst>
          </p:cNvPr>
          <p:cNvSpPr txBox="1"/>
          <p:nvPr/>
        </p:nvSpPr>
        <p:spPr>
          <a:xfrm>
            <a:off x="717436" y="1109150"/>
            <a:ext cx="5221241" cy="1877437"/>
          </a:xfrm>
          <a:prstGeom prst="rect">
            <a:avLst/>
          </a:prstGeom>
          <a:noFill/>
        </p:spPr>
        <p:txBody>
          <a:bodyPr wrap="square" rtlCol="0">
            <a:spAutoFit/>
          </a:bodyPr>
          <a:lstStyle/>
          <a:p>
            <a:r>
              <a:rPr lang="en-GB" sz="2000" b="1" dirty="0">
                <a:solidFill>
                  <a:srgbClr val="636569"/>
                </a:solidFill>
              </a:rPr>
              <a:t>Results</a:t>
            </a:r>
            <a:endParaRPr lang="en-GB" sz="1200" dirty="0">
              <a:solidFill>
                <a:srgbClr val="A5A5A5"/>
              </a:solidFill>
            </a:endParaRPr>
          </a:p>
          <a:p>
            <a:pPr marL="285750" indent="-285750" algn="just">
              <a:buFont typeface="Arial" panose="020B0604020202020204" pitchFamily="34" charset="0"/>
              <a:buChar char="•"/>
            </a:pPr>
            <a:r>
              <a:rPr lang="en-GB" sz="1600" dirty="0">
                <a:solidFill>
                  <a:srgbClr val="A5A5A5"/>
                </a:solidFill>
              </a:rPr>
              <a:t>For the PP data set, 19 patients (HTK-N n=12, HTK n=7) were excluded due to missing CK-MB values</a:t>
            </a:r>
          </a:p>
          <a:p>
            <a:pPr algn="just"/>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Safety assessment showed even distributed adverse events with only 7 (HTK: n=4, HTK-N: n=3) possibly related to the preservation solutions</a:t>
            </a:r>
          </a:p>
        </p:txBody>
      </p:sp>
      <p:sp>
        <p:nvSpPr>
          <p:cNvPr id="6" name="TextBox 5">
            <a:extLst>
              <a:ext uri="{FF2B5EF4-FFF2-40B4-BE49-F238E27FC236}">
                <a16:creationId xmlns:a16="http://schemas.microsoft.com/office/drawing/2014/main" id="{02DF11AC-C6FE-4447-B7B8-F8D661792440}"/>
              </a:ext>
            </a:extLst>
          </p:cNvPr>
          <p:cNvSpPr txBox="1"/>
          <p:nvPr/>
        </p:nvSpPr>
        <p:spPr>
          <a:xfrm>
            <a:off x="6253325" y="1109150"/>
            <a:ext cx="5310915" cy="1785104"/>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GB" dirty="0">
                <a:solidFill>
                  <a:srgbClr val="A5A5A5"/>
                </a:solidFill>
              </a:rPr>
              <a:t>HTK-N is safe and provides similar cardiac protection as the established HTK solution</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Both solutions were safe to use in clinical heart transplantation</a:t>
            </a:r>
            <a:endParaRPr lang="en-CH" dirty="0">
              <a:solidFill>
                <a:srgbClr val="A5A5A5"/>
              </a:solidFill>
            </a:endParaRPr>
          </a:p>
        </p:txBody>
      </p:sp>
      <p:grpSp>
        <p:nvGrpSpPr>
          <p:cNvPr id="7" name="Group 6">
            <a:extLst>
              <a:ext uri="{FF2B5EF4-FFF2-40B4-BE49-F238E27FC236}">
                <a16:creationId xmlns:a16="http://schemas.microsoft.com/office/drawing/2014/main" id="{8799E4E1-8650-4C0E-BEF2-D3FBB2CCC6D9}"/>
              </a:ext>
            </a:extLst>
          </p:cNvPr>
          <p:cNvGrpSpPr/>
          <p:nvPr/>
        </p:nvGrpSpPr>
        <p:grpSpPr>
          <a:xfrm>
            <a:off x="11383265" y="285292"/>
            <a:ext cx="612975" cy="562098"/>
            <a:chOff x="11383265" y="285292"/>
            <a:chExt cx="612975" cy="562098"/>
          </a:xfrm>
        </p:grpSpPr>
        <p:sp>
          <p:nvSpPr>
            <p:cNvPr id="8" name="Graphic 10">
              <a:extLst>
                <a:ext uri="{FF2B5EF4-FFF2-40B4-BE49-F238E27FC236}">
                  <a16:creationId xmlns:a16="http://schemas.microsoft.com/office/drawing/2014/main" id="{7004307A-3174-477E-8FF9-9183290F28A7}"/>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9" name="Picture 8" descr="A red house with a white chimney&#10;&#10;Description automatically generated">
              <a:hlinkClick r:id="rId4" action="ppaction://hlinksldjump"/>
              <a:extLst>
                <a:ext uri="{FF2B5EF4-FFF2-40B4-BE49-F238E27FC236}">
                  <a16:creationId xmlns:a16="http://schemas.microsoft.com/office/drawing/2014/main" id="{EB6D751E-0562-402C-9974-1E244AA337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graphicFrame>
        <p:nvGraphicFramePr>
          <p:cNvPr id="20" name="Table 19">
            <a:extLst>
              <a:ext uri="{FF2B5EF4-FFF2-40B4-BE49-F238E27FC236}">
                <a16:creationId xmlns:a16="http://schemas.microsoft.com/office/drawing/2014/main" id="{F96CDFA6-6A66-499E-A283-EEC646A0ADDE}"/>
              </a:ext>
            </a:extLst>
          </p:cNvPr>
          <p:cNvGraphicFramePr>
            <a:graphicFrameLocks noGrp="1"/>
          </p:cNvGraphicFramePr>
          <p:nvPr>
            <p:extLst>
              <p:ext uri="{D42A27DB-BD31-4B8C-83A1-F6EECF244321}">
                <p14:modId xmlns:p14="http://schemas.microsoft.com/office/powerpoint/2010/main" val="4029771875"/>
              </p:ext>
            </p:extLst>
          </p:nvPr>
        </p:nvGraphicFramePr>
        <p:xfrm>
          <a:off x="820261" y="3540816"/>
          <a:ext cx="6098539" cy="2470880"/>
        </p:xfrm>
        <a:graphic>
          <a:graphicData uri="http://schemas.openxmlformats.org/drawingml/2006/table">
            <a:tbl>
              <a:tblPr firstRow="1" firstCol="1" bandRow="1">
                <a:tableStyleId>{5C22544A-7EE6-4342-B048-85BDC9FD1C3A}</a:tableStyleId>
              </a:tblPr>
              <a:tblGrid>
                <a:gridCol w="820352">
                  <a:extLst>
                    <a:ext uri="{9D8B030D-6E8A-4147-A177-3AD203B41FA5}">
                      <a16:colId xmlns:a16="http://schemas.microsoft.com/office/drawing/2014/main" val="4246667255"/>
                    </a:ext>
                  </a:extLst>
                </a:gridCol>
                <a:gridCol w="1745683">
                  <a:extLst>
                    <a:ext uri="{9D8B030D-6E8A-4147-A177-3AD203B41FA5}">
                      <a16:colId xmlns:a16="http://schemas.microsoft.com/office/drawing/2014/main" val="2680445446"/>
                    </a:ext>
                  </a:extLst>
                </a:gridCol>
                <a:gridCol w="1281747">
                  <a:extLst>
                    <a:ext uri="{9D8B030D-6E8A-4147-A177-3AD203B41FA5}">
                      <a16:colId xmlns:a16="http://schemas.microsoft.com/office/drawing/2014/main" val="2387179943"/>
                    </a:ext>
                  </a:extLst>
                </a:gridCol>
                <a:gridCol w="1478597">
                  <a:extLst>
                    <a:ext uri="{9D8B030D-6E8A-4147-A177-3AD203B41FA5}">
                      <a16:colId xmlns:a16="http://schemas.microsoft.com/office/drawing/2014/main" val="4255577415"/>
                    </a:ext>
                  </a:extLst>
                </a:gridCol>
                <a:gridCol w="772160">
                  <a:extLst>
                    <a:ext uri="{9D8B030D-6E8A-4147-A177-3AD203B41FA5}">
                      <a16:colId xmlns:a16="http://schemas.microsoft.com/office/drawing/2014/main" val="179510512"/>
                    </a:ext>
                  </a:extLst>
                </a:gridCol>
              </a:tblGrid>
              <a:tr h="275732">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HTK-N</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HTK</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p-value</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1686964774"/>
                  </a:ext>
                </a:extLst>
              </a:tr>
              <a:tr h="206028">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Age (years), average </a:t>
                      </a:r>
                      <a:r>
                        <a:rPr lang="en-GB" sz="1100" b="0" dirty="0">
                          <a:solidFill>
                            <a:schemeClr val="tx1"/>
                          </a:solidFill>
                          <a:latin typeface="Arial" panose="020B0604020202020204" pitchFamily="34" charset="0"/>
                          <a:cs typeface="Arial" panose="020B0604020202020204" pitchFamily="34" charset="0"/>
                        </a:rPr>
                        <a:t>± SD</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Age at HT, median (Q1-Q3)</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39.42 </a:t>
                      </a:r>
                      <a:r>
                        <a:rPr lang="en-GB" sz="1100" dirty="0">
                          <a:solidFill>
                            <a:schemeClr val="tx1"/>
                          </a:solidFill>
                          <a:latin typeface="Arial" panose="020B0604020202020204" pitchFamily="34" charset="0"/>
                          <a:cs typeface="Arial" panose="020B0604020202020204" pitchFamily="34" charset="0"/>
                        </a:rPr>
                        <a:t>± </a:t>
                      </a:r>
                      <a:r>
                        <a:rPr lang="fr-CH" sz="1100" b="0" kern="1200" dirty="0">
                          <a:solidFill>
                            <a:schemeClr val="tx1"/>
                          </a:solidFill>
                          <a:effectLst/>
                          <a:latin typeface="+mn-lt"/>
                          <a:ea typeface="+mn-ea"/>
                          <a:cs typeface="+mn-cs"/>
                        </a:rPr>
                        <a:t>12.73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45.05 </a:t>
                      </a:r>
                      <a:r>
                        <a:rPr lang="en-GB" sz="1100" dirty="0">
                          <a:solidFill>
                            <a:schemeClr val="tx1"/>
                          </a:solidFill>
                          <a:latin typeface="Arial" panose="020B0604020202020204" pitchFamily="34" charset="0"/>
                          <a:cs typeface="Arial" panose="020B0604020202020204" pitchFamily="34" charset="0"/>
                        </a:rPr>
                        <a:t>± </a:t>
                      </a:r>
                      <a:r>
                        <a:rPr lang="fr-CH" sz="1100" b="0" kern="1200" dirty="0">
                          <a:solidFill>
                            <a:schemeClr val="tx1"/>
                          </a:solidFill>
                          <a:effectLst/>
                          <a:latin typeface="+mn-lt"/>
                          <a:ea typeface="+mn-ea"/>
                          <a:cs typeface="+mn-cs"/>
                        </a:rPr>
                        <a:t>11.62</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n.s</a:t>
                      </a:r>
                      <a:r>
                        <a:rPr lang="fr-CH" sz="1100" b="0" kern="12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50961695"/>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Ischemic times (minutes)</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Female, n (%)</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206.33 </a:t>
                      </a:r>
                      <a:r>
                        <a:rPr lang="en-GB" sz="1100" dirty="0">
                          <a:solidFill>
                            <a:schemeClr val="tx1"/>
                          </a:solidFill>
                          <a:latin typeface="Arial" panose="020B0604020202020204" pitchFamily="34" charset="0"/>
                          <a:cs typeface="Arial" panose="020B0604020202020204" pitchFamily="34" charset="0"/>
                        </a:rPr>
                        <a:t>± 49.42</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220.6 </a:t>
                      </a:r>
                      <a:r>
                        <a:rPr lang="en-GB" sz="1100" dirty="0">
                          <a:solidFill>
                            <a:schemeClr val="tx1"/>
                          </a:solidFill>
                          <a:latin typeface="Arial" panose="020B0604020202020204" pitchFamily="34" charset="0"/>
                          <a:cs typeface="Arial" panose="020B0604020202020204" pitchFamily="34" charset="0"/>
                        </a:rPr>
                        <a:t>± 65.63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n.s</a:t>
                      </a:r>
                      <a:r>
                        <a:rPr lang="fr-CH" sz="1100" b="0" kern="12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7937860"/>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dirty="0" err="1">
                          <a:solidFill>
                            <a:schemeClr val="tx1"/>
                          </a:solidFill>
                          <a:effectLst/>
                        </a:rPr>
                        <a:t>Average</a:t>
                      </a:r>
                      <a:r>
                        <a:rPr lang="fr-CH" sz="1100" b="0" dirty="0">
                          <a:solidFill>
                            <a:schemeClr val="tx1"/>
                          </a:solidFill>
                          <a:effectLst/>
                        </a:rPr>
                        <a:t> CK-MB </a:t>
                      </a:r>
                      <a:r>
                        <a:rPr lang="fr-CH" sz="1100" b="0" dirty="0" err="1">
                          <a:solidFill>
                            <a:schemeClr val="tx1"/>
                          </a:solidFill>
                          <a:effectLst/>
                        </a:rPr>
                        <a:t>peak</a:t>
                      </a:r>
                      <a:r>
                        <a:rPr lang="fr-CH" sz="1100" b="0" dirty="0">
                          <a:solidFill>
                            <a:schemeClr val="tx1"/>
                          </a:solidFill>
                          <a:effectLst/>
                        </a:rPr>
                        <a:t> values (U/L)</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BMI, median (Q1-Q3)</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136.29 </a:t>
                      </a:r>
                      <a:r>
                        <a:rPr lang="en-GB" sz="1100" dirty="0">
                          <a:solidFill>
                            <a:schemeClr val="tx1"/>
                          </a:solidFill>
                          <a:latin typeface="Arial" panose="020B0604020202020204" pitchFamily="34" charset="0"/>
                          <a:cs typeface="Arial" panose="020B0604020202020204" pitchFamily="34" charset="0"/>
                        </a:rPr>
                        <a:t>± </a:t>
                      </a:r>
                      <a:r>
                        <a:rPr lang="fr-CH" sz="1100" b="0" kern="1200" dirty="0">
                          <a:solidFill>
                            <a:schemeClr val="tx1"/>
                          </a:solidFill>
                          <a:effectLst/>
                          <a:latin typeface="+mn-lt"/>
                          <a:ea typeface="+mn-ea"/>
                          <a:cs typeface="+mn-cs"/>
                        </a:rPr>
                        <a:t>0.72</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178.17 </a:t>
                      </a:r>
                      <a:r>
                        <a:rPr lang="en-GB" sz="1100" dirty="0">
                          <a:solidFill>
                            <a:schemeClr val="tx1"/>
                          </a:solidFill>
                          <a:latin typeface="Arial" panose="020B0604020202020204" pitchFamily="34" charset="0"/>
                          <a:cs typeface="Arial" panose="020B0604020202020204" pitchFamily="34" charset="0"/>
                        </a:rPr>
                        <a:t>± </a:t>
                      </a:r>
                      <a:r>
                        <a:rPr lang="fr-CH" sz="1100" b="0" kern="1200" dirty="0">
                          <a:solidFill>
                            <a:schemeClr val="tx1"/>
                          </a:solidFill>
                          <a:effectLst/>
                          <a:latin typeface="+mn-lt"/>
                          <a:ea typeface="+mn-ea"/>
                          <a:cs typeface="+mn-cs"/>
                        </a:rPr>
                        <a:t>202.41</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0" kern="1200" dirty="0">
                          <a:solidFill>
                            <a:schemeClr val="tx1"/>
                          </a:solidFill>
                          <a:effectLst/>
                          <a:latin typeface="+mn-lt"/>
                          <a:ea typeface="+mn-ea"/>
                          <a:cs typeface="+mn-cs"/>
                        </a:rPr>
                        <a:t>&lt;.0001*</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67421856"/>
                  </a:ext>
                </a:extLst>
              </a:tr>
              <a:tr h="43664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r-CH" sz="1100" b="0" dirty="0">
                          <a:solidFill>
                            <a:schemeClr val="tx1"/>
                          </a:solidFill>
                          <a:effectLst/>
                        </a:rPr>
                        <a:t>P</a:t>
                      </a:r>
                      <a:r>
                        <a:rPr lang="en" sz="1100" b="0" dirty="0">
                          <a:solidFill>
                            <a:schemeClr val="tx1"/>
                          </a:solidFill>
                          <a:effectLst/>
                        </a:rPr>
                        <a:t>ost-transplantation p</a:t>
                      </a:r>
                      <a:r>
                        <a:rPr lang="fr-CH" sz="1100" b="0" dirty="0" err="1">
                          <a:solidFill>
                            <a:schemeClr val="tx1"/>
                          </a:solidFill>
                          <a:effectLst/>
                        </a:rPr>
                        <a:t>atient</a:t>
                      </a:r>
                      <a:r>
                        <a:rPr lang="fr-CH" sz="1100" b="0" dirty="0">
                          <a:solidFill>
                            <a:schemeClr val="tx1"/>
                          </a:solidFill>
                          <a:effectLst/>
                        </a:rPr>
                        <a:t> and </a:t>
                      </a:r>
                      <a:r>
                        <a:rPr lang="fr-CH" sz="1100" b="0" dirty="0" err="1">
                          <a:solidFill>
                            <a:schemeClr val="tx1"/>
                          </a:solidFill>
                          <a:effectLst/>
                        </a:rPr>
                        <a:t>graft</a:t>
                      </a:r>
                      <a:r>
                        <a:rPr lang="fr-CH" sz="1100" b="0" dirty="0">
                          <a:solidFill>
                            <a:schemeClr val="tx1"/>
                          </a:solidFill>
                          <a:effectLst/>
                        </a:rPr>
                        <a:t> </a:t>
                      </a:r>
                      <a:r>
                        <a:rPr lang="fr-CH" sz="1100" b="0" dirty="0" err="1">
                          <a:solidFill>
                            <a:schemeClr val="tx1"/>
                          </a:solidFill>
                          <a:effectLst/>
                        </a:rPr>
                        <a:t>survival</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dirty="0">
                          <a:solidFill>
                            <a:schemeClr val="tx1"/>
                          </a:solidFill>
                          <a:effectLst/>
                        </a:rPr>
                        <a:t>a</a:t>
                      </a:r>
                      <a:r>
                        <a:rPr lang="en" sz="1100" b="0" dirty="0">
                          <a:solidFill>
                            <a:schemeClr val="tx1"/>
                          </a:solidFill>
                          <a:effectLst/>
                        </a:rPr>
                        <a:t>t 30 days</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100%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98.1%</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0.83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44550990"/>
                  </a:ext>
                </a:extLst>
              </a:tr>
              <a:tr h="216000">
                <a:tc v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r-CH" sz="1100" b="0" kern="1200" dirty="0">
                          <a:solidFill>
                            <a:schemeClr val="tx1"/>
                          </a:solidFill>
                          <a:effectLst/>
                          <a:latin typeface="+mn-lt"/>
                          <a:ea typeface="+mn-ea"/>
                          <a:cs typeface="+mn-cs"/>
                        </a:rPr>
                        <a:t>at 1-year</a:t>
                      </a:r>
                      <a:endParaRPr lang="en-CH" sz="1100" b="0" kern="1200" dirty="0">
                        <a:solidFill>
                          <a:schemeClr val="tx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88.7%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90.4%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vMerge="1">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53460509"/>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0" dirty="0">
                          <a:solidFill>
                            <a:schemeClr val="tx1"/>
                          </a:solidFill>
                          <a:effectLst/>
                        </a:rPr>
                        <a:t>Incidence of primary graft failure </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11.3%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21.5%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0.19</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009832768"/>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0" dirty="0">
                          <a:solidFill>
                            <a:schemeClr val="tx1"/>
                          </a:solidFill>
                          <a:effectLst/>
                        </a:rPr>
                        <a:t>Intensive care unit stay, median</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 </a:t>
                      </a:r>
                      <a:r>
                        <a:rPr lang="fr-CH" sz="1100" b="0" kern="1200" dirty="0" err="1">
                          <a:solidFill>
                            <a:schemeClr val="tx1"/>
                          </a:solidFill>
                          <a:effectLst/>
                          <a:latin typeface="+mn-lt"/>
                          <a:ea typeface="+mn-ea"/>
                          <a:cs typeface="+mn-cs"/>
                        </a:rPr>
                        <a:t>days</a:t>
                      </a:r>
                      <a:r>
                        <a:rPr lang="fr-CH" sz="1100" b="0" kern="1200" dirty="0">
                          <a:solidFill>
                            <a:schemeClr val="tx1"/>
                          </a:solidFill>
                          <a:effectLst/>
                          <a:latin typeface="+mn-lt"/>
                          <a:ea typeface="+mn-ea"/>
                          <a:cs typeface="+mn-cs"/>
                        </a:rPr>
                        <a:t>, (25%-75%: 5-11 </a:t>
                      </a:r>
                      <a:r>
                        <a:rPr lang="fr-CH" sz="1100" b="0" kern="1200" dirty="0" err="1">
                          <a:solidFill>
                            <a:schemeClr val="tx1"/>
                          </a:solidFill>
                          <a:effectLst/>
                          <a:latin typeface="+mn-lt"/>
                          <a:ea typeface="+mn-ea"/>
                          <a:cs typeface="+mn-cs"/>
                        </a:rPr>
                        <a:t>days</a:t>
                      </a:r>
                      <a:r>
                        <a:rPr lang="fr-CH" sz="1100" b="0" kern="1200" dirty="0">
                          <a:solidFill>
                            <a:schemeClr val="tx1"/>
                          </a:solidFill>
                          <a:effectLst/>
                          <a:latin typeface="+mn-lt"/>
                          <a:ea typeface="+mn-ea"/>
                          <a:cs typeface="+mn-cs"/>
                        </a:rPr>
                        <a:t>) </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0" kern="1200" dirty="0">
                          <a:solidFill>
                            <a:schemeClr val="tx1"/>
                          </a:solidFill>
                          <a:effectLst/>
                          <a:latin typeface="+mn-lt"/>
                          <a:ea typeface="+mn-ea"/>
                          <a:cs typeface="+mn-cs"/>
                        </a:rPr>
                        <a:t>11 days (25%-75%: 6-19 days)</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0.13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685934767"/>
                  </a:ext>
                </a:extLst>
              </a:tr>
            </a:tbl>
          </a:graphicData>
        </a:graphic>
      </p:graphicFrame>
      <p:sp>
        <p:nvSpPr>
          <p:cNvPr id="2" name="TextBox 1">
            <a:extLst>
              <a:ext uri="{FF2B5EF4-FFF2-40B4-BE49-F238E27FC236}">
                <a16:creationId xmlns:a16="http://schemas.microsoft.com/office/drawing/2014/main" id="{D50CAE4C-A534-4BFD-9BCA-69DE528D210F}"/>
              </a:ext>
            </a:extLst>
          </p:cNvPr>
          <p:cNvSpPr txBox="1"/>
          <p:nvPr/>
        </p:nvSpPr>
        <p:spPr>
          <a:xfrm>
            <a:off x="4288094" y="6011696"/>
            <a:ext cx="2468946" cy="261610"/>
          </a:xfrm>
          <a:prstGeom prst="rect">
            <a:avLst/>
          </a:prstGeom>
          <a:noFill/>
        </p:spPr>
        <p:txBody>
          <a:bodyPr wrap="none" rtlCol="0">
            <a:spAutoFit/>
          </a:bodyPr>
          <a:lstStyle/>
          <a:p>
            <a:r>
              <a:rPr lang="en-GB" sz="1100" dirty="0">
                <a:solidFill>
                  <a:srgbClr val="A5A5A5"/>
                </a:solidFill>
              </a:rPr>
              <a:t>*for </a:t>
            </a:r>
            <a:r>
              <a:rPr lang="en-GB" sz="1100" b="0" kern="1200" dirty="0">
                <a:solidFill>
                  <a:srgbClr val="A5A5A5"/>
                </a:solidFill>
                <a:effectLst/>
                <a:ea typeface="+mn-ea"/>
                <a:cs typeface="+mn-cs"/>
              </a:rPr>
              <a:t>non-inferiority of HTK-N by 30% </a:t>
            </a:r>
            <a:endParaRPr lang="en-GB" sz="1100" dirty="0">
              <a:solidFill>
                <a:srgbClr val="A5A5A5"/>
              </a:solidFill>
            </a:endParaRPr>
          </a:p>
        </p:txBody>
      </p:sp>
    </p:spTree>
    <p:custDataLst>
      <p:tags r:id="rId1"/>
    </p:custDataLst>
    <p:extLst>
      <p:ext uri="{BB962C8B-B14F-4D97-AF65-F5344CB8AC3E}">
        <p14:creationId xmlns:p14="http://schemas.microsoft.com/office/powerpoint/2010/main" val="51187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000" dirty="0">
                <a:latin typeface="+mn-lt"/>
              </a:rPr>
              <a:t>Effects of triiodothyronine and preconditioning on ex vivo rat hearts subjected to normothermic perfusion. Implications for donor heart preservation </a:t>
            </a:r>
            <a:endParaRPr lang="en-GB" sz="20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Mourouzis</a:t>
            </a:r>
            <a:r>
              <a:rPr lang="en-GB" dirty="0">
                <a:latin typeface="+mn-lt"/>
              </a:rPr>
              <a:t> I. et al., ESOT Congress 2023; FG2_7</a:t>
            </a:r>
          </a:p>
        </p:txBody>
      </p:sp>
      <p:grpSp>
        <p:nvGrpSpPr>
          <p:cNvPr id="5" name="Group 4">
            <a:extLst>
              <a:ext uri="{FF2B5EF4-FFF2-40B4-BE49-F238E27FC236}">
                <a16:creationId xmlns:a16="http://schemas.microsoft.com/office/drawing/2014/main" id="{96402E5C-2D56-47AB-9EB8-B7DAF3055CAF}"/>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EF552E25-9C66-4A37-A1E9-F26EFFB303A0}"/>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9759F578-A333-4E17-90F1-C030409566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C233FD3F-2691-429D-A9CB-08596A1B1999}"/>
              </a:ext>
            </a:extLst>
          </p:cNvPr>
          <p:cNvSpPr txBox="1"/>
          <p:nvPr/>
        </p:nvSpPr>
        <p:spPr>
          <a:xfrm>
            <a:off x="717436" y="1109150"/>
            <a:ext cx="5221241" cy="4555093"/>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Machine perfusion may become a platform for cardioprotective approaches, enabling repair and reconditioning of donor hearts</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Ischemic PC is a powerful means of </a:t>
            </a:r>
            <a:r>
              <a:rPr lang="en-GB" dirty="0" err="1">
                <a:solidFill>
                  <a:srgbClr val="A5A5A5"/>
                </a:solidFill>
              </a:rPr>
              <a:t>cardioprotection</a:t>
            </a:r>
            <a:endParaRPr lang="en-GB" dirty="0">
              <a:solidFill>
                <a:srgbClr val="A5A5A5"/>
              </a:solidFill>
            </a:endParaRP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T3 is repairing the injured myocardium and recently this cardioprotective action was shown in an ex vivo rat heart normothermic perfusion model</a:t>
            </a:r>
          </a:p>
          <a:p>
            <a:pPr marL="285750" indent="-285750" algn="just">
              <a:buFont typeface="Arial" panose="020B0604020202020204" pitchFamily="34" charset="0"/>
              <a:buChar char="•"/>
            </a:pPr>
            <a:endParaRPr lang="en-GB" b="1" dirty="0">
              <a:solidFill>
                <a:srgbClr val="A5A5A5"/>
              </a:solidFill>
            </a:endParaRPr>
          </a:p>
          <a:p>
            <a:pPr algn="just"/>
            <a:r>
              <a:rPr lang="en-GB" b="1" dirty="0">
                <a:solidFill>
                  <a:srgbClr val="A5A5A5"/>
                </a:solidFill>
              </a:rPr>
              <a:t>Aim: </a:t>
            </a:r>
            <a:r>
              <a:rPr lang="en-GB" dirty="0">
                <a:solidFill>
                  <a:srgbClr val="A5A5A5"/>
                </a:solidFill>
              </a:rPr>
              <a:t>To investigate potential effects of low-flow PC with and without T3 administration in an ex vivo rat heart model</a:t>
            </a:r>
            <a:endParaRPr lang="en-GB" b="1" dirty="0">
              <a:solidFill>
                <a:srgbClr val="A5A5A5"/>
              </a:solidFill>
            </a:endParaRPr>
          </a:p>
        </p:txBody>
      </p:sp>
      <p:sp>
        <p:nvSpPr>
          <p:cNvPr id="9" name="TextBox 8">
            <a:extLst>
              <a:ext uri="{FF2B5EF4-FFF2-40B4-BE49-F238E27FC236}">
                <a16:creationId xmlns:a16="http://schemas.microsoft.com/office/drawing/2014/main" id="{5D883482-3916-4453-9E75-DB8809C1EDB7}"/>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31" name="Group 30">
            <a:extLst>
              <a:ext uri="{FF2B5EF4-FFF2-40B4-BE49-F238E27FC236}">
                <a16:creationId xmlns:a16="http://schemas.microsoft.com/office/drawing/2014/main" id="{EC009851-F5F4-4F36-8489-AF14559DFD82}"/>
              </a:ext>
            </a:extLst>
          </p:cNvPr>
          <p:cNvGrpSpPr/>
          <p:nvPr/>
        </p:nvGrpSpPr>
        <p:grpSpPr>
          <a:xfrm>
            <a:off x="6333855" y="1750187"/>
            <a:ext cx="5449440" cy="4298674"/>
            <a:chOff x="6333855" y="1750187"/>
            <a:chExt cx="5449440" cy="4298674"/>
          </a:xfrm>
        </p:grpSpPr>
        <p:grpSp>
          <p:nvGrpSpPr>
            <p:cNvPr id="2" name="Group 1">
              <a:extLst>
                <a:ext uri="{FF2B5EF4-FFF2-40B4-BE49-F238E27FC236}">
                  <a16:creationId xmlns:a16="http://schemas.microsoft.com/office/drawing/2014/main" id="{C3A8946A-2EF3-41B0-8487-534D3667D97E}"/>
                </a:ext>
              </a:extLst>
            </p:cNvPr>
            <p:cNvGrpSpPr/>
            <p:nvPr/>
          </p:nvGrpSpPr>
          <p:grpSpPr>
            <a:xfrm>
              <a:off x="6733576" y="1809401"/>
              <a:ext cx="1135542" cy="664425"/>
              <a:chOff x="7038275" y="1570201"/>
              <a:chExt cx="1135542" cy="664425"/>
            </a:xfrm>
          </p:grpSpPr>
          <p:pic>
            <p:nvPicPr>
              <p:cNvPr id="10" name="Picture 9" descr="A black outline of a mouse&#10;&#10;Description automatically generated">
                <a:extLst>
                  <a:ext uri="{FF2B5EF4-FFF2-40B4-BE49-F238E27FC236}">
                    <a16:creationId xmlns:a16="http://schemas.microsoft.com/office/drawing/2014/main" id="{2F9E4319-6958-43FD-B5CE-BA6314C32308}"/>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38275" y="1570201"/>
                <a:ext cx="1135542" cy="664425"/>
              </a:xfrm>
              <a:prstGeom prst="rect">
                <a:avLst/>
              </a:prstGeom>
            </p:spPr>
          </p:pic>
          <p:pic>
            <p:nvPicPr>
              <p:cNvPr id="12" name="Picture 11" descr="A white outline of a heart&#10;&#10;Description automatically generated with medium confidence">
                <a:extLst>
                  <a:ext uri="{FF2B5EF4-FFF2-40B4-BE49-F238E27FC236}">
                    <a16:creationId xmlns:a16="http://schemas.microsoft.com/office/drawing/2014/main" id="{88E2B1CE-5649-45F0-8B74-9231566688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9418" y="1615464"/>
                <a:ext cx="311111" cy="311111"/>
              </a:xfrm>
              <a:prstGeom prst="rect">
                <a:avLst/>
              </a:prstGeom>
            </p:spPr>
          </p:pic>
        </p:grpSp>
        <p:grpSp>
          <p:nvGrpSpPr>
            <p:cNvPr id="13" name="Group 12">
              <a:extLst>
                <a:ext uri="{FF2B5EF4-FFF2-40B4-BE49-F238E27FC236}">
                  <a16:creationId xmlns:a16="http://schemas.microsoft.com/office/drawing/2014/main" id="{CFD61639-5AEE-4D6A-936A-48868E9FAB82}"/>
                </a:ext>
              </a:extLst>
            </p:cNvPr>
            <p:cNvGrpSpPr/>
            <p:nvPr/>
          </p:nvGrpSpPr>
          <p:grpSpPr>
            <a:xfrm>
              <a:off x="6333855" y="1750187"/>
              <a:ext cx="5449440" cy="4298674"/>
              <a:chOff x="6493862" y="1817756"/>
              <a:chExt cx="5449440" cy="4298674"/>
            </a:xfrm>
          </p:grpSpPr>
          <p:grpSp>
            <p:nvGrpSpPr>
              <p:cNvPr id="14" name="Group 13">
                <a:extLst>
                  <a:ext uri="{FF2B5EF4-FFF2-40B4-BE49-F238E27FC236}">
                    <a16:creationId xmlns:a16="http://schemas.microsoft.com/office/drawing/2014/main" id="{5A152221-3C7D-47C0-B1F7-4A419345856D}"/>
                  </a:ext>
                </a:extLst>
              </p:cNvPr>
              <p:cNvGrpSpPr/>
              <p:nvPr/>
            </p:nvGrpSpPr>
            <p:grpSpPr>
              <a:xfrm>
                <a:off x="8216298" y="1817756"/>
                <a:ext cx="3326974" cy="4298674"/>
                <a:chOff x="8434672" y="1791504"/>
                <a:chExt cx="3326974" cy="4298674"/>
              </a:xfrm>
            </p:grpSpPr>
            <p:sp>
              <p:nvSpPr>
                <p:cNvPr id="21" name="Rectangle: Rounded Corners 20">
                  <a:extLst>
                    <a:ext uri="{FF2B5EF4-FFF2-40B4-BE49-F238E27FC236}">
                      <a16:creationId xmlns:a16="http://schemas.microsoft.com/office/drawing/2014/main" id="{94F04369-B7A6-45BF-AA21-5B5553B0DB3C}"/>
                    </a:ext>
                  </a:extLst>
                </p:cNvPr>
                <p:cNvSpPr/>
                <p:nvPr/>
              </p:nvSpPr>
              <p:spPr>
                <a:xfrm>
                  <a:off x="8434672" y="1791504"/>
                  <a:ext cx="2715505" cy="7257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ea typeface="Times New Roman" panose="02020603050405020304" pitchFamily="18" charset="0"/>
                    </a:rPr>
                    <a:t>Rat hearts perfused in </a:t>
                  </a:r>
                  <a:r>
                    <a:rPr lang="en-GB" sz="1200" dirty="0" err="1">
                      <a:solidFill>
                        <a:schemeClr val="bg1"/>
                      </a:solidFill>
                      <a:ea typeface="Times New Roman" panose="02020603050405020304" pitchFamily="18" charset="0"/>
                    </a:rPr>
                    <a:t>Langendorff</a:t>
                  </a:r>
                  <a:r>
                    <a:rPr lang="en-GB" sz="1200" dirty="0">
                      <a:solidFill>
                        <a:schemeClr val="bg1"/>
                      </a:solidFill>
                      <a:ea typeface="Times New Roman" panose="02020603050405020304" pitchFamily="18" charset="0"/>
                    </a:rPr>
                    <a:t> apparatus with constant flow</a:t>
                  </a:r>
                  <a:endParaRPr lang="en-GB" sz="1200" dirty="0">
                    <a:solidFill>
                      <a:schemeClr val="bg1"/>
                    </a:solidFill>
                  </a:endParaRPr>
                </a:p>
              </p:txBody>
            </p:sp>
            <p:sp>
              <p:nvSpPr>
                <p:cNvPr id="22" name="TextBox 21">
                  <a:extLst>
                    <a:ext uri="{FF2B5EF4-FFF2-40B4-BE49-F238E27FC236}">
                      <a16:creationId xmlns:a16="http://schemas.microsoft.com/office/drawing/2014/main" id="{DA456641-050D-4EEC-9781-665055E6E370}"/>
                    </a:ext>
                  </a:extLst>
                </p:cNvPr>
                <p:cNvSpPr txBox="1"/>
                <p:nvPr/>
              </p:nvSpPr>
              <p:spPr>
                <a:xfrm>
                  <a:off x="8596968" y="5136071"/>
                  <a:ext cx="1722082" cy="954107"/>
                </a:xfrm>
                <a:prstGeom prst="rect">
                  <a:avLst/>
                </a:prstGeom>
                <a:noFill/>
                <a:ln>
                  <a:solidFill>
                    <a:srgbClr val="BC5441"/>
                  </a:solidFill>
                </a:ln>
              </p:spPr>
              <p:txBody>
                <a:bodyPr wrap="square">
                  <a:spAutoFit/>
                </a:bodyPr>
                <a:lstStyle/>
                <a:p>
                  <a:r>
                    <a:rPr lang="en-GB" sz="1400" b="1" dirty="0">
                      <a:solidFill>
                        <a:srgbClr val="A5A5A5"/>
                      </a:solidFill>
                      <a:ea typeface="Calibri" panose="020F0502020204030204" pitchFamily="34" charset="0"/>
                    </a:rPr>
                    <a:t>Measurement of:</a:t>
                  </a:r>
                </a:p>
                <a:p>
                  <a:pPr marL="285750" indent="-285750">
                    <a:buFont typeface="Arial" panose="020B0604020202020204" pitchFamily="34" charset="0"/>
                    <a:buChar char="•"/>
                  </a:pPr>
                  <a:r>
                    <a:rPr lang="en-GB" sz="1400" dirty="0">
                      <a:solidFill>
                        <a:srgbClr val="A5A5A5"/>
                      </a:solidFill>
                      <a:ea typeface="Calibri" panose="020F0502020204030204" pitchFamily="34" charset="0"/>
                    </a:rPr>
                    <a:t>LVEDP</a:t>
                  </a:r>
                </a:p>
                <a:p>
                  <a:pPr marL="285750" indent="-285750">
                    <a:buFont typeface="Arial" panose="020B0604020202020204" pitchFamily="34" charset="0"/>
                    <a:buChar char="•"/>
                  </a:pPr>
                  <a:r>
                    <a:rPr lang="en-GB" sz="1400" dirty="0">
                      <a:solidFill>
                        <a:srgbClr val="A5A5A5"/>
                      </a:solidFill>
                      <a:ea typeface="Calibri" panose="020F0502020204030204" pitchFamily="34" charset="0"/>
                    </a:rPr>
                    <a:t>LVDP</a:t>
                  </a:r>
                </a:p>
                <a:p>
                  <a:pPr marL="285750" indent="-285750">
                    <a:buFont typeface="Arial" panose="020B0604020202020204" pitchFamily="34" charset="0"/>
                    <a:buChar char="•"/>
                  </a:pPr>
                  <a:r>
                    <a:rPr lang="en-GB" sz="1400" dirty="0">
                      <a:solidFill>
                        <a:srgbClr val="A5A5A5"/>
                      </a:solidFill>
                      <a:ea typeface="Calibri" panose="020F0502020204030204" pitchFamily="34" charset="0"/>
                    </a:rPr>
                    <a:t>PP</a:t>
                  </a:r>
                </a:p>
              </p:txBody>
            </p:sp>
            <p:sp>
              <p:nvSpPr>
                <p:cNvPr id="23" name="Rectangle: Rounded Corners 22">
                  <a:extLst>
                    <a:ext uri="{FF2B5EF4-FFF2-40B4-BE49-F238E27FC236}">
                      <a16:creationId xmlns:a16="http://schemas.microsoft.com/office/drawing/2014/main" id="{E1848DB8-A970-42F9-9564-71FE38DFFD2E}"/>
                    </a:ext>
                  </a:extLst>
                </p:cNvPr>
                <p:cNvSpPr/>
                <p:nvPr/>
              </p:nvSpPr>
              <p:spPr>
                <a:xfrm>
                  <a:off x="8700374" y="2922649"/>
                  <a:ext cx="3061272" cy="975604"/>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28600" indent="-228600">
                    <a:buAutoNum type="arabicPeriod"/>
                  </a:pPr>
                  <a:r>
                    <a:rPr lang="en-GB" sz="1200" dirty="0">
                      <a:solidFill>
                        <a:schemeClr val="bg1"/>
                      </a:solidFill>
                      <a:ea typeface="Calibri" panose="020F0502020204030204" pitchFamily="34" charset="0"/>
                    </a:rPr>
                    <a:t>S</a:t>
                  </a:r>
                  <a:r>
                    <a:rPr lang="en-GB" sz="1200" dirty="0">
                      <a:solidFill>
                        <a:schemeClr val="bg1"/>
                      </a:solidFill>
                      <a:effectLst/>
                      <a:ea typeface="Calibri" panose="020F0502020204030204" pitchFamily="34" charset="0"/>
                    </a:rPr>
                    <a:t>tabilization for 30 min</a:t>
                  </a:r>
                </a:p>
                <a:p>
                  <a:pPr marL="228600" indent="-228600">
                    <a:buAutoNum type="arabicPeriod"/>
                  </a:pPr>
                  <a:r>
                    <a:rPr lang="en-GB" sz="1200" dirty="0">
                      <a:solidFill>
                        <a:schemeClr val="bg1"/>
                      </a:solidFill>
                      <a:ea typeface="Calibri" panose="020F0502020204030204" pitchFamily="34" charset="0"/>
                    </a:rPr>
                    <a:t>P</a:t>
                  </a:r>
                  <a:r>
                    <a:rPr lang="en-GB" sz="1200" dirty="0">
                      <a:solidFill>
                        <a:schemeClr val="bg1"/>
                      </a:solidFill>
                      <a:effectLst/>
                      <a:ea typeface="Calibri" panose="020F0502020204030204" pitchFamily="34" charset="0"/>
                    </a:rPr>
                    <a:t>erfusion with normal flow for 30 min followed by 5 cycles of PC (40 min of low flow perfusion + 20 min normal flow perfusion) </a:t>
                  </a:r>
                  <a:endParaRPr lang="en-GB" sz="1200" dirty="0">
                    <a:solidFill>
                      <a:schemeClr val="bg1"/>
                    </a:solidFill>
                    <a:ea typeface="Times New Roman" panose="02020603050405020304" pitchFamily="18" charset="0"/>
                  </a:endParaRPr>
                </a:p>
              </p:txBody>
            </p:sp>
          </p:grpSp>
          <p:grpSp>
            <p:nvGrpSpPr>
              <p:cNvPr id="15" name="Group 14">
                <a:extLst>
                  <a:ext uri="{FF2B5EF4-FFF2-40B4-BE49-F238E27FC236}">
                    <a16:creationId xmlns:a16="http://schemas.microsoft.com/office/drawing/2014/main" id="{8B5EB9B8-15F5-4FE9-AD61-EE4AF5D09348}"/>
                  </a:ext>
                </a:extLst>
              </p:cNvPr>
              <p:cNvGrpSpPr/>
              <p:nvPr/>
            </p:nvGrpSpPr>
            <p:grpSpPr>
              <a:xfrm>
                <a:off x="7418872" y="2541395"/>
                <a:ext cx="2593764" cy="392317"/>
                <a:chOff x="7785647" y="2468856"/>
                <a:chExt cx="2295170" cy="392317"/>
              </a:xfrm>
            </p:grpSpPr>
            <p:cxnSp>
              <p:nvCxnSpPr>
                <p:cNvPr id="18" name="Connector: Elbow 17">
                  <a:extLst>
                    <a:ext uri="{FF2B5EF4-FFF2-40B4-BE49-F238E27FC236}">
                      <a16:creationId xmlns:a16="http://schemas.microsoft.com/office/drawing/2014/main" id="{709DE6A9-846A-42C6-AFB0-BAC7E10F67B4}"/>
                    </a:ext>
                  </a:extLst>
                </p:cNvPr>
                <p:cNvCxnSpPr>
                  <a:cxnSpLocks/>
                </p:cNvCxnSpPr>
                <p:nvPr/>
              </p:nvCxnSpPr>
              <p:spPr>
                <a:xfrm>
                  <a:off x="8856817" y="2640490"/>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D7250413-6627-4852-B2C9-AE1C13FDC814}"/>
                    </a:ext>
                  </a:extLst>
                </p:cNvPr>
                <p:cNvCxnSpPr>
                  <a:cxnSpLocks/>
                </p:cNvCxnSpPr>
                <p:nvPr/>
              </p:nvCxnSpPr>
              <p:spPr>
                <a:xfrm rot="10800000" flipV="1">
                  <a:off x="7785647" y="2640227"/>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0AE455-3D67-4C8A-B1D5-50AD89CB6313}"/>
                    </a:ext>
                  </a:extLst>
                </p:cNvPr>
                <p:cNvCxnSpPr>
                  <a:cxnSpLocks/>
                </p:cNvCxnSpPr>
                <p:nvPr/>
              </p:nvCxnSpPr>
              <p:spPr>
                <a:xfrm>
                  <a:off x="9692722" y="2468856"/>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6" name="Rectangle: Rounded Corners 15">
                <a:extLst>
                  <a:ext uri="{FF2B5EF4-FFF2-40B4-BE49-F238E27FC236}">
                    <a16:creationId xmlns:a16="http://schemas.microsoft.com/office/drawing/2014/main" id="{4B9113A8-AA81-4695-B7AA-CE839BEA2F3A}"/>
                  </a:ext>
                </a:extLst>
              </p:cNvPr>
              <p:cNvSpPr/>
              <p:nvPr/>
            </p:nvSpPr>
            <p:spPr>
              <a:xfrm>
                <a:off x="6493862" y="2958952"/>
                <a:ext cx="1850020" cy="975604"/>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A5A5A5"/>
                    </a:solidFill>
                    <a:ea typeface="Calibri" panose="020F0502020204030204" pitchFamily="34" charset="0"/>
                  </a:rPr>
                  <a:t>C</a:t>
                </a:r>
                <a:r>
                  <a:rPr lang="en-GB" sz="1200" dirty="0">
                    <a:solidFill>
                      <a:srgbClr val="A5A5A5"/>
                    </a:solidFill>
                    <a:effectLst/>
                    <a:ea typeface="Calibri" panose="020F0502020204030204" pitchFamily="34" charset="0"/>
                  </a:rPr>
                  <a:t>ontrol group: NP with Krebs-</a:t>
                </a:r>
                <a:r>
                  <a:rPr lang="en-GB" sz="1200" dirty="0" err="1">
                    <a:solidFill>
                      <a:srgbClr val="A5A5A5"/>
                    </a:solidFill>
                    <a:effectLst/>
                    <a:ea typeface="Calibri" panose="020F0502020204030204" pitchFamily="34" charset="0"/>
                  </a:rPr>
                  <a:t>Henseleit</a:t>
                </a:r>
                <a:r>
                  <a:rPr lang="en-GB" sz="1200" dirty="0">
                    <a:solidFill>
                      <a:srgbClr val="A5A5A5"/>
                    </a:solidFill>
                    <a:effectLst/>
                    <a:ea typeface="Calibri" panose="020F0502020204030204" pitchFamily="34" charset="0"/>
                  </a:rPr>
                  <a:t> for 6h (NP, n=9)</a:t>
                </a:r>
                <a:endParaRPr lang="en-GB" sz="1200" dirty="0">
                  <a:solidFill>
                    <a:srgbClr val="A5A5A5"/>
                  </a:solidFill>
                  <a:ea typeface="Times New Roman" panose="02020603050405020304" pitchFamily="18" charset="0"/>
                </a:endParaRPr>
              </a:p>
            </p:txBody>
          </p:sp>
          <p:sp>
            <p:nvSpPr>
              <p:cNvPr id="17" name="Right Brace 16">
                <a:extLst>
                  <a:ext uri="{FF2B5EF4-FFF2-40B4-BE49-F238E27FC236}">
                    <a16:creationId xmlns:a16="http://schemas.microsoft.com/office/drawing/2014/main" id="{D0AFB03E-9343-4652-9A1D-BD6EB4432D7F}"/>
                  </a:ext>
                </a:extLst>
              </p:cNvPr>
              <p:cNvSpPr/>
              <p:nvPr/>
            </p:nvSpPr>
            <p:spPr>
              <a:xfrm rot="5400000">
                <a:off x="9122979" y="2251511"/>
                <a:ext cx="233312" cy="5407334"/>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grpSp>
          <p:nvGrpSpPr>
            <p:cNvPr id="29" name="Group 28">
              <a:extLst>
                <a:ext uri="{FF2B5EF4-FFF2-40B4-BE49-F238E27FC236}">
                  <a16:creationId xmlns:a16="http://schemas.microsoft.com/office/drawing/2014/main" id="{9C70591E-D108-4794-A956-666351EF2B09}"/>
                </a:ext>
              </a:extLst>
            </p:cNvPr>
            <p:cNvGrpSpPr/>
            <p:nvPr/>
          </p:nvGrpSpPr>
          <p:grpSpPr>
            <a:xfrm>
              <a:off x="8634019" y="3859218"/>
              <a:ext cx="2428395" cy="392317"/>
              <a:chOff x="9024732" y="3770447"/>
              <a:chExt cx="2428395" cy="392317"/>
            </a:xfrm>
          </p:grpSpPr>
          <p:cxnSp>
            <p:nvCxnSpPr>
              <p:cNvPr id="25" name="Connector: Elbow 24">
                <a:extLst>
                  <a:ext uri="{FF2B5EF4-FFF2-40B4-BE49-F238E27FC236}">
                    <a16:creationId xmlns:a16="http://schemas.microsoft.com/office/drawing/2014/main" id="{88157B6B-3D69-401B-A6E7-4B677504B2A0}"/>
                  </a:ext>
                </a:extLst>
              </p:cNvPr>
              <p:cNvCxnSpPr>
                <a:cxnSpLocks/>
              </p:cNvCxnSpPr>
              <p:nvPr/>
            </p:nvCxnSpPr>
            <p:spPr>
              <a:xfrm>
                <a:off x="10229127" y="3942081"/>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3465677-C24D-4C94-A116-52A8EC6AF817}"/>
                  </a:ext>
                </a:extLst>
              </p:cNvPr>
              <p:cNvCxnSpPr>
                <a:cxnSpLocks/>
              </p:cNvCxnSpPr>
              <p:nvPr/>
            </p:nvCxnSpPr>
            <p:spPr>
              <a:xfrm rot="10800000" flipV="1">
                <a:off x="9024732" y="3941818"/>
                <a:ext cx="1224000"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6D9A76-93A3-4633-B566-BE4A7353178F}"/>
                  </a:ext>
                </a:extLst>
              </p:cNvPr>
              <p:cNvCxnSpPr>
                <a:cxnSpLocks/>
              </p:cNvCxnSpPr>
              <p:nvPr/>
            </p:nvCxnSpPr>
            <p:spPr>
              <a:xfrm>
                <a:off x="10240128" y="3770447"/>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8" name="Rectangle: Rounded Corners 27">
              <a:extLst>
                <a:ext uri="{FF2B5EF4-FFF2-40B4-BE49-F238E27FC236}">
                  <a16:creationId xmlns:a16="http://schemas.microsoft.com/office/drawing/2014/main" id="{965DB4BE-EE4A-49AF-AAF4-28B9BB0A5197}"/>
                </a:ext>
              </a:extLst>
            </p:cNvPr>
            <p:cNvSpPr/>
            <p:nvPr/>
          </p:nvSpPr>
          <p:spPr>
            <a:xfrm>
              <a:off x="7657604" y="4279835"/>
              <a:ext cx="1952829" cy="500743"/>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tx1"/>
                  </a:solidFill>
                  <a:effectLst/>
                  <a:ea typeface="Calibri" panose="020F0502020204030204" pitchFamily="34" charset="0"/>
                </a:rPr>
                <a:t>Vehicle (PC, n=11) </a:t>
              </a:r>
              <a:endParaRPr lang="en-GB" sz="1400" dirty="0">
                <a:solidFill>
                  <a:schemeClr val="tx1"/>
                </a:solidFill>
                <a:ea typeface="Times New Roman" panose="02020603050405020304" pitchFamily="18" charset="0"/>
              </a:endParaRPr>
            </a:p>
          </p:txBody>
        </p:sp>
        <p:sp>
          <p:nvSpPr>
            <p:cNvPr id="30" name="Rectangle: Rounded Corners 29">
              <a:extLst>
                <a:ext uri="{FF2B5EF4-FFF2-40B4-BE49-F238E27FC236}">
                  <a16:creationId xmlns:a16="http://schemas.microsoft.com/office/drawing/2014/main" id="{27D45C92-EB12-4E64-A8EF-740819452C3E}"/>
                </a:ext>
              </a:extLst>
            </p:cNvPr>
            <p:cNvSpPr/>
            <p:nvPr/>
          </p:nvSpPr>
          <p:spPr>
            <a:xfrm>
              <a:off x="10341533" y="4279835"/>
              <a:ext cx="1441762" cy="500743"/>
            </a:xfrm>
            <a:prstGeom prst="roundRect">
              <a:avLst/>
            </a:prstGeom>
            <a:solidFill>
              <a:srgbClr val="00359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rPr>
                <a:t>60nM T3 (PC+T3, n=10)</a:t>
              </a:r>
            </a:p>
          </p:txBody>
        </p:sp>
      </p:grpSp>
    </p:spTree>
    <p:custDataLst>
      <p:tags r:id="rId1"/>
    </p:custDataLst>
    <p:extLst>
      <p:ext uri="{BB962C8B-B14F-4D97-AF65-F5344CB8AC3E}">
        <p14:creationId xmlns:p14="http://schemas.microsoft.com/office/powerpoint/2010/main" val="28602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000" dirty="0">
                <a:latin typeface="+mn-lt"/>
              </a:rPr>
              <a:t>Effects of triiodothyronine and preconditioning on ex vivo rat hearts subjected to normothermic perfusion. Implications for donor heart preservation </a:t>
            </a:r>
            <a:endParaRPr lang="en-GB" sz="20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Mourouzis</a:t>
            </a:r>
            <a:r>
              <a:rPr lang="en-GB" dirty="0">
                <a:latin typeface="+mn-lt"/>
              </a:rPr>
              <a:t> I. et al., ESOT Congress 2023; FG2_7</a:t>
            </a:r>
          </a:p>
        </p:txBody>
      </p:sp>
      <p:grpSp>
        <p:nvGrpSpPr>
          <p:cNvPr id="5" name="Group 4">
            <a:extLst>
              <a:ext uri="{FF2B5EF4-FFF2-40B4-BE49-F238E27FC236}">
                <a16:creationId xmlns:a16="http://schemas.microsoft.com/office/drawing/2014/main" id="{96402E5C-2D56-47AB-9EB8-B7DAF3055CAF}"/>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EF552E25-9C66-4A37-A1E9-F26EFFB303A0}"/>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9759F578-A333-4E17-90F1-C030409566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C233FD3F-2691-429D-A9CB-08596A1B1999}"/>
              </a:ext>
            </a:extLst>
          </p:cNvPr>
          <p:cNvSpPr txBox="1"/>
          <p:nvPr/>
        </p:nvSpPr>
        <p:spPr>
          <a:xfrm>
            <a:off x="717436" y="1109150"/>
            <a:ext cx="5221241" cy="3600986"/>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600" dirty="0">
                <a:solidFill>
                  <a:srgbClr val="A5A5A5"/>
                </a:solidFill>
              </a:rPr>
              <a:t>At the end of perfusion:</a:t>
            </a:r>
          </a:p>
          <a:p>
            <a:pPr marL="742950" lvl="1" indent="-285750" algn="just">
              <a:buFont typeface="Courier New" panose="02070309020205020404" pitchFamily="49" charset="0"/>
              <a:buChar char="o"/>
            </a:pPr>
            <a:r>
              <a:rPr lang="en-GB" sz="1600" dirty="0">
                <a:solidFill>
                  <a:srgbClr val="A5A5A5"/>
                </a:solidFill>
              </a:rPr>
              <a:t>LVEDP was significantly increased from the baseline in both NP and PC groups, but the magnitude was significantly less in PC hearts versus NP</a:t>
            </a:r>
          </a:p>
          <a:p>
            <a:pPr marL="742950" lvl="1" indent="-285750" algn="just">
              <a:buFont typeface="Courier New" panose="02070309020205020404" pitchFamily="49" charset="0"/>
              <a:buChar char="o"/>
            </a:pPr>
            <a:r>
              <a:rPr lang="en-GB" sz="1600" dirty="0">
                <a:solidFill>
                  <a:srgbClr val="A5A5A5"/>
                </a:solidFill>
              </a:rPr>
              <a:t>LVEDP in PC+T3 hearts was similar to baseline</a:t>
            </a:r>
          </a:p>
          <a:p>
            <a:pPr marL="742950" lvl="1" indent="-285750" algn="just">
              <a:buFont typeface="Courier New" panose="02070309020205020404" pitchFamily="49" charset="0"/>
              <a:buChar char="o"/>
            </a:pPr>
            <a:r>
              <a:rPr lang="en-GB" sz="1600" dirty="0">
                <a:solidFill>
                  <a:srgbClr val="A5A5A5"/>
                </a:solidFill>
              </a:rPr>
              <a:t>PP was significantly increased from the baseline in all groups, however this increase was significantly less in both PC and PC+T3 hearts versus NP</a:t>
            </a:r>
          </a:p>
          <a:p>
            <a:pPr marL="742950" lvl="1" indent="-285750" algn="just">
              <a:buFont typeface="Courier New" panose="02070309020205020404" pitchFamily="49" charset="0"/>
              <a:buChar char="o"/>
            </a:pPr>
            <a:r>
              <a:rPr lang="en-GB" sz="1600" dirty="0">
                <a:solidFill>
                  <a:srgbClr val="A5A5A5"/>
                </a:solidFill>
              </a:rPr>
              <a:t>LVDP was significantly reduced from baseline in all groups and no difference between the groups was observed</a:t>
            </a:r>
            <a:endParaRPr lang="en-GB" sz="1600" b="1" dirty="0">
              <a:solidFill>
                <a:srgbClr val="A5A5A5"/>
              </a:solidFill>
            </a:endParaRPr>
          </a:p>
        </p:txBody>
      </p:sp>
      <p:sp>
        <p:nvSpPr>
          <p:cNvPr id="9" name="TextBox 8">
            <a:extLst>
              <a:ext uri="{FF2B5EF4-FFF2-40B4-BE49-F238E27FC236}">
                <a16:creationId xmlns:a16="http://schemas.microsoft.com/office/drawing/2014/main" id="{5D883482-3916-4453-9E75-DB8809C1EDB7}"/>
              </a:ext>
            </a:extLst>
          </p:cNvPr>
          <p:cNvSpPr txBox="1"/>
          <p:nvPr/>
        </p:nvSpPr>
        <p:spPr>
          <a:xfrm>
            <a:off x="6253325" y="1109150"/>
            <a:ext cx="5310915" cy="2062103"/>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dirty="0">
                <a:solidFill>
                  <a:srgbClr val="A5A5A5"/>
                </a:solidFill>
              </a:rPr>
              <a:t>PC limits cardiac and microvascular dysfunction and T3 added to PC prevents the increase in LVEDP after prolonged perfusion</a:t>
            </a:r>
          </a:p>
          <a:p>
            <a:pPr marL="285750" indent="-285750" algn="just">
              <a:buFont typeface="Arial" panose="020B0604020202020204" pitchFamily="34" charset="0"/>
              <a:buChar char="•"/>
            </a:pPr>
            <a:endParaRPr lang="en-US" dirty="0">
              <a:solidFill>
                <a:srgbClr val="A5A5A5"/>
              </a:solidFill>
            </a:endParaRPr>
          </a:p>
          <a:p>
            <a:pPr marL="285750" indent="-285750" algn="just">
              <a:buFont typeface="Arial" panose="020B0604020202020204" pitchFamily="34" charset="0"/>
              <a:buChar char="•"/>
            </a:pPr>
            <a:r>
              <a:rPr lang="en-US" dirty="0">
                <a:solidFill>
                  <a:srgbClr val="A5A5A5"/>
                </a:solidFill>
              </a:rPr>
              <a:t>These data may have important therapeutic implications</a:t>
            </a:r>
            <a:endParaRPr lang="en-CH" dirty="0">
              <a:solidFill>
                <a:srgbClr val="A5A5A5"/>
              </a:solidFill>
            </a:endParaRPr>
          </a:p>
        </p:txBody>
      </p:sp>
      <p:graphicFrame>
        <p:nvGraphicFramePr>
          <p:cNvPr id="32" name="Table 31">
            <a:extLst>
              <a:ext uri="{FF2B5EF4-FFF2-40B4-BE49-F238E27FC236}">
                <a16:creationId xmlns:a16="http://schemas.microsoft.com/office/drawing/2014/main" id="{CFE025A9-BB08-4A1B-A20B-4E633D38FBE3}"/>
              </a:ext>
            </a:extLst>
          </p:cNvPr>
          <p:cNvGraphicFramePr>
            <a:graphicFrameLocks noGrp="1"/>
          </p:cNvGraphicFramePr>
          <p:nvPr>
            <p:extLst>
              <p:ext uri="{D42A27DB-BD31-4B8C-83A1-F6EECF244321}">
                <p14:modId xmlns:p14="http://schemas.microsoft.com/office/powerpoint/2010/main" val="3212507412"/>
              </p:ext>
            </p:extLst>
          </p:nvPr>
        </p:nvGraphicFramePr>
        <p:xfrm>
          <a:off x="784813" y="4956799"/>
          <a:ext cx="6917526" cy="1426652"/>
        </p:xfrm>
        <a:graphic>
          <a:graphicData uri="http://schemas.openxmlformats.org/drawingml/2006/table">
            <a:tbl>
              <a:tblPr firstRow="1" firstCol="1" bandRow="1">
                <a:tableStyleId>{5C22544A-7EE6-4342-B048-85BDC9FD1C3A}</a:tableStyleId>
              </a:tblPr>
              <a:tblGrid>
                <a:gridCol w="1127760">
                  <a:extLst>
                    <a:ext uri="{9D8B030D-6E8A-4147-A177-3AD203B41FA5}">
                      <a16:colId xmlns:a16="http://schemas.microsoft.com/office/drawing/2014/main" val="4246667255"/>
                    </a:ext>
                  </a:extLst>
                </a:gridCol>
                <a:gridCol w="1121513">
                  <a:extLst>
                    <a:ext uri="{9D8B030D-6E8A-4147-A177-3AD203B41FA5}">
                      <a16:colId xmlns:a16="http://schemas.microsoft.com/office/drawing/2014/main" val="2387179943"/>
                    </a:ext>
                  </a:extLst>
                </a:gridCol>
                <a:gridCol w="962526">
                  <a:extLst>
                    <a:ext uri="{9D8B030D-6E8A-4147-A177-3AD203B41FA5}">
                      <a16:colId xmlns:a16="http://schemas.microsoft.com/office/drawing/2014/main" val="4255577415"/>
                    </a:ext>
                  </a:extLst>
                </a:gridCol>
                <a:gridCol w="866273">
                  <a:extLst>
                    <a:ext uri="{9D8B030D-6E8A-4147-A177-3AD203B41FA5}">
                      <a16:colId xmlns:a16="http://schemas.microsoft.com/office/drawing/2014/main" val="179510512"/>
                    </a:ext>
                  </a:extLst>
                </a:gridCol>
                <a:gridCol w="1116531">
                  <a:extLst>
                    <a:ext uri="{9D8B030D-6E8A-4147-A177-3AD203B41FA5}">
                      <a16:colId xmlns:a16="http://schemas.microsoft.com/office/drawing/2014/main" val="3878345211"/>
                    </a:ext>
                  </a:extLst>
                </a:gridCol>
                <a:gridCol w="837398">
                  <a:extLst>
                    <a:ext uri="{9D8B030D-6E8A-4147-A177-3AD203B41FA5}">
                      <a16:colId xmlns:a16="http://schemas.microsoft.com/office/drawing/2014/main" val="770164307"/>
                    </a:ext>
                  </a:extLst>
                </a:gridCol>
                <a:gridCol w="885525">
                  <a:extLst>
                    <a:ext uri="{9D8B030D-6E8A-4147-A177-3AD203B41FA5}">
                      <a16:colId xmlns:a16="http://schemas.microsoft.com/office/drawing/2014/main" val="2220208410"/>
                    </a:ext>
                  </a:extLst>
                </a:gridCol>
              </a:tblGrid>
              <a:tr h="275732">
                <a:tc rowSpan="2">
                  <a:txBody>
                    <a:bodyPr/>
                    <a:lstStyle/>
                    <a:p>
                      <a:pPr marL="0" algn="just"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1" kern="1200" dirty="0">
                        <a:solidFill>
                          <a:schemeClr val="lt1"/>
                        </a:solidFill>
                        <a:effectLst/>
                        <a:latin typeface="+mn-lt"/>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gridSpan="3">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LVEDP (</a:t>
                      </a:r>
                      <a:r>
                        <a:rPr lang="fr-CH" sz="1100" dirty="0" err="1">
                          <a:effectLst/>
                        </a:rPr>
                        <a:t>mmHg</a:t>
                      </a:r>
                      <a:r>
                        <a:rPr lang="fr-CH" sz="1100" dirty="0">
                          <a:effectLst/>
                        </a:rPr>
                        <a:t>)</a:t>
                      </a: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HTK</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p-value</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gridSpan="3">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latin typeface="+mn-lt"/>
                          <a:cs typeface="Times New Roman" panose="02020603050405020304" pitchFamily="18" charset="0"/>
                        </a:rPr>
                        <a:t>PP (</a:t>
                      </a:r>
                      <a:r>
                        <a:rPr lang="fr-CH" sz="1100" dirty="0" err="1">
                          <a:effectLst/>
                          <a:latin typeface="+mn-lt"/>
                          <a:cs typeface="Times New Roman" panose="02020603050405020304" pitchFamily="18" charset="0"/>
                        </a:rPr>
                        <a:t>mmHg</a:t>
                      </a:r>
                      <a:r>
                        <a:rPr lang="fr-CH" sz="1100" dirty="0">
                          <a:effectLst/>
                          <a:latin typeface="+mn-lt"/>
                          <a:cs typeface="Times New Roman" panose="02020603050405020304" pitchFamily="18" charset="0"/>
                        </a:rPr>
                        <a:t>)</a:t>
                      </a:r>
                      <a:endParaRPr lang="en-CH" sz="1100" dirty="0">
                        <a:effectLst/>
                        <a:latin typeface="+mn-lt"/>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1686964774"/>
                  </a:ext>
                </a:extLst>
              </a:tr>
              <a:tr h="206028">
                <a:tc vMerge="1">
                  <a:txBody>
                    <a:bodyPr/>
                    <a:lstStyle/>
                    <a:p>
                      <a:pPr marL="0" algn="just"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1" kern="1200" dirty="0">
                          <a:solidFill>
                            <a:schemeClr val="lt1"/>
                          </a:solidFill>
                          <a:effectLst/>
                          <a:latin typeface="+mn-lt"/>
                          <a:cs typeface="Times New Roman" panose="02020603050405020304" pitchFamily="18" charset="0"/>
                        </a:rPr>
                        <a:t>Age (years), average </a:t>
                      </a:r>
                      <a:r>
                        <a:rPr lang="en-GB" sz="1100" b="1" kern="1200" dirty="0">
                          <a:solidFill>
                            <a:schemeClr val="lt1"/>
                          </a:solidFill>
                          <a:effectLst/>
                          <a:latin typeface="+mn-lt"/>
                          <a:cs typeface="Times New Roman" panose="02020603050405020304" pitchFamily="18" charset="0"/>
                        </a:rPr>
                        <a:t>± XX  </a:t>
                      </a:r>
                      <a:endParaRPr lang="en-CH" sz="1100" b="1" kern="1200" dirty="0">
                        <a:solidFill>
                          <a:schemeClr val="lt1"/>
                        </a:solidFill>
                        <a:effectLst/>
                        <a:latin typeface="+mn-lt"/>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End of </a:t>
                      </a:r>
                      <a:r>
                        <a:rPr lang="fr-CH" sz="1100" b="1" kern="1200" dirty="0" err="1">
                          <a:solidFill>
                            <a:schemeClr val="lt1"/>
                          </a:solidFill>
                          <a:effectLst/>
                          <a:latin typeface="+mn-lt"/>
                          <a:ea typeface="+mn-ea"/>
                          <a:cs typeface="Times New Roman" panose="02020603050405020304" pitchFamily="18" charset="0"/>
                        </a:rPr>
                        <a:t>stabilization</a:t>
                      </a:r>
                      <a:r>
                        <a:rPr lang="fr-CH" sz="1100" b="1" kern="1200" dirty="0">
                          <a:solidFill>
                            <a:schemeClr val="lt1"/>
                          </a:solidFill>
                          <a:effectLst/>
                          <a:latin typeface="+mn-lt"/>
                          <a:ea typeface="+mn-ea"/>
                          <a:cs typeface="Times New Roman" panose="02020603050405020304" pitchFamily="18" charset="0"/>
                        </a:rPr>
                        <a:t> (30min)</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End of perfusion (360min)</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 change</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End of </a:t>
                      </a:r>
                      <a:r>
                        <a:rPr lang="fr-CH" sz="1100" b="1" kern="1200" dirty="0" err="1">
                          <a:solidFill>
                            <a:schemeClr val="lt1"/>
                          </a:solidFill>
                          <a:effectLst/>
                          <a:latin typeface="+mn-lt"/>
                          <a:ea typeface="+mn-ea"/>
                          <a:cs typeface="Times New Roman" panose="02020603050405020304" pitchFamily="18" charset="0"/>
                        </a:rPr>
                        <a:t>stabilization</a:t>
                      </a:r>
                      <a:r>
                        <a:rPr lang="fr-CH" sz="1100" b="1" kern="1200" dirty="0">
                          <a:solidFill>
                            <a:schemeClr val="lt1"/>
                          </a:solidFill>
                          <a:effectLst/>
                          <a:latin typeface="+mn-lt"/>
                          <a:ea typeface="+mn-ea"/>
                          <a:cs typeface="Times New Roman" panose="02020603050405020304" pitchFamily="18" charset="0"/>
                        </a:rPr>
                        <a:t> (30min)</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End of perfusion (360min)</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marL="0" algn="ctr" defTabSz="914400" rtl="0" eaLnBrk="1" latinLnBrk="0" hangingPunct="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lt1"/>
                          </a:solidFill>
                          <a:effectLst/>
                          <a:latin typeface="+mn-lt"/>
                          <a:ea typeface="+mn-ea"/>
                          <a:cs typeface="Times New Roman" panose="02020603050405020304" pitchFamily="18" charset="0"/>
                        </a:rPr>
                        <a:t>% change</a:t>
                      </a:r>
                      <a:endParaRPr lang="en-CH" sz="1100" b="1" kern="1200" dirty="0">
                        <a:solidFill>
                          <a:schemeClr val="lt1"/>
                        </a:solidFill>
                        <a:effectLst/>
                        <a:latin typeface="+mn-lt"/>
                        <a:ea typeface="+mn-ea"/>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2550961695"/>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NP (n=9)</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7.6 (0.3)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21.8 (7.0)</a:t>
                      </a:r>
                      <a:r>
                        <a:rPr lang="fr-CH" sz="1100" b="0" kern="1200" baseline="30000" dirty="0">
                          <a:solidFill>
                            <a:schemeClr val="tx1"/>
                          </a:solidFill>
                          <a:effectLst/>
                          <a:latin typeface="+mn-lt"/>
                          <a:ea typeface="+mn-ea"/>
                          <a:cs typeface="+mn-cs"/>
                        </a:rPr>
                        <a:t>*</a:t>
                      </a:r>
                      <a:endParaRPr lang="en-CH" sz="1100" b="0" kern="1200" baseline="300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188 (94)%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69 (5)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153 (47)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120 (63)%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7937860"/>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dirty="0">
                          <a:solidFill>
                            <a:schemeClr val="tx1"/>
                          </a:solidFill>
                          <a:effectLst/>
                        </a:rPr>
                        <a:t>PC (n=11)</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7.7 (0.4)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13.4 (7.8)</a:t>
                      </a:r>
                      <a:r>
                        <a:rPr lang="fr-CH" sz="1100" b="0" kern="1200" baseline="30000" dirty="0">
                          <a:solidFill>
                            <a:schemeClr val="tx1"/>
                          </a:solidFill>
                          <a:effectLst/>
                          <a:latin typeface="+mn-lt"/>
                          <a:ea typeface="+mn-ea"/>
                          <a:cs typeface="+mn-cs"/>
                        </a:rPr>
                        <a:t>*#</a:t>
                      </a:r>
                      <a:endParaRPr lang="en-CH" sz="1100" b="0" kern="1200" baseline="300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73 (98)%</a:t>
                      </a:r>
                      <a:r>
                        <a:rPr lang="fr-CH" sz="1100" b="0" kern="1200" baseline="300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68 (6)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105 (22)</a:t>
                      </a:r>
                      <a:r>
                        <a:rPr lang="fr-CH" sz="1100" b="0" kern="1200" baseline="30000" dirty="0">
                          <a:solidFill>
                            <a:schemeClr val="tx1"/>
                          </a:solidFill>
                          <a:effectLst/>
                          <a:latin typeface="+mn-lt"/>
                          <a:ea typeface="+mn-ea"/>
                          <a:cs typeface="+mn-cs"/>
                        </a:rPr>
                        <a:t> *#</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58 (35)%</a:t>
                      </a:r>
                      <a:r>
                        <a:rPr lang="fr-CH" sz="1100" b="0" kern="1200" baseline="300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67421856"/>
                  </a:ext>
                </a:extLst>
              </a:tr>
              <a:tr h="216000">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0" dirty="0">
                          <a:solidFill>
                            <a:schemeClr val="tx1"/>
                          </a:solidFill>
                          <a:effectLst/>
                        </a:rPr>
                        <a:t>PC+T3 (n=10)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7.6 (0.3)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8.3 (4.6)</a:t>
                      </a:r>
                      <a:r>
                        <a:rPr lang="fr-CH" sz="1100" b="0" kern="1200" baseline="30000" dirty="0">
                          <a:solidFill>
                            <a:schemeClr val="tx1"/>
                          </a:solidFill>
                          <a:effectLst/>
                          <a:latin typeface="+mn-lt"/>
                          <a:ea typeface="+mn-ea"/>
                          <a:cs typeface="+mn-cs"/>
                        </a:rPr>
                        <a:t>#</a:t>
                      </a:r>
                      <a:endParaRPr lang="en-CH" sz="1100" b="0" kern="1200" baseline="300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 (58)%</a:t>
                      </a:r>
                      <a:r>
                        <a:rPr lang="fr-CH" sz="1100" b="0" kern="1200" baseline="300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66 (4)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90 (19)</a:t>
                      </a:r>
                      <a:r>
                        <a:rPr lang="fr-CH" sz="1100" b="0" kern="1200" baseline="30000" dirty="0">
                          <a:solidFill>
                            <a:schemeClr val="tx1"/>
                          </a:solidFill>
                          <a:effectLst/>
                          <a:latin typeface="+mn-lt"/>
                          <a:ea typeface="+mn-ea"/>
                          <a:cs typeface="+mn-cs"/>
                        </a:rPr>
                        <a:t> *#</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39 (27)%</a:t>
                      </a:r>
                      <a:r>
                        <a:rPr lang="fr-CH" sz="1100" b="0" kern="1200" baseline="300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009832768"/>
                  </a:ext>
                </a:extLst>
              </a:tr>
            </a:tbl>
          </a:graphicData>
        </a:graphic>
      </p:graphicFrame>
      <p:sp>
        <p:nvSpPr>
          <p:cNvPr id="33" name="TextBox 32">
            <a:extLst>
              <a:ext uri="{FF2B5EF4-FFF2-40B4-BE49-F238E27FC236}">
                <a16:creationId xmlns:a16="http://schemas.microsoft.com/office/drawing/2014/main" id="{0EB130EE-4076-4FB9-A17F-1B40E0F1DF74}"/>
              </a:ext>
            </a:extLst>
          </p:cNvPr>
          <p:cNvSpPr txBox="1"/>
          <p:nvPr/>
        </p:nvSpPr>
        <p:spPr>
          <a:xfrm>
            <a:off x="7702339" y="5783287"/>
            <a:ext cx="3823636" cy="600164"/>
          </a:xfrm>
          <a:prstGeom prst="rect">
            <a:avLst/>
          </a:prstGeom>
          <a:noFill/>
        </p:spPr>
        <p:txBody>
          <a:bodyPr wrap="square">
            <a:spAutoFit/>
          </a:bodyPr>
          <a:lstStyle/>
          <a:p>
            <a:pPr algn="just"/>
            <a:r>
              <a:rPr lang="en-GB" sz="1100" dirty="0">
                <a:solidFill>
                  <a:srgbClr val="A5A5A5"/>
                </a:solidFill>
                <a:effectLst/>
                <a:ea typeface="Calibri" panose="020F0502020204030204" pitchFamily="34" charset="0"/>
              </a:rPr>
              <a:t>Data are presented as mean (SD)</a:t>
            </a:r>
            <a:endParaRPr lang="en-CH" sz="1100" dirty="0">
              <a:solidFill>
                <a:srgbClr val="A5A5A5"/>
              </a:solidFill>
              <a:effectLst/>
              <a:ea typeface="Times New Roman" panose="02020603050405020304" pitchFamily="18" charset="0"/>
            </a:endParaRPr>
          </a:p>
          <a:p>
            <a:pPr algn="just"/>
            <a:r>
              <a:rPr lang="en-GB" sz="1100" dirty="0">
                <a:solidFill>
                  <a:srgbClr val="A5A5A5"/>
                </a:solidFill>
                <a:effectLst/>
                <a:ea typeface="Calibri" panose="020F0502020204030204" pitchFamily="34" charset="0"/>
              </a:rPr>
              <a:t>* p&lt;0.05 vs baseline (30min), paired samples t-test  </a:t>
            </a:r>
            <a:endParaRPr lang="en-CH" sz="1100" dirty="0">
              <a:solidFill>
                <a:srgbClr val="A5A5A5"/>
              </a:solidFill>
              <a:effectLst/>
              <a:ea typeface="Times New Roman" panose="02020603050405020304" pitchFamily="18" charset="0"/>
            </a:endParaRPr>
          </a:p>
          <a:p>
            <a:pPr algn="just"/>
            <a:r>
              <a:rPr lang="en-GB" sz="1100" baseline="30000" dirty="0">
                <a:solidFill>
                  <a:srgbClr val="A5A5A5"/>
                </a:solidFill>
                <a:effectLst/>
                <a:ea typeface="Calibri" panose="020F0502020204030204" pitchFamily="34" charset="0"/>
              </a:rPr>
              <a:t>#</a:t>
            </a:r>
            <a:r>
              <a:rPr lang="en-GB" sz="1100" dirty="0">
                <a:solidFill>
                  <a:srgbClr val="A5A5A5"/>
                </a:solidFill>
                <a:effectLst/>
                <a:ea typeface="Calibri" panose="020F0502020204030204" pitchFamily="34" charset="0"/>
              </a:rPr>
              <a:t> p&lt;0.05 vs NP, </a:t>
            </a:r>
            <a:r>
              <a:rPr lang="en-GB" sz="1100" dirty="0" err="1">
                <a:solidFill>
                  <a:srgbClr val="A5A5A5"/>
                </a:solidFill>
                <a:effectLst/>
                <a:ea typeface="Calibri" panose="020F0502020204030204" pitchFamily="34" charset="0"/>
              </a:rPr>
              <a:t>OneWay</a:t>
            </a:r>
            <a:r>
              <a:rPr lang="en-GB" sz="1100" dirty="0">
                <a:solidFill>
                  <a:srgbClr val="A5A5A5"/>
                </a:solidFill>
                <a:effectLst/>
                <a:ea typeface="Calibri" panose="020F0502020204030204" pitchFamily="34" charset="0"/>
              </a:rPr>
              <a:t> ANOVA</a:t>
            </a:r>
            <a:endParaRPr lang="en-CH" sz="1100" dirty="0">
              <a:solidFill>
                <a:srgbClr val="A5A5A5"/>
              </a:solidFill>
              <a:effectLst/>
              <a:ea typeface="Times New Roman" panose="02020603050405020304" pitchFamily="18" charset="0"/>
            </a:endParaRPr>
          </a:p>
        </p:txBody>
      </p:sp>
    </p:spTree>
    <p:custDataLst>
      <p:tags r:id="rId1"/>
    </p:custDataLst>
    <p:extLst>
      <p:ext uri="{BB962C8B-B14F-4D97-AF65-F5344CB8AC3E}">
        <p14:creationId xmlns:p14="http://schemas.microsoft.com/office/powerpoint/2010/main" val="360342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200" dirty="0">
                <a:latin typeface="+mn-lt"/>
              </a:rPr>
              <a:t>Donor-derived cell free DNA as a surveillance tool for acute cellular rejection in heart transplantation: Results from the free-DNA car study</a:t>
            </a:r>
            <a:endParaRPr lang="en-CH" sz="22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Jimenez-Blanco M. et al., ESOT Congress 2023; LDV7</a:t>
            </a:r>
          </a:p>
        </p:txBody>
      </p:sp>
      <p:grpSp>
        <p:nvGrpSpPr>
          <p:cNvPr id="5" name="Group 4">
            <a:extLst>
              <a:ext uri="{FF2B5EF4-FFF2-40B4-BE49-F238E27FC236}">
                <a16:creationId xmlns:a16="http://schemas.microsoft.com/office/drawing/2014/main" id="{E0447F36-097B-4610-BB15-F87315D69D43}"/>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90528C80-2B4C-45E2-BBE3-9E5657E673BD}"/>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534EE9D1-B71C-4B86-828E-89B4CC9CC9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10" name="TextBox 9">
            <a:extLst>
              <a:ext uri="{FF2B5EF4-FFF2-40B4-BE49-F238E27FC236}">
                <a16:creationId xmlns:a16="http://schemas.microsoft.com/office/drawing/2014/main" id="{B11163CA-3423-42F5-B99D-93A1EF61AF9F}"/>
              </a:ext>
            </a:extLst>
          </p:cNvPr>
          <p:cNvSpPr txBox="1"/>
          <p:nvPr/>
        </p:nvSpPr>
        <p:spPr>
          <a:xfrm>
            <a:off x="717436" y="1109150"/>
            <a:ext cx="5221241" cy="1384995"/>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sz="1600" dirty="0">
                <a:solidFill>
                  <a:srgbClr val="A5A5A5"/>
                </a:solidFill>
              </a:rPr>
              <a:t>There is growing interest in the potential utility of dd-</a:t>
            </a:r>
            <a:r>
              <a:rPr lang="en-GB" sz="1600" dirty="0" err="1">
                <a:solidFill>
                  <a:srgbClr val="A5A5A5"/>
                </a:solidFill>
              </a:rPr>
              <a:t>cfDNA</a:t>
            </a:r>
            <a:r>
              <a:rPr lang="en-GB" sz="1600" dirty="0">
                <a:solidFill>
                  <a:srgbClr val="A5A5A5"/>
                </a:solidFill>
              </a:rPr>
              <a:t> as a non-invasive biomarker for surveillance of ACR in HT recipients, thus allowing avoidance of repeated EMB</a:t>
            </a:r>
            <a:endParaRPr lang="en-GB" sz="1600" b="1" dirty="0">
              <a:solidFill>
                <a:srgbClr val="A5A5A5"/>
              </a:solidFill>
            </a:endParaRPr>
          </a:p>
        </p:txBody>
      </p:sp>
      <p:sp>
        <p:nvSpPr>
          <p:cNvPr id="11" name="TextBox 10">
            <a:extLst>
              <a:ext uri="{FF2B5EF4-FFF2-40B4-BE49-F238E27FC236}">
                <a16:creationId xmlns:a16="http://schemas.microsoft.com/office/drawing/2014/main" id="{9A2E4777-2BA1-4288-B228-68EA35EDFD21}"/>
              </a:ext>
            </a:extLst>
          </p:cNvPr>
          <p:cNvSpPr txBox="1"/>
          <p:nvPr/>
        </p:nvSpPr>
        <p:spPr>
          <a:xfrm>
            <a:off x="6253325" y="1109150"/>
            <a:ext cx="5310915" cy="2985433"/>
          </a:xfrm>
          <a:prstGeom prst="rect">
            <a:avLst/>
          </a:prstGeom>
          <a:noFill/>
        </p:spPr>
        <p:txBody>
          <a:bodyPr wrap="square" rtlCol="0">
            <a:spAutoFit/>
          </a:bodyPr>
          <a:lstStyle/>
          <a:p>
            <a:r>
              <a:rPr lang="en-GB" sz="2000" b="1" dirty="0">
                <a:solidFill>
                  <a:srgbClr val="636569"/>
                </a:solidFill>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1006 pairs of EMB and dd-</a:t>
            </a:r>
            <a:r>
              <a:rPr kumimoji="0" lang="en-GB" sz="1400" b="0" i="0" u="none" strike="noStrike" kern="1200" cap="none" spc="0" normalizeH="0" baseline="0" noProof="0" dirty="0" err="1">
                <a:ln>
                  <a:noFill/>
                </a:ln>
                <a:solidFill>
                  <a:srgbClr val="A5A5A5"/>
                </a:solidFill>
                <a:effectLst/>
                <a:uLnTx/>
                <a:uFillTx/>
                <a:ea typeface="+mn-ea"/>
                <a:cs typeface="+mn-cs"/>
              </a:rPr>
              <a:t>cfDNA</a:t>
            </a:r>
            <a:r>
              <a:rPr kumimoji="0" lang="en-GB" sz="1400" b="0" i="0" u="none" strike="noStrike" kern="1200" cap="none" spc="0" normalizeH="0" baseline="0" noProof="0" dirty="0">
                <a:ln>
                  <a:noFill/>
                </a:ln>
                <a:solidFill>
                  <a:srgbClr val="A5A5A5"/>
                </a:solidFill>
                <a:effectLst/>
                <a:uLnTx/>
                <a:uFillTx/>
                <a:ea typeface="+mn-ea"/>
                <a:cs typeface="+mn-cs"/>
              </a:rPr>
              <a:t> determinations</a:t>
            </a:r>
            <a:endParaRPr lang="en-GB" sz="1400" dirty="0">
              <a:solidFill>
                <a:srgbClr val="A5A5A5"/>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ACR was present in </a:t>
            </a:r>
            <a:r>
              <a:rPr lang="en-GB" sz="1400" dirty="0">
                <a:solidFill>
                  <a:srgbClr val="A5A5A5"/>
                </a:solidFill>
              </a:rPr>
              <a:t>44</a:t>
            </a:r>
            <a:r>
              <a:rPr kumimoji="0" lang="en-GB" sz="1400" b="0" i="0" u="none" strike="noStrike" kern="1200" cap="none" spc="0" normalizeH="0" baseline="0" noProof="0" dirty="0">
                <a:ln>
                  <a:noFill/>
                </a:ln>
                <a:solidFill>
                  <a:srgbClr val="A5A5A5"/>
                </a:solidFill>
                <a:effectLst/>
                <a:uLnTx/>
                <a:uFillTx/>
                <a:ea typeface="+mn-ea"/>
                <a:cs typeface="+mn-cs"/>
              </a:rPr>
              <a:t> EMB (4.4%) and AMR ≥1 in 17 EMB (1.7%)</a:t>
            </a:r>
          </a:p>
          <a:p>
            <a:pPr marL="285750" lvl="0" indent="-285750" algn="just">
              <a:buFont typeface="Arial" panose="020B0604020202020204" pitchFamily="34" charset="0"/>
              <a:buChar char="•"/>
              <a:defRPr/>
            </a:pPr>
            <a:r>
              <a:rPr kumimoji="0" lang="en-GB" sz="1400" b="0" i="0" u="none" strike="noStrike" kern="1200" cap="none" spc="0" normalizeH="0" baseline="0" noProof="0" dirty="0">
                <a:ln>
                  <a:noFill/>
                </a:ln>
                <a:solidFill>
                  <a:srgbClr val="A5A5A5"/>
                </a:solidFill>
                <a:effectLst/>
                <a:uLnTx/>
                <a:uFillTx/>
                <a:ea typeface="+mn-ea"/>
                <a:cs typeface="+mn-cs"/>
              </a:rPr>
              <a:t>Median (IQR) dd-</a:t>
            </a:r>
            <a:r>
              <a:rPr kumimoji="0" lang="en-GB" sz="1400" b="0" i="0" u="none" strike="noStrike" kern="1200" cap="none" spc="0" normalizeH="0" baseline="0" noProof="0" dirty="0" err="1">
                <a:ln>
                  <a:noFill/>
                </a:ln>
                <a:solidFill>
                  <a:srgbClr val="A5A5A5"/>
                </a:solidFill>
                <a:effectLst/>
                <a:uLnTx/>
                <a:uFillTx/>
                <a:ea typeface="+mn-ea"/>
                <a:cs typeface="+mn-cs"/>
              </a:rPr>
              <a:t>cfDNA</a:t>
            </a:r>
            <a:r>
              <a:rPr kumimoji="0" lang="en-GB" sz="1400" b="0" i="0" u="none" strike="noStrike" kern="1200" cap="none" spc="0" normalizeH="0" baseline="0" noProof="0" dirty="0">
                <a:ln>
                  <a:noFill/>
                </a:ln>
                <a:solidFill>
                  <a:srgbClr val="A5A5A5"/>
                </a:solidFill>
                <a:effectLst/>
                <a:uLnTx/>
                <a:uFillTx/>
                <a:ea typeface="+mn-ea"/>
                <a:cs typeface="+mn-cs"/>
              </a:rPr>
              <a:t> values for each ACR group were: </a:t>
            </a:r>
            <a:r>
              <a:rPr lang="en-US" sz="1400" dirty="0">
                <a:solidFill>
                  <a:schemeClr val="bg2">
                    <a:lumMod val="75000"/>
                  </a:schemeClr>
                </a:solidFill>
              </a:rPr>
              <a:t>0R 0.088% (0.04-0.2), 1R 0.11% (0.045-0.36), 2-3R 0.2% (0.06-0.65). </a:t>
            </a:r>
            <a:r>
              <a:rPr kumimoji="0" lang="en-GB" sz="1400" b="0" i="0" u="none" strike="noStrike" kern="1200" cap="none" spc="0" normalizeH="0" baseline="0" noProof="0" dirty="0">
                <a:ln>
                  <a:noFill/>
                </a:ln>
                <a:solidFill>
                  <a:srgbClr val="A5A5A5"/>
                </a:solidFill>
                <a:effectLst/>
                <a:uLnTx/>
                <a:uFillTx/>
                <a:ea typeface="+mn-ea"/>
                <a:cs typeface="+mn-cs"/>
              </a:rPr>
              <a:t>AMR0 and AMR ≥1 median values were 0.1% (0.04-0.24) and 0.2% (0.075-0.7), respectively</a:t>
            </a:r>
          </a:p>
          <a:p>
            <a:pPr marL="285750" indent="-285750" algn="just">
              <a:buFont typeface="Arial" panose="020B0604020202020204" pitchFamily="34" charset="0"/>
              <a:buChar char="•"/>
              <a:defRPr/>
            </a:pPr>
            <a:r>
              <a:rPr lang="en-GB" sz="1400" dirty="0">
                <a:solidFill>
                  <a:srgbClr val="A5A5A5"/>
                </a:solidFill>
              </a:rPr>
              <a:t>Patients with ACR ≥2 had significantly higher  dd-</a:t>
            </a:r>
            <a:r>
              <a:rPr lang="en-GB" sz="1400" dirty="0" err="1">
                <a:solidFill>
                  <a:srgbClr val="A5A5A5"/>
                </a:solidFill>
              </a:rPr>
              <a:t>cfDNA</a:t>
            </a:r>
            <a:r>
              <a:rPr lang="en-GB" sz="1400" dirty="0">
                <a:solidFill>
                  <a:srgbClr val="A5A5A5"/>
                </a:solidFill>
              </a:rPr>
              <a:t> values than those with ACR 0 or 1, 0.205% (0.06-0.65) vs 0.097% (0.04-0.24), p&lt;0.01 (Figure 1)</a:t>
            </a:r>
          </a:p>
          <a:p>
            <a:pPr marL="285750" indent="-285750" algn="just">
              <a:buFont typeface="Arial" panose="020B0604020202020204" pitchFamily="34" charset="0"/>
              <a:buChar char="•"/>
              <a:defRPr/>
            </a:pPr>
            <a:r>
              <a:rPr lang="en-GB" sz="1400" dirty="0">
                <a:solidFill>
                  <a:srgbClr val="A5A5A5"/>
                </a:solidFill>
              </a:rPr>
              <a:t>A 0.15% dd-</a:t>
            </a:r>
            <a:r>
              <a:rPr lang="en-GB" sz="1400" dirty="0" err="1">
                <a:solidFill>
                  <a:srgbClr val="A5A5A5"/>
                </a:solidFill>
              </a:rPr>
              <a:t>cfDNA</a:t>
            </a:r>
            <a:r>
              <a:rPr lang="en-GB" sz="1400" dirty="0">
                <a:solidFill>
                  <a:srgbClr val="A5A5A5"/>
                </a:solidFill>
              </a:rPr>
              <a:t> threshold revealed a NPV of 97%,</a:t>
            </a:r>
            <a:r>
              <a:rPr lang="en-GB" sz="1400" b="1" dirty="0">
                <a:solidFill>
                  <a:srgbClr val="A5A5A5"/>
                </a:solidFill>
              </a:rPr>
              <a:t> </a:t>
            </a:r>
            <a:r>
              <a:rPr lang="en-GB" sz="1400" dirty="0">
                <a:solidFill>
                  <a:srgbClr val="A5A5A5"/>
                </a:solidFill>
              </a:rPr>
              <a:t>which could have safely eliminated 61% of routine EMB</a:t>
            </a:r>
          </a:p>
        </p:txBody>
      </p:sp>
      <p:grpSp>
        <p:nvGrpSpPr>
          <p:cNvPr id="86" name="Group 85">
            <a:extLst>
              <a:ext uri="{FF2B5EF4-FFF2-40B4-BE49-F238E27FC236}">
                <a16:creationId xmlns:a16="http://schemas.microsoft.com/office/drawing/2014/main" id="{06E5056E-00FF-4506-8563-093EE0C0B983}"/>
              </a:ext>
            </a:extLst>
          </p:cNvPr>
          <p:cNvGrpSpPr/>
          <p:nvPr/>
        </p:nvGrpSpPr>
        <p:grpSpPr>
          <a:xfrm>
            <a:off x="627760" y="2852438"/>
            <a:ext cx="5596114" cy="3605045"/>
            <a:chOff x="5916401" y="1623809"/>
            <a:chExt cx="5596114" cy="3605045"/>
          </a:xfrm>
        </p:grpSpPr>
        <p:grpSp>
          <p:nvGrpSpPr>
            <p:cNvPr id="14" name="Group 13">
              <a:extLst>
                <a:ext uri="{FF2B5EF4-FFF2-40B4-BE49-F238E27FC236}">
                  <a16:creationId xmlns:a16="http://schemas.microsoft.com/office/drawing/2014/main" id="{B5E25C07-ECBB-42B4-9C7A-58F1E0C343DE}"/>
                </a:ext>
              </a:extLst>
            </p:cNvPr>
            <p:cNvGrpSpPr/>
            <p:nvPr/>
          </p:nvGrpSpPr>
          <p:grpSpPr>
            <a:xfrm>
              <a:off x="5916401" y="1623809"/>
              <a:ext cx="5596114" cy="3605045"/>
              <a:chOff x="5916401" y="1497348"/>
              <a:chExt cx="5596114" cy="3605045"/>
            </a:xfrm>
          </p:grpSpPr>
          <p:pic>
            <p:nvPicPr>
              <p:cNvPr id="15" name="Graphic 14" descr="Group of people with solid fill">
                <a:extLst>
                  <a:ext uri="{FF2B5EF4-FFF2-40B4-BE49-F238E27FC236}">
                    <a16:creationId xmlns:a16="http://schemas.microsoft.com/office/drawing/2014/main" id="{88BE8B41-3E52-4636-B3C4-12A5A9DA1A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3508" y="1825938"/>
                <a:ext cx="563813" cy="563813"/>
              </a:xfrm>
              <a:prstGeom prst="rect">
                <a:avLst/>
              </a:prstGeom>
            </p:spPr>
          </p:pic>
          <p:cxnSp>
            <p:nvCxnSpPr>
              <p:cNvPr id="16" name="Straight Arrow Connector 15">
                <a:extLst>
                  <a:ext uri="{FF2B5EF4-FFF2-40B4-BE49-F238E27FC236}">
                    <a16:creationId xmlns:a16="http://schemas.microsoft.com/office/drawing/2014/main" id="{4564DC2C-7544-4877-B3D6-A0FEE389FF10}"/>
                  </a:ext>
                </a:extLst>
              </p:cNvPr>
              <p:cNvCxnSpPr>
                <a:cxnSpLocks/>
              </p:cNvCxnSpPr>
              <p:nvPr/>
            </p:nvCxnSpPr>
            <p:spPr>
              <a:xfrm rot="16200000">
                <a:off x="9206222" y="728812"/>
                <a:ext cx="0" cy="3024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F5E74B-CC9F-4101-BC39-D74F3947B0E5}"/>
                  </a:ext>
                </a:extLst>
              </p:cNvPr>
              <p:cNvSpPr txBox="1"/>
              <p:nvPr/>
            </p:nvSpPr>
            <p:spPr>
              <a:xfrm>
                <a:off x="7618739" y="1729085"/>
                <a:ext cx="423786" cy="461665"/>
              </a:xfrm>
              <a:prstGeom prst="rect">
                <a:avLst/>
              </a:prstGeom>
              <a:noFill/>
            </p:spPr>
            <p:txBody>
              <a:bodyPr wrap="square">
                <a:spAutoFit/>
              </a:bodyPr>
              <a:lstStyle/>
              <a:p>
                <a:pPr algn="ctr"/>
                <a:r>
                  <a:rPr lang="en-GB" sz="1200" dirty="0">
                    <a:solidFill>
                      <a:srgbClr val="A5A5A5"/>
                    </a:solidFill>
                  </a:rPr>
                  <a:t>M0.5</a:t>
                </a:r>
                <a:endParaRPr lang="en-GB" sz="1200" dirty="0"/>
              </a:p>
            </p:txBody>
          </p:sp>
          <p:cxnSp>
            <p:nvCxnSpPr>
              <p:cNvPr id="18" name="Straight Connector 17">
                <a:extLst>
                  <a:ext uri="{FF2B5EF4-FFF2-40B4-BE49-F238E27FC236}">
                    <a16:creationId xmlns:a16="http://schemas.microsoft.com/office/drawing/2014/main" id="{22B6A608-CB95-4734-BEEB-EE64F599BFFE}"/>
                  </a:ext>
                </a:extLst>
              </p:cNvPr>
              <p:cNvCxnSpPr/>
              <p:nvPr/>
            </p:nvCxnSpPr>
            <p:spPr>
              <a:xfrm>
                <a:off x="7832212" y="216934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EB1F66-D7DA-49F6-9A9B-6AD5F7A7BA63}"/>
                  </a:ext>
                </a:extLst>
              </p:cNvPr>
              <p:cNvSpPr txBox="1"/>
              <p:nvPr/>
            </p:nvSpPr>
            <p:spPr>
              <a:xfrm>
                <a:off x="10251557" y="1914424"/>
                <a:ext cx="597381" cy="276999"/>
              </a:xfrm>
              <a:prstGeom prst="rect">
                <a:avLst/>
              </a:prstGeom>
              <a:noFill/>
            </p:spPr>
            <p:txBody>
              <a:bodyPr wrap="square">
                <a:spAutoFit/>
              </a:bodyPr>
              <a:lstStyle/>
              <a:p>
                <a:pPr algn="ctr"/>
                <a:r>
                  <a:rPr lang="en-GB" sz="1200" dirty="0">
                    <a:solidFill>
                      <a:srgbClr val="A5A5A5"/>
                    </a:solidFill>
                  </a:rPr>
                  <a:t>M12</a:t>
                </a:r>
                <a:endParaRPr lang="en-GB" sz="1200" dirty="0"/>
              </a:p>
            </p:txBody>
          </p:sp>
          <p:cxnSp>
            <p:nvCxnSpPr>
              <p:cNvPr id="20" name="Straight Connector 19">
                <a:extLst>
                  <a:ext uri="{FF2B5EF4-FFF2-40B4-BE49-F238E27FC236}">
                    <a16:creationId xmlns:a16="http://schemas.microsoft.com/office/drawing/2014/main" id="{D22AB0D6-F07C-4B93-9242-766128044687}"/>
                  </a:ext>
                </a:extLst>
              </p:cNvPr>
              <p:cNvCxnSpPr/>
              <p:nvPr/>
            </p:nvCxnSpPr>
            <p:spPr>
              <a:xfrm>
                <a:off x="10543463" y="216106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D826FE-7ED2-43A5-8E2E-8C1BD9526131}"/>
                  </a:ext>
                </a:extLst>
              </p:cNvPr>
              <p:cNvCxnSpPr>
                <a:cxnSpLocks/>
              </p:cNvCxnSpPr>
              <p:nvPr/>
            </p:nvCxnSpPr>
            <p:spPr>
              <a:xfrm rot="10800000">
                <a:off x="7685926" y="2359468"/>
                <a:ext cx="0" cy="180000"/>
              </a:xfrm>
              <a:prstGeom prst="straightConnector1">
                <a:avLst/>
              </a:prstGeom>
              <a:ln w="28575">
                <a:solidFill>
                  <a:srgbClr val="0035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818AD2-5EAF-4C3D-B6B6-425E287A8905}"/>
                  </a:ext>
                </a:extLst>
              </p:cNvPr>
              <p:cNvCxnSpPr>
                <a:cxnSpLocks/>
              </p:cNvCxnSpPr>
              <p:nvPr/>
            </p:nvCxnSpPr>
            <p:spPr>
              <a:xfrm rot="10800000">
                <a:off x="8492150" y="235946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D3729-D9AD-4CB1-A804-D82CBB33B467}"/>
                  </a:ext>
                </a:extLst>
              </p:cNvPr>
              <p:cNvCxnSpPr>
                <a:cxnSpLocks/>
              </p:cNvCxnSpPr>
              <p:nvPr/>
            </p:nvCxnSpPr>
            <p:spPr>
              <a:xfrm rot="10800000">
                <a:off x="9772208" y="2377021"/>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1853CD-7061-4343-A4F4-8D7C1276FBB7}"/>
                  </a:ext>
                </a:extLst>
              </p:cNvPr>
              <p:cNvCxnSpPr>
                <a:cxnSpLocks/>
              </p:cNvCxnSpPr>
              <p:nvPr/>
            </p:nvCxnSpPr>
            <p:spPr>
              <a:xfrm rot="10800000">
                <a:off x="10545292" y="237567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D1F9D5-43EC-4004-86AF-549D0B0823B5}"/>
                  </a:ext>
                </a:extLst>
              </p:cNvPr>
              <p:cNvSpPr txBox="1"/>
              <p:nvPr/>
            </p:nvSpPr>
            <p:spPr>
              <a:xfrm>
                <a:off x="7270502" y="2880051"/>
                <a:ext cx="3859753" cy="461665"/>
              </a:xfrm>
              <a:prstGeom prst="rect">
                <a:avLst/>
              </a:prstGeom>
              <a:noFill/>
            </p:spPr>
            <p:txBody>
              <a:bodyPr wrap="square">
                <a:spAutoFit/>
              </a:bodyPr>
              <a:lstStyle/>
              <a:p>
                <a:pPr algn="ctr"/>
                <a:r>
                  <a:rPr lang="en-GB" sz="1200" dirty="0">
                    <a:solidFill>
                      <a:srgbClr val="FF9E1B"/>
                    </a:solidFill>
                  </a:rPr>
                  <a:t>dd-</a:t>
                </a:r>
                <a:r>
                  <a:rPr lang="en-GB" sz="1200" dirty="0" err="1">
                    <a:solidFill>
                      <a:srgbClr val="FF9E1B"/>
                    </a:solidFill>
                  </a:rPr>
                  <a:t>cfDNA</a:t>
                </a:r>
                <a:r>
                  <a:rPr lang="en-GB" sz="1200" dirty="0">
                    <a:solidFill>
                      <a:srgbClr val="FF9E1B"/>
                    </a:solidFill>
                  </a:rPr>
                  <a:t> levels determined prior to each EMB using Next Generation Sequencing technology </a:t>
                </a:r>
              </a:p>
            </p:txBody>
          </p:sp>
          <p:sp>
            <p:nvSpPr>
              <p:cNvPr id="26" name="TextBox 25">
                <a:extLst>
                  <a:ext uri="{FF2B5EF4-FFF2-40B4-BE49-F238E27FC236}">
                    <a16:creationId xmlns:a16="http://schemas.microsoft.com/office/drawing/2014/main" id="{26E190CA-B0A9-4935-861A-1222024A0276}"/>
                  </a:ext>
                </a:extLst>
              </p:cNvPr>
              <p:cNvSpPr txBox="1"/>
              <p:nvPr/>
            </p:nvSpPr>
            <p:spPr>
              <a:xfrm>
                <a:off x="7450284" y="2538109"/>
                <a:ext cx="499639" cy="276999"/>
              </a:xfrm>
              <a:prstGeom prst="rect">
                <a:avLst/>
              </a:prstGeom>
              <a:noFill/>
            </p:spPr>
            <p:txBody>
              <a:bodyPr wrap="square">
                <a:spAutoFit/>
              </a:bodyPr>
              <a:lstStyle/>
              <a:p>
                <a:pPr algn="ctr"/>
                <a:r>
                  <a:rPr lang="en-GB" sz="1200" dirty="0">
                    <a:solidFill>
                      <a:srgbClr val="003594"/>
                    </a:solidFill>
                  </a:rPr>
                  <a:t>HT</a:t>
                </a:r>
              </a:p>
            </p:txBody>
          </p:sp>
          <p:sp>
            <p:nvSpPr>
              <p:cNvPr id="27" name="Right Brace 26">
                <a:extLst>
                  <a:ext uri="{FF2B5EF4-FFF2-40B4-BE49-F238E27FC236}">
                    <a16:creationId xmlns:a16="http://schemas.microsoft.com/office/drawing/2014/main" id="{C56F185C-A73B-435A-9E8B-C64FBD353FD0}"/>
                  </a:ext>
                </a:extLst>
              </p:cNvPr>
              <p:cNvSpPr/>
              <p:nvPr/>
            </p:nvSpPr>
            <p:spPr>
              <a:xfrm rot="5400000">
                <a:off x="9056497" y="1373314"/>
                <a:ext cx="279797" cy="2694127"/>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06BFE28C-4615-4E76-BC69-22EE39D7F271}"/>
                  </a:ext>
                </a:extLst>
              </p:cNvPr>
              <p:cNvSpPr txBox="1"/>
              <p:nvPr/>
            </p:nvSpPr>
            <p:spPr>
              <a:xfrm>
                <a:off x="5916401" y="2364140"/>
                <a:ext cx="1620880" cy="646331"/>
              </a:xfrm>
              <a:prstGeom prst="rect">
                <a:avLst/>
              </a:prstGeom>
              <a:noFill/>
            </p:spPr>
            <p:txBody>
              <a:bodyPr wrap="square">
                <a:spAutoFit/>
              </a:bodyPr>
              <a:lstStyle/>
              <a:p>
                <a:pPr algn="ctr"/>
                <a:r>
                  <a:rPr lang="en-GB" sz="1200" dirty="0">
                    <a:solidFill>
                      <a:srgbClr val="A5A5A5"/>
                    </a:solidFill>
                  </a:rPr>
                  <a:t>n=206 patients</a:t>
                </a:r>
              </a:p>
              <a:p>
                <a:pPr algn="ctr"/>
                <a:r>
                  <a:rPr lang="en-GB" sz="1200" dirty="0">
                    <a:solidFill>
                      <a:srgbClr val="A5A5A5"/>
                    </a:solidFill>
                  </a:rPr>
                  <a:t>(mean age 54 </a:t>
                </a:r>
                <a:r>
                  <a:rPr lang="en-GB" sz="1200" dirty="0">
                    <a:solidFill>
                      <a:srgbClr val="A5A5A5"/>
                    </a:solidFill>
                    <a:cs typeface="Arial" panose="020B0604020202020204" pitchFamily="34" charset="0"/>
                  </a:rPr>
                  <a:t>±</a:t>
                </a:r>
                <a:r>
                  <a:rPr lang="en-GB" sz="1200" dirty="0">
                    <a:solidFill>
                      <a:srgbClr val="A5A5A5"/>
                    </a:solidFill>
                  </a:rPr>
                  <a:t> 12 years, 74% male)</a:t>
                </a:r>
              </a:p>
            </p:txBody>
          </p:sp>
          <p:sp>
            <p:nvSpPr>
              <p:cNvPr id="29" name="TextBox 28">
                <a:extLst>
                  <a:ext uri="{FF2B5EF4-FFF2-40B4-BE49-F238E27FC236}">
                    <a16:creationId xmlns:a16="http://schemas.microsoft.com/office/drawing/2014/main" id="{E4C3EFF8-CB90-46BC-9F4E-D29829FE9BBE}"/>
                  </a:ext>
                </a:extLst>
              </p:cNvPr>
              <p:cNvSpPr txBox="1"/>
              <p:nvPr/>
            </p:nvSpPr>
            <p:spPr>
              <a:xfrm>
                <a:off x="6010776" y="1497348"/>
                <a:ext cx="5501739" cy="276999"/>
              </a:xfrm>
              <a:prstGeom prst="rect">
                <a:avLst/>
              </a:prstGeom>
              <a:noFill/>
            </p:spPr>
            <p:txBody>
              <a:bodyPr wrap="square">
                <a:spAutoFit/>
              </a:bodyPr>
              <a:lstStyle/>
              <a:p>
                <a:r>
                  <a:rPr lang="en-GB" sz="1200" b="1" dirty="0">
                    <a:solidFill>
                      <a:srgbClr val="A5A5A5"/>
                    </a:solidFill>
                  </a:rPr>
                  <a:t>Prospective, </a:t>
                </a:r>
                <a:r>
                  <a:rPr lang="en-GB" sz="1200" b="1" dirty="0" err="1">
                    <a:solidFill>
                      <a:srgbClr val="A5A5A5"/>
                    </a:solidFill>
                  </a:rPr>
                  <a:t>multicenter</a:t>
                </a:r>
                <a:r>
                  <a:rPr lang="en-GB" sz="1200" b="1" dirty="0">
                    <a:solidFill>
                      <a:srgbClr val="A5A5A5"/>
                    </a:solidFill>
                  </a:rPr>
                  <a:t> study (12 HT </a:t>
                </a:r>
                <a:r>
                  <a:rPr lang="en-GB" sz="1200" b="1" dirty="0" err="1">
                    <a:solidFill>
                      <a:srgbClr val="A5A5A5"/>
                    </a:solidFill>
                  </a:rPr>
                  <a:t>centers</a:t>
                </a:r>
                <a:r>
                  <a:rPr lang="en-GB" sz="1200" b="1" dirty="0">
                    <a:solidFill>
                      <a:srgbClr val="A5A5A5"/>
                    </a:solidFill>
                  </a:rPr>
                  <a:t>, between 2019-2022)</a:t>
                </a:r>
              </a:p>
            </p:txBody>
          </p:sp>
          <p:cxnSp>
            <p:nvCxnSpPr>
              <p:cNvPr id="30" name="Straight Arrow Connector 29">
                <a:extLst>
                  <a:ext uri="{FF2B5EF4-FFF2-40B4-BE49-F238E27FC236}">
                    <a16:creationId xmlns:a16="http://schemas.microsoft.com/office/drawing/2014/main" id="{3B40C762-D0CE-405F-B370-BA70352BBFAF}"/>
                  </a:ext>
                </a:extLst>
              </p:cNvPr>
              <p:cNvCxnSpPr>
                <a:cxnSpLocks/>
              </p:cNvCxnSpPr>
              <p:nvPr/>
            </p:nvCxnSpPr>
            <p:spPr>
              <a:xfrm rot="10800000">
                <a:off x="8091314" y="235946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38A002-1C02-4038-976A-E51DACC53191}"/>
                  </a:ext>
                </a:extLst>
              </p:cNvPr>
              <p:cNvCxnSpPr>
                <a:cxnSpLocks/>
              </p:cNvCxnSpPr>
              <p:nvPr/>
            </p:nvCxnSpPr>
            <p:spPr>
              <a:xfrm rot="10800000">
                <a:off x="9290270" y="2369196"/>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3AACEF5-AFDF-40D4-9EA8-E12D03623BE7}"/>
                  </a:ext>
                </a:extLst>
              </p:cNvPr>
              <p:cNvCxnSpPr>
                <a:cxnSpLocks/>
              </p:cNvCxnSpPr>
              <p:nvPr/>
            </p:nvCxnSpPr>
            <p:spPr>
              <a:xfrm rot="10800000">
                <a:off x="8889434" y="2369196"/>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FD526F2-7960-45B8-B492-587A9CAC2574}"/>
                  </a:ext>
                </a:extLst>
              </p:cNvPr>
              <p:cNvCxnSpPr/>
              <p:nvPr/>
            </p:nvCxnSpPr>
            <p:spPr>
              <a:xfrm>
                <a:off x="9758020" y="215488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DE589B-D16C-422B-8416-63BF2F4DA732}"/>
                  </a:ext>
                </a:extLst>
              </p:cNvPr>
              <p:cNvCxnSpPr/>
              <p:nvPr/>
            </p:nvCxnSpPr>
            <p:spPr>
              <a:xfrm>
                <a:off x="9290270" y="2166643"/>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E73C60-90F0-4563-9600-49F34752B35B}"/>
                  </a:ext>
                </a:extLst>
              </p:cNvPr>
              <p:cNvCxnSpPr/>
              <p:nvPr/>
            </p:nvCxnSpPr>
            <p:spPr>
              <a:xfrm>
                <a:off x="8889434" y="215488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7FF22A-5C38-4DEB-84D4-BBD84EAC3613}"/>
                  </a:ext>
                </a:extLst>
              </p:cNvPr>
              <p:cNvCxnSpPr/>
              <p:nvPr/>
            </p:nvCxnSpPr>
            <p:spPr>
              <a:xfrm>
                <a:off x="8492150" y="2167521"/>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0F1680-4373-474B-BE0B-15F1FD4A6E21}"/>
                  </a:ext>
                </a:extLst>
              </p:cNvPr>
              <p:cNvCxnSpPr/>
              <p:nvPr/>
            </p:nvCxnSpPr>
            <p:spPr>
              <a:xfrm>
                <a:off x="8093235" y="2166643"/>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AAF25F8-A1F6-4B29-B923-9CCEED6A0C02}"/>
                  </a:ext>
                </a:extLst>
              </p:cNvPr>
              <p:cNvSpPr txBox="1"/>
              <p:nvPr/>
            </p:nvSpPr>
            <p:spPr>
              <a:xfrm>
                <a:off x="7849332" y="1915267"/>
                <a:ext cx="496375" cy="276999"/>
              </a:xfrm>
              <a:prstGeom prst="rect">
                <a:avLst/>
              </a:prstGeom>
              <a:noFill/>
            </p:spPr>
            <p:txBody>
              <a:bodyPr wrap="square">
                <a:spAutoFit/>
              </a:bodyPr>
              <a:lstStyle/>
              <a:p>
                <a:pPr algn="ctr"/>
                <a:r>
                  <a:rPr lang="en-GB" sz="1200" dirty="0">
                    <a:solidFill>
                      <a:srgbClr val="A5A5A5"/>
                    </a:solidFill>
                  </a:rPr>
                  <a:t>M1</a:t>
                </a:r>
                <a:endParaRPr lang="en-GB" sz="1200" dirty="0"/>
              </a:p>
            </p:txBody>
          </p:sp>
          <p:sp>
            <p:nvSpPr>
              <p:cNvPr id="39" name="TextBox 38">
                <a:extLst>
                  <a:ext uri="{FF2B5EF4-FFF2-40B4-BE49-F238E27FC236}">
                    <a16:creationId xmlns:a16="http://schemas.microsoft.com/office/drawing/2014/main" id="{19491D99-7220-4C99-898B-F88B80C218D4}"/>
                  </a:ext>
                </a:extLst>
              </p:cNvPr>
              <p:cNvSpPr txBox="1"/>
              <p:nvPr/>
            </p:nvSpPr>
            <p:spPr>
              <a:xfrm>
                <a:off x="8244597" y="1921350"/>
                <a:ext cx="496375" cy="276999"/>
              </a:xfrm>
              <a:prstGeom prst="rect">
                <a:avLst/>
              </a:prstGeom>
              <a:noFill/>
            </p:spPr>
            <p:txBody>
              <a:bodyPr wrap="square">
                <a:spAutoFit/>
              </a:bodyPr>
              <a:lstStyle/>
              <a:p>
                <a:pPr algn="ctr"/>
                <a:r>
                  <a:rPr lang="en-GB" sz="1200" dirty="0">
                    <a:solidFill>
                      <a:srgbClr val="A5A5A5"/>
                    </a:solidFill>
                  </a:rPr>
                  <a:t>M2</a:t>
                </a:r>
                <a:endParaRPr lang="en-GB" sz="1200" dirty="0"/>
              </a:p>
            </p:txBody>
          </p:sp>
          <p:sp>
            <p:nvSpPr>
              <p:cNvPr id="40" name="TextBox 39">
                <a:extLst>
                  <a:ext uri="{FF2B5EF4-FFF2-40B4-BE49-F238E27FC236}">
                    <a16:creationId xmlns:a16="http://schemas.microsoft.com/office/drawing/2014/main" id="{17BFC213-A936-4B84-80C7-50882684F70B}"/>
                  </a:ext>
                </a:extLst>
              </p:cNvPr>
              <p:cNvSpPr txBox="1"/>
              <p:nvPr/>
            </p:nvSpPr>
            <p:spPr>
              <a:xfrm>
                <a:off x="8643023" y="1916508"/>
                <a:ext cx="496375" cy="276999"/>
              </a:xfrm>
              <a:prstGeom prst="rect">
                <a:avLst/>
              </a:prstGeom>
              <a:noFill/>
            </p:spPr>
            <p:txBody>
              <a:bodyPr wrap="square">
                <a:spAutoFit/>
              </a:bodyPr>
              <a:lstStyle/>
              <a:p>
                <a:pPr algn="ctr"/>
                <a:r>
                  <a:rPr lang="en-GB" sz="1200" dirty="0">
                    <a:solidFill>
                      <a:srgbClr val="A5A5A5"/>
                    </a:solidFill>
                  </a:rPr>
                  <a:t>M3</a:t>
                </a:r>
                <a:endParaRPr lang="en-GB" sz="1200" dirty="0"/>
              </a:p>
            </p:txBody>
          </p:sp>
          <p:sp>
            <p:nvSpPr>
              <p:cNvPr id="41" name="TextBox 40">
                <a:extLst>
                  <a:ext uri="{FF2B5EF4-FFF2-40B4-BE49-F238E27FC236}">
                    <a16:creationId xmlns:a16="http://schemas.microsoft.com/office/drawing/2014/main" id="{FDE50905-255F-4B96-90CF-F3DC6ADB41DF}"/>
                  </a:ext>
                </a:extLst>
              </p:cNvPr>
              <p:cNvSpPr txBox="1"/>
              <p:nvPr/>
            </p:nvSpPr>
            <p:spPr>
              <a:xfrm>
                <a:off x="8991386" y="1919186"/>
                <a:ext cx="597381" cy="276999"/>
              </a:xfrm>
              <a:prstGeom prst="rect">
                <a:avLst/>
              </a:prstGeom>
              <a:noFill/>
            </p:spPr>
            <p:txBody>
              <a:bodyPr wrap="square">
                <a:spAutoFit/>
              </a:bodyPr>
              <a:lstStyle/>
              <a:p>
                <a:pPr algn="ctr"/>
                <a:r>
                  <a:rPr lang="en-GB" sz="1200" dirty="0">
                    <a:solidFill>
                      <a:srgbClr val="A5A5A5"/>
                    </a:solidFill>
                  </a:rPr>
                  <a:t>M4</a:t>
                </a:r>
                <a:endParaRPr lang="en-GB" sz="1200" dirty="0"/>
              </a:p>
            </p:txBody>
          </p:sp>
          <p:sp>
            <p:nvSpPr>
              <p:cNvPr id="42" name="TextBox 41">
                <a:extLst>
                  <a:ext uri="{FF2B5EF4-FFF2-40B4-BE49-F238E27FC236}">
                    <a16:creationId xmlns:a16="http://schemas.microsoft.com/office/drawing/2014/main" id="{1FC546B5-3FF6-47D5-8C83-F78C7CB1C5D2}"/>
                  </a:ext>
                </a:extLst>
              </p:cNvPr>
              <p:cNvSpPr txBox="1"/>
              <p:nvPr/>
            </p:nvSpPr>
            <p:spPr>
              <a:xfrm>
                <a:off x="9463892" y="1916508"/>
                <a:ext cx="597381" cy="276999"/>
              </a:xfrm>
              <a:prstGeom prst="rect">
                <a:avLst/>
              </a:prstGeom>
              <a:noFill/>
            </p:spPr>
            <p:txBody>
              <a:bodyPr wrap="square">
                <a:spAutoFit/>
              </a:bodyPr>
              <a:lstStyle/>
              <a:p>
                <a:pPr algn="ctr"/>
                <a:r>
                  <a:rPr lang="en-GB" sz="1200" dirty="0">
                    <a:solidFill>
                      <a:srgbClr val="A5A5A5"/>
                    </a:solidFill>
                  </a:rPr>
                  <a:t>M6</a:t>
                </a:r>
                <a:endParaRPr lang="en-GB" sz="1200" dirty="0"/>
              </a:p>
            </p:txBody>
          </p:sp>
          <p:sp>
            <p:nvSpPr>
              <p:cNvPr id="48" name="TextBox 47">
                <a:extLst>
                  <a:ext uri="{FF2B5EF4-FFF2-40B4-BE49-F238E27FC236}">
                    <a16:creationId xmlns:a16="http://schemas.microsoft.com/office/drawing/2014/main" id="{D512DFFA-7A6B-4BB0-9A2F-36CEDCFEA046}"/>
                  </a:ext>
                </a:extLst>
              </p:cNvPr>
              <p:cNvSpPr txBox="1"/>
              <p:nvPr/>
            </p:nvSpPr>
            <p:spPr>
              <a:xfrm>
                <a:off x="6318609" y="3532733"/>
                <a:ext cx="5017501" cy="1569660"/>
              </a:xfrm>
              <a:prstGeom prst="rect">
                <a:avLst/>
              </a:prstGeom>
              <a:noFill/>
              <a:ln>
                <a:solidFill>
                  <a:srgbClr val="F46465"/>
                </a:solidFill>
              </a:ln>
            </p:spPr>
            <p:txBody>
              <a:bodyPr wrap="square">
                <a:spAutoFit/>
              </a:bodyPr>
              <a:lstStyle/>
              <a:p>
                <a:r>
                  <a:rPr lang="en-US" sz="1200" b="1" dirty="0">
                    <a:solidFill>
                      <a:srgbClr val="A5A5A5"/>
                    </a:solidFill>
                    <a:effectLst/>
                    <a:ea typeface="Calibri" panose="020F0502020204030204" pitchFamily="34" charset="0"/>
                  </a:rPr>
                  <a:t>Primary endpoint:</a:t>
                </a:r>
              </a:p>
              <a:p>
                <a:pPr marL="171450" indent="-171450">
                  <a:buFont typeface="Arial" panose="020B0604020202020204" pitchFamily="34" charset="0"/>
                  <a:buChar char="•"/>
                </a:pPr>
                <a:r>
                  <a:rPr lang="en-US" sz="1200" dirty="0">
                    <a:solidFill>
                      <a:srgbClr val="A5A5A5"/>
                    </a:solidFill>
                    <a:ea typeface="Calibri" panose="020F0502020204030204" pitchFamily="34" charset="0"/>
                  </a:rPr>
                  <a:t>A</a:t>
                </a:r>
                <a:r>
                  <a:rPr lang="en-US" sz="1200" dirty="0">
                    <a:solidFill>
                      <a:srgbClr val="A5A5A5"/>
                    </a:solidFill>
                    <a:effectLst/>
                    <a:ea typeface="Calibri" panose="020F0502020204030204" pitchFamily="34" charset="0"/>
                  </a:rPr>
                  <a:t>ssociation between dd-</a:t>
                </a:r>
                <a:r>
                  <a:rPr lang="en-US" sz="1200" dirty="0" err="1">
                    <a:solidFill>
                      <a:srgbClr val="A5A5A5"/>
                    </a:solidFill>
                    <a:effectLst/>
                    <a:ea typeface="Calibri" panose="020F0502020204030204" pitchFamily="34" charset="0"/>
                  </a:rPr>
                  <a:t>cfDNA</a:t>
                </a:r>
                <a:r>
                  <a:rPr lang="en-US" sz="1200" dirty="0">
                    <a:solidFill>
                      <a:srgbClr val="A5A5A5"/>
                    </a:solidFill>
                    <a:effectLst/>
                    <a:ea typeface="Calibri" panose="020F0502020204030204" pitchFamily="34" charset="0"/>
                  </a:rPr>
                  <a:t> levels and the presence of ACR ≥2R in EMB</a:t>
                </a:r>
              </a:p>
              <a:p>
                <a:pPr marL="171450" indent="-171450">
                  <a:buFont typeface="Arial" panose="020B0604020202020204" pitchFamily="34" charset="0"/>
                  <a:buChar char="•"/>
                </a:pPr>
                <a:endParaRPr lang="en-US" sz="1200" dirty="0">
                  <a:solidFill>
                    <a:srgbClr val="A5A5A5"/>
                  </a:solidFill>
                  <a:effectLst/>
                  <a:ea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200" b="1" dirty="0">
                    <a:solidFill>
                      <a:srgbClr val="A5A5A5"/>
                    </a:solidFill>
                  </a:rPr>
                  <a:t>Secondary end-points</a:t>
                </a:r>
                <a:r>
                  <a:rPr lang="en-GB" sz="1200" dirty="0">
                    <a:solidFill>
                      <a:srgbClr val="A5A5A5"/>
                    </a:solidFill>
                  </a:rPr>
                  <a:t>:</a:t>
                </a:r>
              </a:p>
              <a:p>
                <a:pPr marL="171450" lvl="0" indent="-171450">
                  <a:buFont typeface="Arial" panose="020B0604020202020204" pitchFamily="34" charset="0"/>
                  <a:buChar char="•"/>
                  <a:defRPr/>
                </a:pPr>
                <a:r>
                  <a:rPr lang="en-GB" sz="1200" dirty="0">
                    <a:solidFill>
                      <a:srgbClr val="A5A5A5"/>
                    </a:solidFill>
                  </a:rPr>
                  <a:t>Association between dd-</a:t>
                </a:r>
                <a:r>
                  <a:rPr lang="en-GB" sz="1200" dirty="0" err="1">
                    <a:solidFill>
                      <a:srgbClr val="A5A5A5"/>
                    </a:solidFill>
                  </a:rPr>
                  <a:t>cfDNA</a:t>
                </a:r>
                <a:r>
                  <a:rPr lang="en-GB" sz="1200" dirty="0">
                    <a:solidFill>
                      <a:srgbClr val="A5A5A5"/>
                    </a:solidFill>
                  </a:rPr>
                  <a:t> and the presence of clinically relevant rejection (defined as </a:t>
                </a:r>
                <a:r>
                  <a:rPr lang="en-US" sz="1200" dirty="0">
                    <a:solidFill>
                      <a:srgbClr val="A5A5A5"/>
                    </a:solidFill>
                  </a:rPr>
                  <a:t>ACR ≥2R  and/or AMR ≥1) </a:t>
                </a:r>
                <a:endParaRPr lang="en-GB" sz="1200" dirty="0">
                  <a:solidFill>
                    <a:srgbClr val="A5A5A5"/>
                  </a:solidFill>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A5A5A5"/>
                    </a:solidFill>
                  </a:rPr>
                  <a:t>Correlation between dd-</a:t>
                </a:r>
                <a:r>
                  <a:rPr lang="en-GB" sz="1200" dirty="0" err="1">
                    <a:solidFill>
                      <a:srgbClr val="A5A5A5"/>
                    </a:solidFill>
                  </a:rPr>
                  <a:t>cfDNA</a:t>
                </a:r>
                <a:r>
                  <a:rPr lang="en-GB" sz="1200" dirty="0">
                    <a:solidFill>
                      <a:srgbClr val="A5A5A5"/>
                    </a:solidFill>
                  </a:rPr>
                  <a:t> and </a:t>
                </a:r>
                <a:r>
                  <a:rPr lang="en-GB" sz="1200" dirty="0" err="1">
                    <a:solidFill>
                      <a:srgbClr val="A5A5A5"/>
                    </a:solidFill>
                  </a:rPr>
                  <a:t>NTproBNP</a:t>
                </a:r>
                <a:r>
                  <a:rPr lang="en-GB" sz="1200" dirty="0">
                    <a:solidFill>
                      <a:srgbClr val="A5A5A5"/>
                    </a:solidFill>
                  </a:rPr>
                  <a:t> levels</a:t>
                </a:r>
              </a:p>
            </p:txBody>
          </p:sp>
        </p:grpSp>
        <p:sp>
          <p:nvSpPr>
            <p:cNvPr id="51" name="Oval 50">
              <a:extLst>
                <a:ext uri="{FF2B5EF4-FFF2-40B4-BE49-F238E27FC236}">
                  <a16:creationId xmlns:a16="http://schemas.microsoft.com/office/drawing/2014/main" id="{166A7980-CA9B-45FD-836C-A3330A2C9DAB}"/>
                </a:ext>
              </a:extLst>
            </p:cNvPr>
            <p:cNvSpPr/>
            <p:nvPr/>
          </p:nvSpPr>
          <p:spPr>
            <a:xfrm>
              <a:off x="7642110" y="2319796"/>
              <a:ext cx="108000" cy="108000"/>
            </a:xfrm>
            <a:prstGeom prst="ellipse">
              <a:avLst/>
            </a:prstGeom>
            <a:solidFill>
              <a:srgbClr val="A5A5A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D6EEFF77-048F-4C38-9B56-02EB60EC95F8}"/>
                </a:ext>
              </a:extLst>
            </p:cNvPr>
            <p:cNvCxnSpPr>
              <a:cxnSpLocks/>
            </p:cNvCxnSpPr>
            <p:nvPr/>
          </p:nvCxnSpPr>
          <p:spPr>
            <a:xfrm rot="10800000">
              <a:off x="7834571" y="2484570"/>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F83599-6B78-495B-96B2-2B5753C52319}"/>
                </a:ext>
              </a:extLst>
            </p:cNvPr>
            <p:cNvCxnSpPr>
              <a:cxnSpLocks/>
            </p:cNvCxnSpPr>
            <p:nvPr/>
          </p:nvCxnSpPr>
          <p:spPr>
            <a:xfrm>
              <a:off x="9190754" y="3459256"/>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D61A1DEA-B664-40A7-B64E-EF2E48FBACB5}"/>
              </a:ext>
            </a:extLst>
          </p:cNvPr>
          <p:cNvSpPr txBox="1"/>
          <p:nvPr/>
        </p:nvSpPr>
        <p:spPr>
          <a:xfrm>
            <a:off x="717435" y="2504587"/>
            <a:ext cx="5310915" cy="400110"/>
          </a:xfrm>
          <a:prstGeom prst="rect">
            <a:avLst/>
          </a:prstGeom>
          <a:noFill/>
        </p:spPr>
        <p:txBody>
          <a:bodyPr wrap="square" rtlCol="0">
            <a:spAutoFit/>
          </a:bodyPr>
          <a:lstStyle/>
          <a:p>
            <a:r>
              <a:rPr lang="en-GB" sz="2000" b="1" dirty="0">
                <a:solidFill>
                  <a:srgbClr val="636569"/>
                </a:solidFill>
              </a:rPr>
              <a:t>Methods</a:t>
            </a:r>
          </a:p>
        </p:txBody>
      </p:sp>
      <p:pic>
        <p:nvPicPr>
          <p:cNvPr id="46" name="Imagen 45">
            <a:extLst>
              <a:ext uri="{FF2B5EF4-FFF2-40B4-BE49-F238E27FC236}">
                <a16:creationId xmlns:a16="http://schemas.microsoft.com/office/drawing/2014/main" id="{4B1504DC-83AB-46EF-B558-034426AACB40}"/>
              </a:ext>
            </a:extLst>
          </p:cNvPr>
          <p:cNvPicPr>
            <a:picLocks noChangeAspect="1"/>
          </p:cNvPicPr>
          <p:nvPr/>
        </p:nvPicPr>
        <p:blipFill>
          <a:blip r:embed="rId8"/>
          <a:stretch>
            <a:fillRect/>
          </a:stretch>
        </p:blipFill>
        <p:spPr>
          <a:xfrm>
            <a:off x="7760119" y="4235141"/>
            <a:ext cx="3073642" cy="2236419"/>
          </a:xfrm>
          <a:prstGeom prst="rect">
            <a:avLst/>
          </a:prstGeom>
        </p:spPr>
      </p:pic>
      <p:sp>
        <p:nvSpPr>
          <p:cNvPr id="47" name="CuadroTexto 1">
            <a:extLst>
              <a:ext uri="{FF2B5EF4-FFF2-40B4-BE49-F238E27FC236}">
                <a16:creationId xmlns:a16="http://schemas.microsoft.com/office/drawing/2014/main" id="{CE5FA938-FA4E-45AC-A16B-2FCBA867B4A3}"/>
              </a:ext>
            </a:extLst>
          </p:cNvPr>
          <p:cNvSpPr txBox="1"/>
          <p:nvPr/>
        </p:nvSpPr>
        <p:spPr>
          <a:xfrm>
            <a:off x="8908782" y="4365561"/>
            <a:ext cx="928237" cy="276999"/>
          </a:xfrm>
          <a:prstGeom prst="rect">
            <a:avLst/>
          </a:prstGeom>
          <a:noFill/>
        </p:spPr>
        <p:txBody>
          <a:bodyPr wrap="square" rtlCol="0">
            <a:spAutoFit/>
          </a:bodyPr>
          <a:lstStyle/>
          <a:p>
            <a:pPr algn="ctr"/>
            <a:r>
              <a:rPr lang="es-ES" sz="1200" dirty="0"/>
              <a:t>p&lt;0.01</a:t>
            </a:r>
          </a:p>
        </p:txBody>
      </p:sp>
      <p:sp>
        <p:nvSpPr>
          <p:cNvPr id="49" name="TextBox 48">
            <a:extLst>
              <a:ext uri="{FF2B5EF4-FFF2-40B4-BE49-F238E27FC236}">
                <a16:creationId xmlns:a16="http://schemas.microsoft.com/office/drawing/2014/main" id="{39550F5C-F3C8-4FA3-A0A4-0522D2D9BC68}"/>
              </a:ext>
            </a:extLst>
          </p:cNvPr>
          <p:cNvSpPr txBox="1"/>
          <p:nvPr/>
        </p:nvSpPr>
        <p:spPr>
          <a:xfrm>
            <a:off x="7089271" y="4214683"/>
            <a:ext cx="705542" cy="246221"/>
          </a:xfrm>
          <a:prstGeom prst="rect">
            <a:avLst/>
          </a:prstGeom>
          <a:noFill/>
        </p:spPr>
        <p:txBody>
          <a:bodyPr wrap="square">
            <a:spAutoFit/>
          </a:bodyPr>
          <a:lstStyle/>
          <a:p>
            <a:r>
              <a:rPr lang="en-GB" sz="1000" b="1" dirty="0"/>
              <a:t>Figure 1</a:t>
            </a:r>
          </a:p>
        </p:txBody>
      </p:sp>
    </p:spTree>
    <p:custDataLst>
      <p:tags r:id="rId1"/>
    </p:custDataLst>
    <p:extLst>
      <p:ext uri="{BB962C8B-B14F-4D97-AF65-F5344CB8AC3E}">
        <p14:creationId xmlns:p14="http://schemas.microsoft.com/office/powerpoint/2010/main" val="64575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B8D6F-629A-4A75-ADF6-A998E32C1126}"/>
              </a:ext>
            </a:extLst>
          </p:cNvPr>
          <p:cNvSpPr>
            <a:spLocks noGrp="1"/>
          </p:cNvSpPr>
          <p:nvPr>
            <p:ph idx="1"/>
          </p:nvPr>
        </p:nvSpPr>
        <p:spPr/>
        <p:txBody>
          <a:bodyPr/>
          <a:lstStyle/>
          <a:p>
            <a:pPr algn="just">
              <a:lnSpc>
                <a:spcPct val="150000"/>
              </a:lnSpc>
            </a:pPr>
            <a:endParaRPr lang="en-GB" sz="2000" b="0" i="0" u="none" strike="noStrike" dirty="0">
              <a:solidFill>
                <a:srgbClr val="636569"/>
              </a:solidFill>
              <a:effectLst/>
              <a:latin typeface="+mn-lt"/>
            </a:endParaRPr>
          </a:p>
          <a:p>
            <a:pPr algn="just">
              <a:lnSpc>
                <a:spcPct val="150000"/>
              </a:lnSpc>
            </a:pPr>
            <a:endParaRPr lang="en-GB" dirty="0">
              <a:latin typeface="+mn-lt"/>
            </a:endParaRPr>
          </a:p>
          <a:p>
            <a:pPr algn="just">
              <a:lnSpc>
                <a:spcPct val="150000"/>
              </a:lnSpc>
            </a:pPr>
            <a:r>
              <a:rPr lang="en-GB" sz="2000" b="0" i="0" u="none" strike="noStrike" dirty="0">
                <a:solidFill>
                  <a:srgbClr val="636569"/>
                </a:solidFill>
                <a:effectLst/>
                <a:latin typeface="+mn-lt"/>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lang="en-GB" sz="2000" b="1" dirty="0">
              <a:solidFill>
                <a:srgbClr val="636569"/>
              </a:solidFill>
              <a:latin typeface="+mn-lt"/>
            </a:endParaRPr>
          </a:p>
          <a:p>
            <a:endParaRPr lang="en-GB" dirty="0"/>
          </a:p>
        </p:txBody>
      </p:sp>
      <p:sp>
        <p:nvSpPr>
          <p:cNvPr id="3" name="Title 2">
            <a:extLst>
              <a:ext uri="{FF2B5EF4-FFF2-40B4-BE49-F238E27FC236}">
                <a16:creationId xmlns:a16="http://schemas.microsoft.com/office/drawing/2014/main" id="{CC2F58B4-48A8-485A-99D1-E274AB399FF3}"/>
              </a:ext>
            </a:extLst>
          </p:cNvPr>
          <p:cNvSpPr>
            <a:spLocks noGrp="1"/>
          </p:cNvSpPr>
          <p:nvPr>
            <p:ph type="title"/>
          </p:nvPr>
        </p:nvSpPr>
        <p:spPr/>
        <p:txBody>
          <a:bodyPr>
            <a:normAutofit fontScale="90000"/>
          </a:bodyPr>
          <a:lstStyle/>
          <a:p>
            <a:r>
              <a:rPr lang="en-GB" dirty="0">
                <a:latin typeface="+mj-lt"/>
              </a:rPr>
              <a:t>Disclaimer</a:t>
            </a:r>
          </a:p>
        </p:txBody>
      </p:sp>
    </p:spTree>
    <p:custDataLst>
      <p:tags r:id="rId1"/>
    </p:custDataLst>
    <p:extLst>
      <p:ext uri="{BB962C8B-B14F-4D97-AF65-F5344CB8AC3E}">
        <p14:creationId xmlns:p14="http://schemas.microsoft.com/office/powerpoint/2010/main" val="323824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US" sz="2200" dirty="0">
                <a:latin typeface="+mn-lt"/>
              </a:rPr>
              <a:t>Donor-derived cell free DNA as a surveillance tool for acute cellular rejection in heart transplantation: Results from the free-DNA car study</a:t>
            </a:r>
            <a:endParaRPr lang="en-CH" sz="22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Jimenez-Blanco M. et al., ESOT Congress 2023; LDV7</a:t>
            </a:r>
          </a:p>
        </p:txBody>
      </p:sp>
      <p:grpSp>
        <p:nvGrpSpPr>
          <p:cNvPr id="5" name="Group 4">
            <a:extLst>
              <a:ext uri="{FF2B5EF4-FFF2-40B4-BE49-F238E27FC236}">
                <a16:creationId xmlns:a16="http://schemas.microsoft.com/office/drawing/2014/main" id="{E0447F36-097B-4610-BB15-F87315D69D43}"/>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90528C80-2B4C-45E2-BBE3-9E5657E673BD}"/>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534EE9D1-B71C-4B86-828E-89B4CC9CC9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10" name="TextBox 9">
            <a:extLst>
              <a:ext uri="{FF2B5EF4-FFF2-40B4-BE49-F238E27FC236}">
                <a16:creationId xmlns:a16="http://schemas.microsoft.com/office/drawing/2014/main" id="{B11163CA-3423-42F5-B99D-93A1EF61AF9F}"/>
              </a:ext>
            </a:extLst>
          </p:cNvPr>
          <p:cNvSpPr txBox="1"/>
          <p:nvPr/>
        </p:nvSpPr>
        <p:spPr>
          <a:xfrm>
            <a:off x="717436" y="1109150"/>
            <a:ext cx="5221241" cy="4339650"/>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defRPr/>
            </a:pPr>
            <a:r>
              <a:rPr lang="en-GB" sz="1600" dirty="0">
                <a:solidFill>
                  <a:srgbClr val="A5A5A5"/>
                </a:solidFill>
              </a:rPr>
              <a:t>Patients with clinically relevant rejection had dd-</a:t>
            </a:r>
            <a:r>
              <a:rPr lang="en-GB" sz="1600" dirty="0" err="1">
                <a:solidFill>
                  <a:srgbClr val="A5A5A5"/>
                </a:solidFill>
              </a:rPr>
              <a:t>cfDNA</a:t>
            </a:r>
            <a:r>
              <a:rPr lang="en-GB" sz="1600" dirty="0">
                <a:solidFill>
                  <a:srgbClr val="A5A5A5"/>
                </a:solidFill>
              </a:rPr>
              <a:t> levels significantly higher than those without, 0.189% (0.058-0.6) vs 0.097% (0.04-0.24), p&lt;0.01 (Figure 2)</a:t>
            </a:r>
            <a:endParaRPr kumimoji="0" lang="en-GB" sz="1600" b="0" i="0" u="none" strike="noStrike" kern="1200" cap="none" spc="0" normalizeH="0" baseline="0" noProof="0" dirty="0">
              <a:ln>
                <a:noFill/>
              </a:ln>
              <a:solidFill>
                <a:srgbClr val="A5A5A5"/>
              </a:solidFill>
              <a:effectLst/>
              <a:uLnTx/>
              <a:uFillTx/>
            </a:endParaRPr>
          </a:p>
          <a:p>
            <a:pPr marL="285750" lvl="0" indent="-285750" algn="just">
              <a:buFont typeface="Arial" panose="020B0604020202020204" pitchFamily="34" charset="0"/>
              <a:buChar char="•"/>
              <a:defRPr/>
            </a:pPr>
            <a:r>
              <a:rPr kumimoji="0" lang="en-GB" sz="1600" b="0" i="0" u="none" strike="noStrike" kern="1200" cap="none" spc="0" normalizeH="0" baseline="0" noProof="0" dirty="0">
                <a:ln>
                  <a:noFill/>
                </a:ln>
                <a:solidFill>
                  <a:srgbClr val="A5A5A5"/>
                </a:solidFill>
                <a:effectLst/>
                <a:uLnTx/>
                <a:uFillTx/>
              </a:rPr>
              <a:t>Median (IQR) </a:t>
            </a:r>
            <a:r>
              <a:rPr kumimoji="0" lang="en-GB" sz="1600" b="0" i="0" u="none" strike="noStrike" kern="1200" cap="none" spc="0" normalizeH="0" baseline="0" noProof="0" dirty="0" err="1">
                <a:ln>
                  <a:noFill/>
                </a:ln>
                <a:solidFill>
                  <a:srgbClr val="A5A5A5"/>
                </a:solidFill>
                <a:effectLst/>
                <a:uLnTx/>
                <a:uFillTx/>
              </a:rPr>
              <a:t>NTproBNP</a:t>
            </a:r>
            <a:r>
              <a:rPr kumimoji="0" lang="en-GB" sz="1600" b="0" i="0" u="none" strike="noStrike" kern="1200" cap="none" spc="0" normalizeH="0" baseline="0" noProof="0" dirty="0">
                <a:ln>
                  <a:noFill/>
                </a:ln>
                <a:solidFill>
                  <a:srgbClr val="A5A5A5"/>
                </a:solidFill>
                <a:effectLst/>
                <a:uLnTx/>
                <a:uFillTx/>
              </a:rPr>
              <a:t> values for each ACR group were:</a:t>
            </a:r>
            <a:r>
              <a:rPr lang="en-US" sz="1600" dirty="0"/>
              <a:t> </a:t>
            </a:r>
            <a:r>
              <a:rPr lang="en-US" sz="1600" dirty="0">
                <a:solidFill>
                  <a:schemeClr val="bg2">
                    <a:lumMod val="75000"/>
                  </a:schemeClr>
                </a:solidFill>
              </a:rPr>
              <a:t>0R 1067 </a:t>
            </a:r>
            <a:r>
              <a:rPr lang="en-US" sz="1600" dirty="0" err="1">
                <a:solidFill>
                  <a:schemeClr val="bg2">
                    <a:lumMod val="75000"/>
                  </a:schemeClr>
                </a:solidFill>
              </a:rPr>
              <a:t>pg</a:t>
            </a:r>
            <a:r>
              <a:rPr lang="en-US" sz="1600" dirty="0">
                <a:solidFill>
                  <a:schemeClr val="bg2">
                    <a:lumMod val="75000"/>
                  </a:schemeClr>
                </a:solidFill>
              </a:rPr>
              <a:t>/ml (454-2563), 1R 1300 </a:t>
            </a:r>
            <a:r>
              <a:rPr lang="en-US" sz="1600" dirty="0" err="1">
                <a:solidFill>
                  <a:schemeClr val="bg2">
                    <a:lumMod val="75000"/>
                  </a:schemeClr>
                </a:solidFill>
              </a:rPr>
              <a:t>pg</a:t>
            </a:r>
            <a:r>
              <a:rPr lang="en-US" sz="1600" dirty="0">
                <a:solidFill>
                  <a:schemeClr val="bg2">
                    <a:lumMod val="75000"/>
                  </a:schemeClr>
                </a:solidFill>
              </a:rPr>
              <a:t>/ml (562-3298) and 2R-3R 1780 </a:t>
            </a:r>
            <a:r>
              <a:rPr lang="en-US" sz="1600" dirty="0" err="1">
                <a:solidFill>
                  <a:schemeClr val="bg2">
                    <a:lumMod val="75000"/>
                  </a:schemeClr>
                </a:solidFill>
              </a:rPr>
              <a:t>pg</a:t>
            </a:r>
            <a:r>
              <a:rPr lang="en-US" sz="1600" dirty="0">
                <a:solidFill>
                  <a:schemeClr val="bg2">
                    <a:lumMod val="75000"/>
                  </a:schemeClr>
                </a:solidFill>
              </a:rPr>
              <a:t>/ml (943-4880)</a:t>
            </a:r>
          </a:p>
          <a:p>
            <a:pPr marL="285750" lvl="0" indent="-285750" algn="just">
              <a:buFont typeface="Arial" panose="020B0604020202020204" pitchFamily="34" charset="0"/>
              <a:buChar char="•"/>
              <a:defRPr/>
            </a:pPr>
            <a:r>
              <a:rPr lang="en-US" sz="1600" dirty="0">
                <a:solidFill>
                  <a:schemeClr val="bg2">
                    <a:lumMod val="75000"/>
                  </a:schemeClr>
                </a:solidFill>
              </a:rPr>
              <a:t>Using a GEE approach, a statistically significant correlation between both biomarkers was found, with a coefficient of 0.001 (CI95% 0.0006-0.002), p&lt;0.001 (Figure 3)</a:t>
            </a:r>
            <a:endParaRPr lang="es-ES" sz="1600" dirty="0">
              <a:solidFill>
                <a:schemeClr val="bg2">
                  <a:lumMod val="75000"/>
                </a:schemeClr>
              </a:solidFill>
            </a:endParaRPr>
          </a:p>
          <a:p>
            <a:pPr marL="285750" lvl="0" indent="-285750" algn="just">
              <a:buFont typeface="Arial" panose="020B0604020202020204" pitchFamily="34" charset="0"/>
              <a:buChar char="•"/>
              <a:defRPr/>
            </a:pPr>
            <a:r>
              <a:rPr lang="en-US" sz="1600" dirty="0">
                <a:solidFill>
                  <a:schemeClr val="bg2">
                    <a:lumMod val="75000"/>
                  </a:schemeClr>
                </a:solidFill>
              </a:rPr>
              <a:t>In a multivariable analysis, both biomarkers were associated with the risk of acute rejection, with an OR 1.48 (CI95% 1.04-2.11), p=0.03 for dd-</a:t>
            </a:r>
            <a:r>
              <a:rPr lang="en-US" sz="1600" dirty="0" err="1">
                <a:solidFill>
                  <a:schemeClr val="bg2">
                    <a:lumMod val="75000"/>
                  </a:schemeClr>
                </a:solidFill>
              </a:rPr>
              <a:t>cfDNA</a:t>
            </a:r>
            <a:r>
              <a:rPr lang="en-US" sz="1600" dirty="0">
                <a:solidFill>
                  <a:schemeClr val="bg2">
                    <a:lumMod val="75000"/>
                  </a:schemeClr>
                </a:solidFill>
              </a:rPr>
              <a:t>, and OR 1.007 (CI95% 1.001-1-013) p=0.017 for each additional 100 </a:t>
            </a:r>
            <a:r>
              <a:rPr lang="en-US" sz="1600" dirty="0" err="1">
                <a:solidFill>
                  <a:schemeClr val="bg2">
                    <a:lumMod val="75000"/>
                  </a:schemeClr>
                </a:solidFill>
              </a:rPr>
              <a:t>pg</a:t>
            </a:r>
            <a:r>
              <a:rPr lang="en-US" sz="1600" dirty="0">
                <a:solidFill>
                  <a:schemeClr val="bg2">
                    <a:lumMod val="75000"/>
                  </a:schemeClr>
                </a:solidFill>
              </a:rPr>
              <a:t>/ml of </a:t>
            </a:r>
            <a:r>
              <a:rPr lang="en-US" sz="1600" dirty="0" err="1">
                <a:solidFill>
                  <a:schemeClr val="bg2">
                    <a:lumMod val="75000"/>
                  </a:schemeClr>
                </a:solidFill>
              </a:rPr>
              <a:t>NTproBNP</a:t>
            </a:r>
            <a:endParaRPr lang="es-ES" sz="1600" dirty="0">
              <a:solidFill>
                <a:schemeClr val="bg2">
                  <a:lumMod val="75000"/>
                </a:schemeClr>
              </a:solidFill>
            </a:endParaRPr>
          </a:p>
        </p:txBody>
      </p:sp>
      <p:sp>
        <p:nvSpPr>
          <p:cNvPr id="11" name="TextBox 10">
            <a:extLst>
              <a:ext uri="{FF2B5EF4-FFF2-40B4-BE49-F238E27FC236}">
                <a16:creationId xmlns:a16="http://schemas.microsoft.com/office/drawing/2014/main" id="{9A2E4777-2BA1-4288-B228-68EA35EDFD21}"/>
              </a:ext>
            </a:extLst>
          </p:cNvPr>
          <p:cNvSpPr txBox="1"/>
          <p:nvPr/>
        </p:nvSpPr>
        <p:spPr>
          <a:xfrm>
            <a:off x="6253325" y="5265468"/>
            <a:ext cx="5310915" cy="1046440"/>
          </a:xfrm>
          <a:prstGeom prst="rect">
            <a:avLst/>
          </a:prstGeom>
          <a:noFill/>
        </p:spPr>
        <p:txBody>
          <a:bodyPr wrap="square" rtlCol="0">
            <a:spAutoFit/>
          </a:bodyPr>
          <a:lstStyle/>
          <a:p>
            <a:r>
              <a:rPr lang="en-GB" sz="2000" b="1" dirty="0">
                <a:solidFill>
                  <a:srgbClr val="636569"/>
                </a:solidFill>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A5A5A5"/>
                </a:solidFill>
              </a:rPr>
              <a:t>d</a:t>
            </a:r>
            <a:r>
              <a:rPr kumimoji="0" lang="en-US" sz="1400" b="0" i="0" u="none" strike="noStrike" kern="1200" cap="none" spc="0" normalizeH="0" baseline="0" noProof="0" dirty="0">
                <a:ln>
                  <a:noFill/>
                </a:ln>
                <a:solidFill>
                  <a:srgbClr val="A5A5A5"/>
                </a:solidFill>
                <a:effectLst/>
                <a:uLnTx/>
                <a:uFillTx/>
              </a:rPr>
              <a:t>d-</a:t>
            </a:r>
            <a:r>
              <a:rPr kumimoji="0" lang="en-US" sz="1400" b="0" i="0" u="none" strike="noStrike" kern="1200" cap="none" spc="0" normalizeH="0" baseline="0" noProof="0" dirty="0" err="1">
                <a:ln>
                  <a:noFill/>
                </a:ln>
                <a:solidFill>
                  <a:srgbClr val="A5A5A5"/>
                </a:solidFill>
                <a:effectLst/>
                <a:uLnTx/>
                <a:uFillTx/>
              </a:rPr>
              <a:t>cfDNA</a:t>
            </a:r>
            <a:r>
              <a:rPr kumimoji="0" lang="en-US" sz="1400" b="0" i="0" u="none" strike="noStrike" kern="1200" cap="none" spc="0" normalizeH="0" baseline="0" noProof="0" dirty="0">
                <a:ln>
                  <a:noFill/>
                </a:ln>
                <a:solidFill>
                  <a:srgbClr val="A5A5A5"/>
                </a:solidFill>
                <a:effectLst/>
                <a:uLnTx/>
                <a:uFillTx/>
              </a:rPr>
              <a:t> appears to be an excellent biomarker to rule out ACR</a:t>
            </a:r>
            <a:r>
              <a:rPr lang="en-US" sz="1400" dirty="0">
                <a:solidFill>
                  <a:srgbClr val="A5A5A5"/>
                </a:solidFill>
              </a:rPr>
              <a:t> and clinically relevant rejection, </a:t>
            </a:r>
            <a:r>
              <a:rPr kumimoji="0" lang="en-US" sz="1400" b="0" i="0" u="none" strike="noStrike" kern="1200" cap="none" spc="0" normalizeH="0" baseline="0" noProof="0" dirty="0">
                <a:ln>
                  <a:noFill/>
                </a:ln>
                <a:solidFill>
                  <a:srgbClr val="A5A5A5"/>
                </a:solidFill>
                <a:effectLst/>
                <a:uLnTx/>
                <a:uFillTx/>
              </a:rPr>
              <a:t>and shows a good correlation with </a:t>
            </a:r>
            <a:r>
              <a:rPr kumimoji="0" lang="en-US" sz="1400" b="0" i="0" u="none" strike="noStrike" kern="1200" cap="none" spc="0" normalizeH="0" baseline="0" noProof="0" dirty="0" err="1">
                <a:ln>
                  <a:noFill/>
                </a:ln>
                <a:solidFill>
                  <a:srgbClr val="A5A5A5"/>
                </a:solidFill>
                <a:effectLst/>
                <a:uLnTx/>
                <a:uFillTx/>
              </a:rPr>
              <a:t>NTproBNP</a:t>
            </a:r>
            <a:r>
              <a:rPr kumimoji="0" lang="en-US" sz="1400" b="0" i="0" u="none" strike="noStrike" kern="1200" cap="none" spc="0" normalizeH="0" baseline="0" noProof="0" dirty="0">
                <a:ln>
                  <a:noFill/>
                </a:ln>
                <a:solidFill>
                  <a:srgbClr val="A5A5A5"/>
                </a:solidFill>
                <a:effectLst/>
                <a:uLnTx/>
                <a:uFillTx/>
              </a:rPr>
              <a:t> levels</a:t>
            </a:r>
            <a:endParaRPr kumimoji="0" lang="en-GB" sz="1400" b="0" i="0" u="none" strike="noStrike" kern="1200" cap="none" spc="0" normalizeH="0" baseline="0" noProof="0" dirty="0">
              <a:ln>
                <a:noFill/>
              </a:ln>
              <a:solidFill>
                <a:srgbClr val="A5A5A5"/>
              </a:solidFill>
              <a:effectLst/>
              <a:uLnTx/>
              <a:uFillTx/>
            </a:endParaRPr>
          </a:p>
        </p:txBody>
      </p:sp>
      <p:grpSp>
        <p:nvGrpSpPr>
          <p:cNvPr id="12" name="Grupo 13">
            <a:extLst>
              <a:ext uri="{FF2B5EF4-FFF2-40B4-BE49-F238E27FC236}">
                <a16:creationId xmlns:a16="http://schemas.microsoft.com/office/drawing/2014/main" id="{73FC5805-4677-4390-976B-49EA4A07E4A4}"/>
              </a:ext>
            </a:extLst>
          </p:cNvPr>
          <p:cNvGrpSpPr/>
          <p:nvPr/>
        </p:nvGrpSpPr>
        <p:grpSpPr>
          <a:xfrm>
            <a:off x="6319990" y="817317"/>
            <a:ext cx="3117874" cy="2215000"/>
            <a:chOff x="315913" y="3848100"/>
            <a:chExt cx="3270251" cy="2378075"/>
          </a:xfrm>
        </p:grpSpPr>
        <p:sp>
          <p:nvSpPr>
            <p:cNvPr id="13" name="AutoShape 3">
              <a:extLst>
                <a:ext uri="{FF2B5EF4-FFF2-40B4-BE49-F238E27FC236}">
                  <a16:creationId xmlns:a16="http://schemas.microsoft.com/office/drawing/2014/main" id="{E2630AEB-EFF5-494B-80EE-29216C9852AE}"/>
                </a:ext>
              </a:extLst>
            </p:cNvPr>
            <p:cNvSpPr>
              <a:spLocks noChangeAspect="1" noChangeArrowheads="1" noTextEdit="1"/>
            </p:cNvSpPr>
            <p:nvPr/>
          </p:nvSpPr>
          <p:spPr bwMode="auto">
            <a:xfrm>
              <a:off x="315913" y="3848100"/>
              <a:ext cx="32670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Rectangle 5">
              <a:extLst>
                <a:ext uri="{FF2B5EF4-FFF2-40B4-BE49-F238E27FC236}">
                  <a16:creationId xmlns:a16="http://schemas.microsoft.com/office/drawing/2014/main" id="{45F7FDDF-77B2-4A67-BDE1-0D5865C6A424}"/>
                </a:ext>
              </a:extLst>
            </p:cNvPr>
            <p:cNvSpPr>
              <a:spLocks noChangeArrowheads="1"/>
            </p:cNvSpPr>
            <p:nvPr/>
          </p:nvSpPr>
          <p:spPr bwMode="auto">
            <a:xfrm>
              <a:off x="315913" y="3848100"/>
              <a:ext cx="3270250" cy="237807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Rectangle 6">
              <a:extLst>
                <a:ext uri="{FF2B5EF4-FFF2-40B4-BE49-F238E27FC236}">
                  <a16:creationId xmlns:a16="http://schemas.microsoft.com/office/drawing/2014/main" id="{95EC9942-6B62-4466-8D01-C77BCD40093A}"/>
                </a:ext>
              </a:extLst>
            </p:cNvPr>
            <p:cNvSpPr>
              <a:spLocks noChangeArrowheads="1"/>
            </p:cNvSpPr>
            <p:nvPr/>
          </p:nvSpPr>
          <p:spPr bwMode="auto">
            <a:xfrm>
              <a:off x="317501" y="3849688"/>
              <a:ext cx="3268663" cy="23749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Rectangle 7">
              <a:extLst>
                <a:ext uri="{FF2B5EF4-FFF2-40B4-BE49-F238E27FC236}">
                  <a16:creationId xmlns:a16="http://schemas.microsoft.com/office/drawing/2014/main" id="{A2725C4C-7A7E-4485-BD76-67CDD6E2A77C}"/>
                </a:ext>
              </a:extLst>
            </p:cNvPr>
            <p:cNvSpPr>
              <a:spLocks noChangeArrowheads="1"/>
            </p:cNvSpPr>
            <p:nvPr/>
          </p:nvSpPr>
          <p:spPr bwMode="auto">
            <a:xfrm>
              <a:off x="319088" y="3851275"/>
              <a:ext cx="3263900" cy="2371725"/>
            </a:xfrm>
            <a:prstGeom prst="rect">
              <a:avLst/>
            </a:prstGeom>
            <a:noFill/>
            <a:ln w="4763"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Rectangle 8">
              <a:extLst>
                <a:ext uri="{FF2B5EF4-FFF2-40B4-BE49-F238E27FC236}">
                  <a16:creationId xmlns:a16="http://schemas.microsoft.com/office/drawing/2014/main" id="{9AD034F4-0561-403B-8CD8-63F40C84CC97}"/>
                </a:ext>
              </a:extLst>
            </p:cNvPr>
            <p:cNvSpPr>
              <a:spLocks noChangeArrowheads="1"/>
            </p:cNvSpPr>
            <p:nvPr/>
          </p:nvSpPr>
          <p:spPr bwMode="auto">
            <a:xfrm>
              <a:off x="639763" y="3932238"/>
              <a:ext cx="2862263" cy="2078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Rectangle 9">
              <a:extLst>
                <a:ext uri="{FF2B5EF4-FFF2-40B4-BE49-F238E27FC236}">
                  <a16:creationId xmlns:a16="http://schemas.microsoft.com/office/drawing/2014/main" id="{E7957815-5DE2-42E6-B119-03A0C92F0A8C}"/>
                </a:ext>
              </a:extLst>
            </p:cNvPr>
            <p:cNvSpPr>
              <a:spLocks noChangeArrowheads="1"/>
            </p:cNvSpPr>
            <p:nvPr/>
          </p:nvSpPr>
          <p:spPr bwMode="auto">
            <a:xfrm>
              <a:off x="641351" y="3935413"/>
              <a:ext cx="2859088" cy="2071688"/>
            </a:xfrm>
            <a:prstGeom prst="rect">
              <a:avLst/>
            </a:pr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Line 10">
              <a:extLst>
                <a:ext uri="{FF2B5EF4-FFF2-40B4-BE49-F238E27FC236}">
                  <a16:creationId xmlns:a16="http://schemas.microsoft.com/office/drawing/2014/main" id="{61880F6B-86CC-4F47-880B-2097BB052E6F}"/>
                </a:ext>
              </a:extLst>
            </p:cNvPr>
            <p:cNvSpPr>
              <a:spLocks noChangeShapeType="1"/>
            </p:cNvSpPr>
            <p:nvPr/>
          </p:nvSpPr>
          <p:spPr bwMode="auto">
            <a:xfrm>
              <a:off x="639763" y="5811838"/>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 name="Line 11">
              <a:extLst>
                <a:ext uri="{FF2B5EF4-FFF2-40B4-BE49-F238E27FC236}">
                  <a16:creationId xmlns:a16="http://schemas.microsoft.com/office/drawing/2014/main" id="{2D03DBB5-CAC1-4DD6-B23B-48D5646DB290}"/>
                </a:ext>
              </a:extLst>
            </p:cNvPr>
            <p:cNvSpPr>
              <a:spLocks noChangeShapeType="1"/>
            </p:cNvSpPr>
            <p:nvPr/>
          </p:nvSpPr>
          <p:spPr bwMode="auto">
            <a:xfrm>
              <a:off x="639763" y="5451475"/>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 name="Line 12">
              <a:extLst>
                <a:ext uri="{FF2B5EF4-FFF2-40B4-BE49-F238E27FC236}">
                  <a16:creationId xmlns:a16="http://schemas.microsoft.com/office/drawing/2014/main" id="{8C17F25D-EF91-45E0-97EB-70E65D34F805}"/>
                </a:ext>
              </a:extLst>
            </p:cNvPr>
            <p:cNvSpPr>
              <a:spLocks noChangeShapeType="1"/>
            </p:cNvSpPr>
            <p:nvPr/>
          </p:nvSpPr>
          <p:spPr bwMode="auto">
            <a:xfrm>
              <a:off x="639763" y="5092700"/>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Line 13">
              <a:extLst>
                <a:ext uri="{FF2B5EF4-FFF2-40B4-BE49-F238E27FC236}">
                  <a16:creationId xmlns:a16="http://schemas.microsoft.com/office/drawing/2014/main" id="{BACEEB25-ED81-4FE3-9E8D-C93DBC2684E7}"/>
                </a:ext>
              </a:extLst>
            </p:cNvPr>
            <p:cNvSpPr>
              <a:spLocks noChangeShapeType="1"/>
            </p:cNvSpPr>
            <p:nvPr/>
          </p:nvSpPr>
          <p:spPr bwMode="auto">
            <a:xfrm>
              <a:off x="639763" y="4733925"/>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 name="Line 14">
              <a:extLst>
                <a:ext uri="{FF2B5EF4-FFF2-40B4-BE49-F238E27FC236}">
                  <a16:creationId xmlns:a16="http://schemas.microsoft.com/office/drawing/2014/main" id="{7A613CBC-1F38-4F07-BB2E-FF237898669B}"/>
                </a:ext>
              </a:extLst>
            </p:cNvPr>
            <p:cNvSpPr>
              <a:spLocks noChangeShapeType="1"/>
            </p:cNvSpPr>
            <p:nvPr/>
          </p:nvSpPr>
          <p:spPr bwMode="auto">
            <a:xfrm>
              <a:off x="639763" y="4375150"/>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Line 15">
              <a:extLst>
                <a:ext uri="{FF2B5EF4-FFF2-40B4-BE49-F238E27FC236}">
                  <a16:creationId xmlns:a16="http://schemas.microsoft.com/office/drawing/2014/main" id="{4C76DD96-08A2-448F-86E5-D47127E5F113}"/>
                </a:ext>
              </a:extLst>
            </p:cNvPr>
            <p:cNvSpPr>
              <a:spLocks noChangeShapeType="1"/>
            </p:cNvSpPr>
            <p:nvPr/>
          </p:nvSpPr>
          <p:spPr bwMode="auto">
            <a:xfrm>
              <a:off x="639763" y="4014788"/>
              <a:ext cx="2862263" cy="0"/>
            </a:xfrm>
            <a:prstGeom prst="line">
              <a:avLst/>
            </a:prstGeom>
            <a:noFill/>
            <a:ln w="6350" cap="flat">
              <a:solidFill>
                <a:srgbClr val="E8E8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5" name="Rectangle 16">
              <a:extLst>
                <a:ext uri="{FF2B5EF4-FFF2-40B4-BE49-F238E27FC236}">
                  <a16:creationId xmlns:a16="http://schemas.microsoft.com/office/drawing/2014/main" id="{FBB879B1-B6CC-4D84-9259-D3836B20DB23}"/>
                </a:ext>
              </a:extLst>
            </p:cNvPr>
            <p:cNvSpPr>
              <a:spLocks noChangeArrowheads="1"/>
            </p:cNvSpPr>
            <p:nvPr/>
          </p:nvSpPr>
          <p:spPr bwMode="auto">
            <a:xfrm>
              <a:off x="881063" y="5092700"/>
              <a:ext cx="793750" cy="41751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Rectangle 17">
              <a:extLst>
                <a:ext uri="{FF2B5EF4-FFF2-40B4-BE49-F238E27FC236}">
                  <a16:creationId xmlns:a16="http://schemas.microsoft.com/office/drawing/2014/main" id="{A1C92A28-492D-436B-8558-713C69D07D27}"/>
                </a:ext>
              </a:extLst>
            </p:cNvPr>
            <p:cNvSpPr>
              <a:spLocks noChangeArrowheads="1"/>
            </p:cNvSpPr>
            <p:nvPr/>
          </p:nvSpPr>
          <p:spPr bwMode="auto">
            <a:xfrm>
              <a:off x="884238" y="5095875"/>
              <a:ext cx="785813" cy="411163"/>
            </a:xfrm>
            <a:prstGeom prst="rect">
              <a:avLst/>
            </a:prstGeom>
            <a:noFill/>
            <a:ln w="793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7" name="Line 18">
              <a:extLst>
                <a:ext uri="{FF2B5EF4-FFF2-40B4-BE49-F238E27FC236}">
                  <a16:creationId xmlns:a16="http://schemas.microsoft.com/office/drawing/2014/main" id="{43B6C308-D94B-468F-A29B-D901263034DE}"/>
                </a:ext>
              </a:extLst>
            </p:cNvPr>
            <p:cNvSpPr>
              <a:spLocks noChangeShapeType="1"/>
            </p:cNvSpPr>
            <p:nvPr/>
          </p:nvSpPr>
          <p:spPr bwMode="auto">
            <a:xfrm>
              <a:off x="881063" y="5313363"/>
              <a:ext cx="793750" cy="0"/>
            </a:xfrm>
            <a:prstGeom prst="line">
              <a:avLst/>
            </a:prstGeom>
            <a:noFill/>
            <a:ln w="11113" cap="flat">
              <a:solidFill>
                <a:srgbClr val="F0F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8" name="Line 19">
              <a:extLst>
                <a:ext uri="{FF2B5EF4-FFF2-40B4-BE49-F238E27FC236}">
                  <a16:creationId xmlns:a16="http://schemas.microsoft.com/office/drawing/2014/main" id="{A402E9D8-6E84-4B09-B45D-0631C45799BC}"/>
                </a:ext>
              </a:extLst>
            </p:cNvPr>
            <p:cNvSpPr>
              <a:spLocks noChangeShapeType="1"/>
            </p:cNvSpPr>
            <p:nvPr/>
          </p:nvSpPr>
          <p:spPr bwMode="auto">
            <a:xfrm>
              <a:off x="1277938" y="5510213"/>
              <a:ext cx="0" cy="417513"/>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9" name="Line 20">
              <a:extLst>
                <a:ext uri="{FF2B5EF4-FFF2-40B4-BE49-F238E27FC236}">
                  <a16:creationId xmlns:a16="http://schemas.microsoft.com/office/drawing/2014/main" id="{208975F3-6D0E-4D4B-923B-009F2646646E}"/>
                </a:ext>
              </a:extLst>
            </p:cNvPr>
            <p:cNvSpPr>
              <a:spLocks noChangeShapeType="1"/>
            </p:cNvSpPr>
            <p:nvPr/>
          </p:nvSpPr>
          <p:spPr bwMode="auto">
            <a:xfrm flipV="1">
              <a:off x="1277938" y="4475163"/>
              <a:ext cx="0" cy="617538"/>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0" name="Line 21">
              <a:extLst>
                <a:ext uri="{FF2B5EF4-FFF2-40B4-BE49-F238E27FC236}">
                  <a16:creationId xmlns:a16="http://schemas.microsoft.com/office/drawing/2014/main" id="{9879C53A-6481-4143-BB78-CE8F1E7B336F}"/>
                </a:ext>
              </a:extLst>
            </p:cNvPr>
            <p:cNvSpPr>
              <a:spLocks noChangeShapeType="1"/>
            </p:cNvSpPr>
            <p:nvPr/>
          </p:nvSpPr>
          <p:spPr bwMode="auto">
            <a:xfrm>
              <a:off x="1012826" y="5927725"/>
              <a:ext cx="530225" cy="0"/>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Line 22">
              <a:extLst>
                <a:ext uri="{FF2B5EF4-FFF2-40B4-BE49-F238E27FC236}">
                  <a16:creationId xmlns:a16="http://schemas.microsoft.com/office/drawing/2014/main" id="{7E1C7686-BF54-4B25-B178-9B16472DCC8C}"/>
                </a:ext>
              </a:extLst>
            </p:cNvPr>
            <p:cNvSpPr>
              <a:spLocks noChangeShapeType="1"/>
            </p:cNvSpPr>
            <p:nvPr/>
          </p:nvSpPr>
          <p:spPr bwMode="auto">
            <a:xfrm>
              <a:off x="1012826" y="4475163"/>
              <a:ext cx="530225" cy="0"/>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2" name="Rectangle 23">
              <a:extLst>
                <a:ext uri="{FF2B5EF4-FFF2-40B4-BE49-F238E27FC236}">
                  <a16:creationId xmlns:a16="http://schemas.microsoft.com/office/drawing/2014/main" id="{DA8132E0-784B-4DAA-B921-531E187887B9}"/>
                </a:ext>
              </a:extLst>
            </p:cNvPr>
            <p:cNvSpPr>
              <a:spLocks noChangeArrowheads="1"/>
            </p:cNvSpPr>
            <p:nvPr/>
          </p:nvSpPr>
          <p:spPr bwMode="auto">
            <a:xfrm>
              <a:off x="2466976" y="4862513"/>
              <a:ext cx="793750" cy="5683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Rectangle 24">
              <a:extLst>
                <a:ext uri="{FF2B5EF4-FFF2-40B4-BE49-F238E27FC236}">
                  <a16:creationId xmlns:a16="http://schemas.microsoft.com/office/drawing/2014/main" id="{B85DCA33-40D1-4BA2-8E31-2E28F06FF53D}"/>
                </a:ext>
              </a:extLst>
            </p:cNvPr>
            <p:cNvSpPr>
              <a:spLocks noChangeArrowheads="1"/>
            </p:cNvSpPr>
            <p:nvPr/>
          </p:nvSpPr>
          <p:spPr bwMode="auto">
            <a:xfrm>
              <a:off x="2471738" y="4865688"/>
              <a:ext cx="785813" cy="560388"/>
            </a:xfrm>
            <a:prstGeom prst="rect">
              <a:avLst/>
            </a:prstGeom>
            <a:noFill/>
            <a:ln w="793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4" name="Line 25">
              <a:extLst>
                <a:ext uri="{FF2B5EF4-FFF2-40B4-BE49-F238E27FC236}">
                  <a16:creationId xmlns:a16="http://schemas.microsoft.com/office/drawing/2014/main" id="{0CA70778-4E81-400B-BDB7-A08D4A323EC4}"/>
                </a:ext>
              </a:extLst>
            </p:cNvPr>
            <p:cNvSpPr>
              <a:spLocks noChangeShapeType="1"/>
            </p:cNvSpPr>
            <p:nvPr/>
          </p:nvSpPr>
          <p:spPr bwMode="auto">
            <a:xfrm>
              <a:off x="2466976" y="5151438"/>
              <a:ext cx="793750" cy="0"/>
            </a:xfrm>
            <a:prstGeom prst="line">
              <a:avLst/>
            </a:prstGeom>
            <a:noFill/>
            <a:ln w="11113" cap="flat">
              <a:solidFill>
                <a:srgbClr val="F0F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5" name="Line 26">
              <a:extLst>
                <a:ext uri="{FF2B5EF4-FFF2-40B4-BE49-F238E27FC236}">
                  <a16:creationId xmlns:a16="http://schemas.microsoft.com/office/drawing/2014/main" id="{72D12D73-838D-4516-AA84-B07501CDE40E}"/>
                </a:ext>
              </a:extLst>
            </p:cNvPr>
            <p:cNvSpPr>
              <a:spLocks noChangeShapeType="1"/>
            </p:cNvSpPr>
            <p:nvPr/>
          </p:nvSpPr>
          <p:spPr bwMode="auto">
            <a:xfrm>
              <a:off x="2863851" y="5430838"/>
              <a:ext cx="0" cy="496888"/>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6" name="Line 27">
              <a:extLst>
                <a:ext uri="{FF2B5EF4-FFF2-40B4-BE49-F238E27FC236}">
                  <a16:creationId xmlns:a16="http://schemas.microsoft.com/office/drawing/2014/main" id="{8D51AAAC-44E4-4A31-AF72-C6F52B593FAF}"/>
                </a:ext>
              </a:extLst>
            </p:cNvPr>
            <p:cNvSpPr>
              <a:spLocks noChangeShapeType="1"/>
            </p:cNvSpPr>
            <p:nvPr/>
          </p:nvSpPr>
          <p:spPr bwMode="auto">
            <a:xfrm flipV="1">
              <a:off x="2863851" y="4316413"/>
              <a:ext cx="0" cy="546100"/>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7" name="Line 28">
              <a:extLst>
                <a:ext uri="{FF2B5EF4-FFF2-40B4-BE49-F238E27FC236}">
                  <a16:creationId xmlns:a16="http://schemas.microsoft.com/office/drawing/2014/main" id="{FBF49BA6-B88A-4757-8FCD-62F1EEC4DBFA}"/>
                </a:ext>
              </a:extLst>
            </p:cNvPr>
            <p:cNvSpPr>
              <a:spLocks noChangeShapeType="1"/>
            </p:cNvSpPr>
            <p:nvPr/>
          </p:nvSpPr>
          <p:spPr bwMode="auto">
            <a:xfrm>
              <a:off x="2598738" y="5927725"/>
              <a:ext cx="530225" cy="0"/>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8" name="Line 29">
              <a:extLst>
                <a:ext uri="{FF2B5EF4-FFF2-40B4-BE49-F238E27FC236}">
                  <a16:creationId xmlns:a16="http://schemas.microsoft.com/office/drawing/2014/main" id="{EEF4BE83-84DE-4E4A-965F-03E5A2BD3E39}"/>
                </a:ext>
              </a:extLst>
            </p:cNvPr>
            <p:cNvSpPr>
              <a:spLocks noChangeShapeType="1"/>
            </p:cNvSpPr>
            <p:nvPr/>
          </p:nvSpPr>
          <p:spPr bwMode="auto">
            <a:xfrm>
              <a:off x="2598738" y="4316413"/>
              <a:ext cx="530225" cy="0"/>
            </a:xfrm>
            <a:prstGeom prst="line">
              <a:avLst/>
            </a:prstGeom>
            <a:noFill/>
            <a:ln w="7938" cap="flat">
              <a:solidFill>
                <a:srgbClr val="60606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9" name="Line 66">
              <a:extLst>
                <a:ext uri="{FF2B5EF4-FFF2-40B4-BE49-F238E27FC236}">
                  <a16:creationId xmlns:a16="http://schemas.microsoft.com/office/drawing/2014/main" id="{8344042A-AF1A-4F6F-BAEC-F5BD1A65BFEB}"/>
                </a:ext>
              </a:extLst>
            </p:cNvPr>
            <p:cNvSpPr>
              <a:spLocks noChangeShapeType="1"/>
            </p:cNvSpPr>
            <p:nvPr/>
          </p:nvSpPr>
          <p:spPr bwMode="auto">
            <a:xfrm flipV="1">
              <a:off x="639763" y="3932238"/>
              <a:ext cx="0" cy="207803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0" name="Line 67">
              <a:extLst>
                <a:ext uri="{FF2B5EF4-FFF2-40B4-BE49-F238E27FC236}">
                  <a16:creationId xmlns:a16="http://schemas.microsoft.com/office/drawing/2014/main" id="{D6580F62-7379-40DC-8642-98D5FC6E134C}"/>
                </a:ext>
              </a:extLst>
            </p:cNvPr>
            <p:cNvSpPr>
              <a:spLocks noChangeShapeType="1"/>
            </p:cNvSpPr>
            <p:nvPr/>
          </p:nvSpPr>
          <p:spPr bwMode="auto">
            <a:xfrm flipH="1">
              <a:off x="606426" y="5811838"/>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1" name="Rectangle 68">
              <a:extLst>
                <a:ext uri="{FF2B5EF4-FFF2-40B4-BE49-F238E27FC236}">
                  <a16:creationId xmlns:a16="http://schemas.microsoft.com/office/drawing/2014/main" id="{0A6995FB-E204-4678-A2FE-12C0D5D1630B}"/>
                </a:ext>
              </a:extLst>
            </p:cNvPr>
            <p:cNvSpPr>
              <a:spLocks noChangeArrowheads="1"/>
            </p:cNvSpPr>
            <p:nvPr/>
          </p:nvSpPr>
          <p:spPr bwMode="auto">
            <a:xfrm rot="16200000">
              <a:off x="542451" y="5756137"/>
              <a:ext cx="32700"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a:t>
              </a:r>
              <a:endParaRPr kumimoji="0" lang="es-ES" altLang="es-ES" sz="1800" b="0" i="0" u="none" strike="noStrike" cap="none" normalizeH="0" baseline="0">
                <a:ln>
                  <a:noFill/>
                </a:ln>
                <a:solidFill>
                  <a:schemeClr val="tx1"/>
                </a:solidFill>
                <a:effectLst/>
                <a:latin typeface="+mn-lt"/>
              </a:endParaRPr>
            </a:p>
          </p:txBody>
        </p:sp>
        <p:sp>
          <p:nvSpPr>
            <p:cNvPr id="42" name="Rectangle 69">
              <a:extLst>
                <a:ext uri="{FF2B5EF4-FFF2-40B4-BE49-F238E27FC236}">
                  <a16:creationId xmlns:a16="http://schemas.microsoft.com/office/drawing/2014/main" id="{0893BDE2-8DA9-4B99-A5B8-D910EF13A100}"/>
                </a:ext>
              </a:extLst>
            </p:cNvPr>
            <p:cNvSpPr>
              <a:spLocks noChangeArrowheads="1"/>
            </p:cNvSpPr>
            <p:nvPr/>
          </p:nvSpPr>
          <p:spPr bwMode="auto">
            <a:xfrm rot="16200000">
              <a:off x="532125" y="5718037"/>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6</a:t>
              </a:r>
              <a:endParaRPr kumimoji="0" lang="es-ES" altLang="es-ES" sz="1800" b="0" i="0" u="none" strike="noStrike" cap="none" normalizeH="0" baseline="0">
                <a:ln>
                  <a:noFill/>
                </a:ln>
                <a:solidFill>
                  <a:schemeClr val="tx1"/>
                </a:solidFill>
                <a:effectLst/>
                <a:latin typeface="+mn-lt"/>
              </a:endParaRPr>
            </a:p>
          </p:txBody>
        </p:sp>
        <p:sp>
          <p:nvSpPr>
            <p:cNvPr id="43" name="Line 70">
              <a:extLst>
                <a:ext uri="{FF2B5EF4-FFF2-40B4-BE49-F238E27FC236}">
                  <a16:creationId xmlns:a16="http://schemas.microsoft.com/office/drawing/2014/main" id="{537E743E-5F6A-40A4-A961-33BFAFC8C716}"/>
                </a:ext>
              </a:extLst>
            </p:cNvPr>
            <p:cNvSpPr>
              <a:spLocks noChangeShapeType="1"/>
            </p:cNvSpPr>
            <p:nvPr/>
          </p:nvSpPr>
          <p:spPr bwMode="auto">
            <a:xfrm flipH="1">
              <a:off x="606426" y="5451475"/>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5" name="Rectangle 71">
              <a:extLst>
                <a:ext uri="{FF2B5EF4-FFF2-40B4-BE49-F238E27FC236}">
                  <a16:creationId xmlns:a16="http://schemas.microsoft.com/office/drawing/2014/main" id="{5357E265-7190-4FD4-94DF-C95A2F525F46}"/>
                </a:ext>
              </a:extLst>
            </p:cNvPr>
            <p:cNvSpPr>
              <a:spLocks noChangeArrowheads="1"/>
            </p:cNvSpPr>
            <p:nvPr/>
          </p:nvSpPr>
          <p:spPr bwMode="auto">
            <a:xfrm rot="16200000">
              <a:off x="542451" y="5397362"/>
              <a:ext cx="32700"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a:t>
              </a:r>
              <a:endParaRPr kumimoji="0" lang="es-ES" altLang="es-ES" sz="1800" b="0" i="0" u="none" strike="noStrike" cap="none" normalizeH="0" baseline="0">
                <a:ln>
                  <a:noFill/>
                </a:ln>
                <a:solidFill>
                  <a:schemeClr val="tx1"/>
                </a:solidFill>
                <a:effectLst/>
                <a:latin typeface="+mn-lt"/>
              </a:endParaRPr>
            </a:p>
          </p:txBody>
        </p:sp>
        <p:sp>
          <p:nvSpPr>
            <p:cNvPr id="46" name="Rectangle 72">
              <a:extLst>
                <a:ext uri="{FF2B5EF4-FFF2-40B4-BE49-F238E27FC236}">
                  <a16:creationId xmlns:a16="http://schemas.microsoft.com/office/drawing/2014/main" id="{FADFCB0D-4DB5-4F41-8BAC-2A97CED9FDCB}"/>
                </a:ext>
              </a:extLst>
            </p:cNvPr>
            <p:cNvSpPr>
              <a:spLocks noChangeArrowheads="1"/>
            </p:cNvSpPr>
            <p:nvPr/>
          </p:nvSpPr>
          <p:spPr bwMode="auto">
            <a:xfrm rot="16200000">
              <a:off x="532125" y="5360851"/>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4</a:t>
              </a:r>
              <a:endParaRPr kumimoji="0" lang="es-ES" altLang="es-ES" sz="1800" b="0" i="0" u="none" strike="noStrike" cap="none" normalizeH="0" baseline="0">
                <a:ln>
                  <a:noFill/>
                </a:ln>
                <a:solidFill>
                  <a:schemeClr val="tx1"/>
                </a:solidFill>
                <a:effectLst/>
                <a:latin typeface="+mn-lt"/>
              </a:endParaRPr>
            </a:p>
          </p:txBody>
        </p:sp>
        <p:sp>
          <p:nvSpPr>
            <p:cNvPr id="47" name="Line 73">
              <a:extLst>
                <a:ext uri="{FF2B5EF4-FFF2-40B4-BE49-F238E27FC236}">
                  <a16:creationId xmlns:a16="http://schemas.microsoft.com/office/drawing/2014/main" id="{4546EBF1-C3EA-4044-900B-C9ED74180229}"/>
                </a:ext>
              </a:extLst>
            </p:cNvPr>
            <p:cNvSpPr>
              <a:spLocks noChangeShapeType="1"/>
            </p:cNvSpPr>
            <p:nvPr/>
          </p:nvSpPr>
          <p:spPr bwMode="auto">
            <a:xfrm flipH="1">
              <a:off x="606426" y="5092700"/>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8" name="Rectangle 74">
              <a:extLst>
                <a:ext uri="{FF2B5EF4-FFF2-40B4-BE49-F238E27FC236}">
                  <a16:creationId xmlns:a16="http://schemas.microsoft.com/office/drawing/2014/main" id="{1122F8C5-3C95-45BA-9D0F-F88019E4C9A4}"/>
                </a:ext>
              </a:extLst>
            </p:cNvPr>
            <p:cNvSpPr>
              <a:spLocks noChangeArrowheads="1"/>
            </p:cNvSpPr>
            <p:nvPr/>
          </p:nvSpPr>
          <p:spPr bwMode="auto">
            <a:xfrm rot="16200000">
              <a:off x="542451" y="5038588"/>
              <a:ext cx="32700"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a:t>
              </a:r>
              <a:endParaRPr kumimoji="0" lang="es-ES" altLang="es-ES" sz="1800" b="0" i="0" u="none" strike="noStrike" cap="none" normalizeH="0" baseline="0">
                <a:ln>
                  <a:noFill/>
                </a:ln>
                <a:solidFill>
                  <a:schemeClr val="tx1"/>
                </a:solidFill>
                <a:effectLst/>
                <a:latin typeface="+mn-lt"/>
              </a:endParaRPr>
            </a:p>
          </p:txBody>
        </p:sp>
        <p:sp>
          <p:nvSpPr>
            <p:cNvPr id="49" name="Rectangle 75">
              <a:extLst>
                <a:ext uri="{FF2B5EF4-FFF2-40B4-BE49-F238E27FC236}">
                  <a16:creationId xmlns:a16="http://schemas.microsoft.com/office/drawing/2014/main" id="{C7785B48-1F1E-4F4F-8106-49FDAB34ED93}"/>
                </a:ext>
              </a:extLst>
            </p:cNvPr>
            <p:cNvSpPr>
              <a:spLocks noChangeArrowheads="1"/>
            </p:cNvSpPr>
            <p:nvPr/>
          </p:nvSpPr>
          <p:spPr bwMode="auto">
            <a:xfrm rot="16200000">
              <a:off x="532125" y="5000488"/>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2</a:t>
              </a:r>
              <a:endParaRPr kumimoji="0" lang="es-ES" altLang="es-ES" sz="1800" b="0" i="0" u="none" strike="noStrike" cap="none" normalizeH="0" baseline="0">
                <a:ln>
                  <a:noFill/>
                </a:ln>
                <a:solidFill>
                  <a:schemeClr val="tx1"/>
                </a:solidFill>
                <a:effectLst/>
                <a:latin typeface="+mn-lt"/>
              </a:endParaRPr>
            </a:p>
          </p:txBody>
        </p:sp>
        <p:sp>
          <p:nvSpPr>
            <p:cNvPr id="50" name="Line 76">
              <a:extLst>
                <a:ext uri="{FF2B5EF4-FFF2-40B4-BE49-F238E27FC236}">
                  <a16:creationId xmlns:a16="http://schemas.microsoft.com/office/drawing/2014/main" id="{925CF48F-9F65-4D6E-BEAF-F7925884E49A}"/>
                </a:ext>
              </a:extLst>
            </p:cNvPr>
            <p:cNvSpPr>
              <a:spLocks noChangeShapeType="1"/>
            </p:cNvSpPr>
            <p:nvPr/>
          </p:nvSpPr>
          <p:spPr bwMode="auto">
            <a:xfrm flipH="1">
              <a:off x="606426" y="4733925"/>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1" name="Rectangle 77">
              <a:extLst>
                <a:ext uri="{FF2B5EF4-FFF2-40B4-BE49-F238E27FC236}">
                  <a16:creationId xmlns:a16="http://schemas.microsoft.com/office/drawing/2014/main" id="{0B23B5BC-5ACD-414C-977C-C4C5213C702C}"/>
                </a:ext>
              </a:extLst>
            </p:cNvPr>
            <p:cNvSpPr>
              <a:spLocks noChangeArrowheads="1"/>
            </p:cNvSpPr>
            <p:nvPr/>
          </p:nvSpPr>
          <p:spPr bwMode="auto">
            <a:xfrm rot="16200000">
              <a:off x="532125" y="4654412"/>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0</a:t>
              </a:r>
              <a:endParaRPr kumimoji="0" lang="es-ES" altLang="es-ES" sz="1800" b="0" i="0" u="none" strike="noStrike" cap="none" normalizeH="0" baseline="0">
                <a:ln>
                  <a:noFill/>
                </a:ln>
                <a:solidFill>
                  <a:schemeClr val="tx1"/>
                </a:solidFill>
                <a:effectLst/>
                <a:latin typeface="+mn-lt"/>
              </a:endParaRPr>
            </a:p>
          </p:txBody>
        </p:sp>
        <p:sp>
          <p:nvSpPr>
            <p:cNvPr id="52" name="Line 78">
              <a:extLst>
                <a:ext uri="{FF2B5EF4-FFF2-40B4-BE49-F238E27FC236}">
                  <a16:creationId xmlns:a16="http://schemas.microsoft.com/office/drawing/2014/main" id="{3D50EABA-DD8C-4A5B-B6E9-8D4CCEE75B9F}"/>
                </a:ext>
              </a:extLst>
            </p:cNvPr>
            <p:cNvSpPr>
              <a:spLocks noChangeShapeType="1"/>
            </p:cNvSpPr>
            <p:nvPr/>
          </p:nvSpPr>
          <p:spPr bwMode="auto">
            <a:xfrm flipH="1">
              <a:off x="606426" y="4375150"/>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3" name="Rectangle 79">
              <a:extLst>
                <a:ext uri="{FF2B5EF4-FFF2-40B4-BE49-F238E27FC236}">
                  <a16:creationId xmlns:a16="http://schemas.microsoft.com/office/drawing/2014/main" id="{D0F210EE-6B71-4344-BBBE-B297D02CC792}"/>
                </a:ext>
              </a:extLst>
            </p:cNvPr>
            <p:cNvSpPr>
              <a:spLocks noChangeArrowheads="1"/>
            </p:cNvSpPr>
            <p:nvPr/>
          </p:nvSpPr>
          <p:spPr bwMode="auto">
            <a:xfrm rot="16200000">
              <a:off x="532125" y="4297225"/>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2</a:t>
              </a:r>
              <a:endParaRPr kumimoji="0" lang="es-ES" altLang="es-ES" sz="1800" b="0" i="0" u="none" strike="noStrike" cap="none" normalizeH="0" baseline="0">
                <a:ln>
                  <a:noFill/>
                </a:ln>
                <a:solidFill>
                  <a:schemeClr val="tx1"/>
                </a:solidFill>
                <a:effectLst/>
                <a:latin typeface="+mn-lt"/>
              </a:endParaRPr>
            </a:p>
          </p:txBody>
        </p:sp>
        <p:sp>
          <p:nvSpPr>
            <p:cNvPr id="54" name="Line 80">
              <a:extLst>
                <a:ext uri="{FF2B5EF4-FFF2-40B4-BE49-F238E27FC236}">
                  <a16:creationId xmlns:a16="http://schemas.microsoft.com/office/drawing/2014/main" id="{09AEF753-A1B3-4527-8300-74E1CBC03E26}"/>
                </a:ext>
              </a:extLst>
            </p:cNvPr>
            <p:cNvSpPr>
              <a:spLocks noChangeShapeType="1"/>
            </p:cNvSpPr>
            <p:nvPr/>
          </p:nvSpPr>
          <p:spPr bwMode="auto">
            <a:xfrm flipH="1">
              <a:off x="606426" y="4014788"/>
              <a:ext cx="33338"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5" name="Rectangle 81">
              <a:extLst>
                <a:ext uri="{FF2B5EF4-FFF2-40B4-BE49-F238E27FC236}">
                  <a16:creationId xmlns:a16="http://schemas.microsoft.com/office/drawing/2014/main" id="{173A352D-41EB-4FF8-833B-1381482688C6}"/>
                </a:ext>
              </a:extLst>
            </p:cNvPr>
            <p:cNvSpPr>
              <a:spLocks noChangeArrowheads="1"/>
            </p:cNvSpPr>
            <p:nvPr/>
          </p:nvSpPr>
          <p:spPr bwMode="auto">
            <a:xfrm rot="16200000">
              <a:off x="532125" y="3936863"/>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4</a:t>
              </a:r>
              <a:endParaRPr kumimoji="0" lang="es-ES" altLang="es-ES" sz="1800" b="0" i="0" u="none" strike="noStrike" cap="none" normalizeH="0" baseline="0">
                <a:ln>
                  <a:noFill/>
                </a:ln>
                <a:solidFill>
                  <a:schemeClr val="tx1"/>
                </a:solidFill>
                <a:effectLst/>
                <a:latin typeface="+mn-lt"/>
              </a:endParaRPr>
            </a:p>
          </p:txBody>
        </p:sp>
        <p:sp>
          <p:nvSpPr>
            <p:cNvPr id="56" name="Rectangle 82">
              <a:extLst>
                <a:ext uri="{FF2B5EF4-FFF2-40B4-BE49-F238E27FC236}">
                  <a16:creationId xmlns:a16="http://schemas.microsoft.com/office/drawing/2014/main" id="{A45760BA-8A75-4ADE-835B-F7BDAF2C2AA2}"/>
                </a:ext>
              </a:extLst>
            </p:cNvPr>
            <p:cNvSpPr>
              <a:spLocks noChangeArrowheads="1"/>
            </p:cNvSpPr>
            <p:nvPr/>
          </p:nvSpPr>
          <p:spPr bwMode="auto">
            <a:xfrm rot="16200000">
              <a:off x="443225" y="5135425"/>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d</a:t>
              </a:r>
              <a:endParaRPr kumimoji="0" lang="es-ES" altLang="es-ES" sz="1800" b="0" i="0" u="none" strike="noStrike" cap="none" normalizeH="0" baseline="0">
                <a:ln>
                  <a:noFill/>
                </a:ln>
                <a:solidFill>
                  <a:schemeClr val="tx1"/>
                </a:solidFill>
                <a:effectLst/>
                <a:latin typeface="+mn-lt"/>
              </a:endParaRPr>
            </a:p>
          </p:txBody>
        </p:sp>
        <p:sp>
          <p:nvSpPr>
            <p:cNvPr id="57" name="Rectangle 83">
              <a:extLst>
                <a:ext uri="{FF2B5EF4-FFF2-40B4-BE49-F238E27FC236}">
                  <a16:creationId xmlns:a16="http://schemas.microsoft.com/office/drawing/2014/main" id="{3C3F5DCD-39ED-49C7-B07B-8E5BEAA5FC87}"/>
                </a:ext>
              </a:extLst>
            </p:cNvPr>
            <p:cNvSpPr>
              <a:spLocks noChangeArrowheads="1"/>
            </p:cNvSpPr>
            <p:nvPr/>
          </p:nvSpPr>
          <p:spPr bwMode="auto">
            <a:xfrm rot="16200000">
              <a:off x="443225" y="5089387"/>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d</a:t>
              </a:r>
              <a:endParaRPr kumimoji="0" lang="es-ES" altLang="es-ES" sz="1800" b="0" i="0" u="none" strike="noStrike" cap="none" normalizeH="0" baseline="0">
                <a:ln>
                  <a:noFill/>
                </a:ln>
                <a:solidFill>
                  <a:schemeClr val="tx1"/>
                </a:solidFill>
                <a:effectLst/>
                <a:latin typeface="+mn-lt"/>
              </a:endParaRPr>
            </a:p>
          </p:txBody>
        </p:sp>
        <p:sp>
          <p:nvSpPr>
            <p:cNvPr id="58" name="Rectangle 84">
              <a:extLst>
                <a:ext uri="{FF2B5EF4-FFF2-40B4-BE49-F238E27FC236}">
                  <a16:creationId xmlns:a16="http://schemas.microsoft.com/office/drawing/2014/main" id="{93FEA127-3D67-401F-AF5E-52BC372FD342}"/>
                </a:ext>
              </a:extLst>
            </p:cNvPr>
            <p:cNvSpPr>
              <a:spLocks noChangeArrowheads="1"/>
            </p:cNvSpPr>
            <p:nvPr/>
          </p:nvSpPr>
          <p:spPr bwMode="auto">
            <a:xfrm rot="16200000">
              <a:off x="455339" y="5054462"/>
              <a:ext cx="27536"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f</a:t>
              </a:r>
              <a:endParaRPr kumimoji="0" lang="es-ES" altLang="es-ES" sz="1800" b="0" i="0" u="none" strike="noStrike" cap="none" normalizeH="0" baseline="0">
                <a:ln>
                  <a:noFill/>
                </a:ln>
                <a:solidFill>
                  <a:schemeClr val="tx1"/>
                </a:solidFill>
                <a:effectLst/>
                <a:latin typeface="+mn-lt"/>
              </a:endParaRPr>
            </a:p>
          </p:txBody>
        </p:sp>
        <p:sp>
          <p:nvSpPr>
            <p:cNvPr id="59" name="Rectangle 85">
              <a:extLst>
                <a:ext uri="{FF2B5EF4-FFF2-40B4-BE49-F238E27FC236}">
                  <a16:creationId xmlns:a16="http://schemas.microsoft.com/office/drawing/2014/main" id="{CDA95276-E8BD-456C-B393-A2F7F56434F2}"/>
                </a:ext>
              </a:extLst>
            </p:cNvPr>
            <p:cNvSpPr>
              <a:spLocks noChangeArrowheads="1"/>
            </p:cNvSpPr>
            <p:nvPr/>
          </p:nvSpPr>
          <p:spPr bwMode="auto">
            <a:xfrm rot="16200000">
              <a:off x="445013" y="5022712"/>
              <a:ext cx="48188"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c</a:t>
              </a:r>
              <a:endParaRPr kumimoji="0" lang="es-ES" altLang="es-ES" sz="1800" b="0" i="0" u="none" strike="noStrike" cap="none" normalizeH="0" baseline="0">
                <a:ln>
                  <a:noFill/>
                </a:ln>
                <a:solidFill>
                  <a:schemeClr val="tx1"/>
                </a:solidFill>
                <a:effectLst/>
                <a:latin typeface="+mn-lt"/>
              </a:endParaRPr>
            </a:p>
          </p:txBody>
        </p:sp>
        <p:sp>
          <p:nvSpPr>
            <p:cNvPr id="60" name="Rectangle 86">
              <a:extLst>
                <a:ext uri="{FF2B5EF4-FFF2-40B4-BE49-F238E27FC236}">
                  <a16:creationId xmlns:a16="http://schemas.microsoft.com/office/drawing/2014/main" id="{46541574-F306-4CE4-9854-B4CF8974DBEB}"/>
                </a:ext>
              </a:extLst>
            </p:cNvPr>
            <p:cNvSpPr>
              <a:spLocks noChangeArrowheads="1"/>
            </p:cNvSpPr>
            <p:nvPr/>
          </p:nvSpPr>
          <p:spPr bwMode="auto">
            <a:xfrm rot="16200000">
              <a:off x="434687" y="4971912"/>
              <a:ext cx="68841"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D</a:t>
              </a:r>
              <a:endParaRPr kumimoji="0" lang="es-ES" altLang="es-ES" sz="1800" b="0" i="0" u="none" strike="noStrike" cap="none" normalizeH="0" baseline="0">
                <a:ln>
                  <a:noFill/>
                </a:ln>
                <a:solidFill>
                  <a:schemeClr val="tx1"/>
                </a:solidFill>
                <a:effectLst/>
                <a:latin typeface="+mn-lt"/>
              </a:endParaRPr>
            </a:p>
          </p:txBody>
        </p:sp>
        <p:sp>
          <p:nvSpPr>
            <p:cNvPr id="61" name="Rectangle 87">
              <a:extLst>
                <a:ext uri="{FF2B5EF4-FFF2-40B4-BE49-F238E27FC236}">
                  <a16:creationId xmlns:a16="http://schemas.microsoft.com/office/drawing/2014/main" id="{E4FE2771-CAC4-443C-8A1E-96E757FFE705}"/>
                </a:ext>
              </a:extLst>
            </p:cNvPr>
            <p:cNvSpPr>
              <a:spLocks noChangeArrowheads="1"/>
            </p:cNvSpPr>
            <p:nvPr/>
          </p:nvSpPr>
          <p:spPr bwMode="auto">
            <a:xfrm rot="16200000">
              <a:off x="434687" y="4911588"/>
              <a:ext cx="68841"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N</a:t>
              </a:r>
              <a:endParaRPr kumimoji="0" lang="es-ES" altLang="es-ES" sz="1800" b="0" i="0" u="none" strike="noStrike" cap="none" normalizeH="0" baseline="0">
                <a:ln>
                  <a:noFill/>
                </a:ln>
                <a:solidFill>
                  <a:schemeClr val="tx1"/>
                </a:solidFill>
                <a:effectLst/>
                <a:latin typeface="+mn-lt"/>
              </a:endParaRPr>
            </a:p>
          </p:txBody>
        </p:sp>
        <p:sp>
          <p:nvSpPr>
            <p:cNvPr id="62" name="Rectangle 88">
              <a:extLst>
                <a:ext uri="{FF2B5EF4-FFF2-40B4-BE49-F238E27FC236}">
                  <a16:creationId xmlns:a16="http://schemas.microsoft.com/office/drawing/2014/main" id="{3637AA4C-343F-4955-B765-9D8CBCEFD868}"/>
                </a:ext>
              </a:extLst>
            </p:cNvPr>
            <p:cNvSpPr>
              <a:spLocks noChangeArrowheads="1"/>
            </p:cNvSpPr>
            <p:nvPr/>
          </p:nvSpPr>
          <p:spPr bwMode="auto">
            <a:xfrm rot="16200000">
              <a:off x="438062" y="4856026"/>
              <a:ext cx="63679"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A</a:t>
              </a:r>
              <a:endParaRPr kumimoji="0" lang="es-ES" altLang="es-ES" sz="1800" b="0" i="0" u="none" strike="noStrike" cap="none" normalizeH="0" baseline="0">
                <a:ln>
                  <a:noFill/>
                </a:ln>
                <a:solidFill>
                  <a:schemeClr val="tx1"/>
                </a:solidFill>
                <a:effectLst/>
                <a:latin typeface="+mn-lt"/>
              </a:endParaRPr>
            </a:p>
          </p:txBody>
        </p:sp>
        <p:sp>
          <p:nvSpPr>
            <p:cNvPr id="63" name="Rectangle 89">
              <a:extLst>
                <a:ext uri="{FF2B5EF4-FFF2-40B4-BE49-F238E27FC236}">
                  <a16:creationId xmlns:a16="http://schemas.microsoft.com/office/drawing/2014/main" id="{EDB457D9-0384-4F51-93C1-F31AB09E7F5E}"/>
                </a:ext>
              </a:extLst>
            </p:cNvPr>
            <p:cNvSpPr>
              <a:spLocks noChangeArrowheads="1"/>
            </p:cNvSpPr>
            <p:nvPr/>
          </p:nvSpPr>
          <p:spPr bwMode="auto">
            <a:xfrm rot="16200000">
              <a:off x="443225" y="4805225"/>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dirty="0">
                  <a:ln>
                    <a:noFill/>
                  </a:ln>
                  <a:solidFill>
                    <a:srgbClr val="000000"/>
                  </a:solidFill>
                  <a:effectLst/>
                  <a:latin typeface="+mn-lt"/>
                </a:rPr>
                <a:t>_</a:t>
              </a:r>
              <a:endParaRPr kumimoji="0" lang="es-ES" altLang="es-ES" sz="1800" b="0" i="0" u="none" strike="noStrike" cap="none" normalizeH="0" baseline="0" dirty="0">
                <a:ln>
                  <a:noFill/>
                </a:ln>
                <a:solidFill>
                  <a:schemeClr val="tx1"/>
                </a:solidFill>
                <a:effectLst/>
                <a:latin typeface="+mn-lt"/>
              </a:endParaRPr>
            </a:p>
          </p:txBody>
        </p:sp>
        <p:sp>
          <p:nvSpPr>
            <p:cNvPr id="64" name="Rectangle 90">
              <a:extLst>
                <a:ext uri="{FF2B5EF4-FFF2-40B4-BE49-F238E27FC236}">
                  <a16:creationId xmlns:a16="http://schemas.microsoft.com/office/drawing/2014/main" id="{99FBA3D3-9E0B-4056-9F47-6F7953578C6C}"/>
                </a:ext>
              </a:extLst>
            </p:cNvPr>
            <p:cNvSpPr>
              <a:spLocks noChangeArrowheads="1"/>
            </p:cNvSpPr>
            <p:nvPr/>
          </p:nvSpPr>
          <p:spPr bwMode="auto">
            <a:xfrm rot="16200000">
              <a:off x="459574" y="4776650"/>
              <a:ext cx="20652"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l</a:t>
              </a:r>
              <a:endParaRPr kumimoji="0" lang="es-ES" altLang="es-ES" sz="1800" b="0" i="0" u="none" strike="noStrike" cap="none" normalizeH="0" baseline="0">
                <a:ln>
                  <a:noFill/>
                </a:ln>
                <a:solidFill>
                  <a:schemeClr val="tx1"/>
                </a:solidFill>
                <a:effectLst/>
                <a:latin typeface="+mn-lt"/>
              </a:endParaRPr>
            </a:p>
          </p:txBody>
        </p:sp>
        <p:sp>
          <p:nvSpPr>
            <p:cNvPr id="65" name="Rectangle 91">
              <a:extLst>
                <a:ext uri="{FF2B5EF4-FFF2-40B4-BE49-F238E27FC236}">
                  <a16:creationId xmlns:a16="http://schemas.microsoft.com/office/drawing/2014/main" id="{98CF6556-226A-45DD-8921-22126E6CA85B}"/>
                </a:ext>
              </a:extLst>
            </p:cNvPr>
            <p:cNvSpPr>
              <a:spLocks noChangeArrowheads="1"/>
            </p:cNvSpPr>
            <p:nvPr/>
          </p:nvSpPr>
          <p:spPr bwMode="auto">
            <a:xfrm rot="16200000">
              <a:off x="443225" y="4741726"/>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o</a:t>
              </a:r>
              <a:endParaRPr kumimoji="0" lang="es-ES" altLang="es-ES" sz="1800" b="0" i="0" u="none" strike="noStrike" cap="none" normalizeH="0" baseline="0">
                <a:ln>
                  <a:noFill/>
                </a:ln>
                <a:solidFill>
                  <a:schemeClr val="tx1"/>
                </a:solidFill>
                <a:effectLst/>
                <a:latin typeface="+mn-lt"/>
              </a:endParaRPr>
            </a:p>
          </p:txBody>
        </p:sp>
        <p:sp>
          <p:nvSpPr>
            <p:cNvPr id="66" name="Rectangle 92">
              <a:extLst>
                <a:ext uri="{FF2B5EF4-FFF2-40B4-BE49-F238E27FC236}">
                  <a16:creationId xmlns:a16="http://schemas.microsoft.com/office/drawing/2014/main" id="{85134A7C-56DB-4516-896A-24D371E63AEF}"/>
                </a:ext>
              </a:extLst>
            </p:cNvPr>
            <p:cNvSpPr>
              <a:spLocks noChangeArrowheads="1"/>
            </p:cNvSpPr>
            <p:nvPr/>
          </p:nvSpPr>
          <p:spPr bwMode="auto">
            <a:xfrm rot="16200000">
              <a:off x="443225" y="4695687"/>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g</a:t>
              </a:r>
              <a:endParaRPr kumimoji="0" lang="es-ES" altLang="es-ES" sz="1800" b="0" i="0" u="none" strike="noStrike" cap="none" normalizeH="0" baseline="0">
                <a:ln>
                  <a:noFill/>
                </a:ln>
                <a:solidFill>
                  <a:schemeClr val="tx1"/>
                </a:solidFill>
                <a:effectLst/>
                <a:latin typeface="+mn-lt"/>
              </a:endParaRPr>
            </a:p>
          </p:txBody>
        </p:sp>
        <p:sp>
          <p:nvSpPr>
            <p:cNvPr id="67" name="Rectangle 93">
              <a:extLst>
                <a:ext uri="{FF2B5EF4-FFF2-40B4-BE49-F238E27FC236}">
                  <a16:creationId xmlns:a16="http://schemas.microsoft.com/office/drawing/2014/main" id="{AEDBBE67-E9B0-46C5-AEA7-91EB6FD02AFB}"/>
                </a:ext>
              </a:extLst>
            </p:cNvPr>
            <p:cNvSpPr>
              <a:spLocks noChangeArrowheads="1"/>
            </p:cNvSpPr>
            <p:nvPr/>
          </p:nvSpPr>
          <p:spPr bwMode="auto">
            <a:xfrm rot="16200000">
              <a:off x="443225" y="4649651"/>
              <a:ext cx="53353" cy="1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a:ln>
                    <a:noFill/>
                  </a:ln>
                  <a:solidFill>
                    <a:srgbClr val="000000"/>
                  </a:solidFill>
                  <a:effectLst/>
                  <a:latin typeface="+mn-lt"/>
                </a:rPr>
                <a:t>2</a:t>
              </a:r>
              <a:endParaRPr kumimoji="0" lang="es-ES" altLang="es-ES" sz="1800" b="0" i="0" u="none" strike="noStrike" cap="none" normalizeH="0" baseline="0">
                <a:ln>
                  <a:noFill/>
                </a:ln>
                <a:solidFill>
                  <a:schemeClr val="tx1"/>
                </a:solidFill>
                <a:effectLst/>
                <a:latin typeface="+mn-lt"/>
              </a:endParaRPr>
            </a:p>
          </p:txBody>
        </p:sp>
        <p:sp>
          <p:nvSpPr>
            <p:cNvPr id="68" name="Line 94">
              <a:extLst>
                <a:ext uri="{FF2B5EF4-FFF2-40B4-BE49-F238E27FC236}">
                  <a16:creationId xmlns:a16="http://schemas.microsoft.com/office/drawing/2014/main" id="{66B955E7-5DF9-4D18-A07B-1523DC9B50B8}"/>
                </a:ext>
              </a:extLst>
            </p:cNvPr>
            <p:cNvSpPr>
              <a:spLocks noChangeShapeType="1"/>
            </p:cNvSpPr>
            <p:nvPr/>
          </p:nvSpPr>
          <p:spPr bwMode="auto">
            <a:xfrm>
              <a:off x="639763" y="6010275"/>
              <a:ext cx="2862263"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9" name="Rectangle 95">
              <a:extLst>
                <a:ext uri="{FF2B5EF4-FFF2-40B4-BE49-F238E27FC236}">
                  <a16:creationId xmlns:a16="http://schemas.microsoft.com/office/drawing/2014/main" id="{3AFB9DAE-ED89-4561-B642-CE4270ED88F9}"/>
                </a:ext>
              </a:extLst>
            </p:cNvPr>
            <p:cNvSpPr>
              <a:spLocks noChangeArrowheads="1"/>
            </p:cNvSpPr>
            <p:nvPr/>
          </p:nvSpPr>
          <p:spPr bwMode="auto">
            <a:xfrm>
              <a:off x="938312" y="6053835"/>
              <a:ext cx="704484" cy="16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a:ln>
                    <a:noFill/>
                  </a:ln>
                  <a:solidFill>
                    <a:srgbClr val="000000"/>
                  </a:solidFill>
                  <a:effectLst/>
                  <a:latin typeface="+mn-lt"/>
                </a:rPr>
                <a:t>No</a:t>
              </a:r>
              <a:r>
                <a:rPr kumimoji="0" lang="es-ES" altLang="es-ES" sz="700" b="0" i="0" u="none" strike="noStrike" cap="none" normalizeH="0" baseline="0" dirty="0">
                  <a:ln>
                    <a:noFill/>
                  </a:ln>
                  <a:solidFill>
                    <a:srgbClr val="000000"/>
                  </a:solidFill>
                  <a:effectLst/>
                  <a:latin typeface="+mn-lt"/>
                </a:rPr>
                <a:t> </a:t>
              </a:r>
              <a:r>
                <a:rPr lang="es-ES" altLang="es-ES" sz="1000" dirty="0" err="1">
                  <a:solidFill>
                    <a:srgbClr val="000000"/>
                  </a:solidFill>
                  <a:latin typeface="+mn-lt"/>
                </a:rPr>
                <a:t>rejection</a:t>
              </a:r>
              <a:endParaRPr kumimoji="0" lang="es-ES" altLang="es-ES" sz="1800" b="0" i="0" u="none" strike="noStrike" cap="none" normalizeH="0" baseline="0" dirty="0">
                <a:ln>
                  <a:noFill/>
                </a:ln>
                <a:solidFill>
                  <a:schemeClr val="tx1"/>
                </a:solidFill>
                <a:effectLst/>
                <a:latin typeface="+mn-lt"/>
              </a:endParaRPr>
            </a:p>
          </p:txBody>
        </p:sp>
        <p:sp>
          <p:nvSpPr>
            <p:cNvPr id="70" name="Rectangle 96">
              <a:extLst>
                <a:ext uri="{FF2B5EF4-FFF2-40B4-BE49-F238E27FC236}">
                  <a16:creationId xmlns:a16="http://schemas.microsoft.com/office/drawing/2014/main" id="{B8635209-CE53-448F-AC3D-2EBB9FB26406}"/>
                </a:ext>
              </a:extLst>
            </p:cNvPr>
            <p:cNvSpPr>
              <a:spLocks noChangeArrowheads="1"/>
            </p:cNvSpPr>
            <p:nvPr/>
          </p:nvSpPr>
          <p:spPr bwMode="auto">
            <a:xfrm>
              <a:off x="2236789" y="6054420"/>
              <a:ext cx="1271097" cy="14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ES" altLang="es-ES" sz="900" dirty="0">
                  <a:solidFill>
                    <a:srgbClr val="000000"/>
                  </a:solidFill>
                  <a:latin typeface="+mn-lt"/>
                </a:rPr>
                <a:t>ACR≥ 2 and/</a:t>
              </a:r>
              <a:r>
                <a:rPr lang="es-ES" altLang="es-ES" sz="900" dirty="0" err="1">
                  <a:solidFill>
                    <a:srgbClr val="000000"/>
                  </a:solidFill>
                  <a:latin typeface="+mn-lt"/>
                </a:rPr>
                <a:t>or</a:t>
              </a:r>
              <a:r>
                <a:rPr lang="es-ES" altLang="es-ES" sz="900" dirty="0">
                  <a:solidFill>
                    <a:srgbClr val="000000"/>
                  </a:solidFill>
                  <a:latin typeface="+mn-lt"/>
                </a:rPr>
                <a:t> AMR≥ 1</a:t>
              </a:r>
              <a:endParaRPr kumimoji="0" lang="es-ES" altLang="es-ES" sz="2400" b="0" i="0" u="none" strike="noStrike" cap="none" normalizeH="0" baseline="0" dirty="0">
                <a:ln>
                  <a:noFill/>
                </a:ln>
                <a:solidFill>
                  <a:schemeClr val="tx1"/>
                </a:solidFill>
                <a:effectLst/>
                <a:latin typeface="+mn-lt"/>
              </a:endParaRPr>
            </a:p>
          </p:txBody>
        </p:sp>
      </p:grpSp>
      <p:pic>
        <p:nvPicPr>
          <p:cNvPr id="71" name="Imagen 72">
            <a:extLst>
              <a:ext uri="{FF2B5EF4-FFF2-40B4-BE49-F238E27FC236}">
                <a16:creationId xmlns:a16="http://schemas.microsoft.com/office/drawing/2014/main" id="{7B0ECF80-A09E-4B29-9339-47BBAE03E86F}"/>
              </a:ext>
            </a:extLst>
          </p:cNvPr>
          <p:cNvPicPr/>
          <p:nvPr/>
        </p:nvPicPr>
        <p:blipFill rotWithShape="1">
          <a:blip r:embed="rId6">
            <a:extLst>
              <a:ext uri="{28A0092B-C50C-407E-A947-70E740481C1C}">
                <a14:useLocalDpi xmlns:a14="http://schemas.microsoft.com/office/drawing/2010/main" val="0"/>
              </a:ext>
            </a:extLst>
          </a:blip>
          <a:srcRect t="8714"/>
          <a:stretch/>
        </p:blipFill>
        <p:spPr>
          <a:xfrm>
            <a:off x="6316249" y="3165795"/>
            <a:ext cx="3117875" cy="2031325"/>
          </a:xfrm>
          <a:prstGeom prst="rect">
            <a:avLst/>
          </a:prstGeom>
        </p:spPr>
      </p:pic>
      <p:sp>
        <p:nvSpPr>
          <p:cNvPr id="72" name="CuadroTexto 73">
            <a:extLst>
              <a:ext uri="{FF2B5EF4-FFF2-40B4-BE49-F238E27FC236}">
                <a16:creationId xmlns:a16="http://schemas.microsoft.com/office/drawing/2014/main" id="{BE1296BF-056C-4069-9E76-CAE9202FE9A4}"/>
              </a:ext>
            </a:extLst>
          </p:cNvPr>
          <p:cNvSpPr txBox="1"/>
          <p:nvPr/>
        </p:nvSpPr>
        <p:spPr>
          <a:xfrm>
            <a:off x="9434124" y="793960"/>
            <a:ext cx="2212443" cy="553998"/>
          </a:xfrm>
          <a:prstGeom prst="rect">
            <a:avLst/>
          </a:prstGeom>
          <a:noFill/>
        </p:spPr>
        <p:txBody>
          <a:bodyPr wrap="square" rtlCol="0">
            <a:spAutoFit/>
          </a:bodyPr>
          <a:lstStyle/>
          <a:p>
            <a:r>
              <a:rPr lang="es-ES" sz="1000" b="1" dirty="0"/>
              <a:t>Figure 2. </a:t>
            </a:r>
            <a:r>
              <a:rPr lang="es-ES" sz="1000" dirty="0" err="1"/>
              <a:t>Dd-cfDNA</a:t>
            </a:r>
            <a:r>
              <a:rPr lang="es-ES" sz="1000" dirty="0"/>
              <a:t> </a:t>
            </a:r>
            <a:r>
              <a:rPr lang="es-ES" sz="1000" dirty="0" err="1"/>
              <a:t>is</a:t>
            </a:r>
            <a:r>
              <a:rPr lang="es-ES" sz="1000" dirty="0"/>
              <a:t> </a:t>
            </a:r>
            <a:r>
              <a:rPr lang="es-ES" sz="1000" dirty="0" err="1"/>
              <a:t>logtransformed</a:t>
            </a:r>
            <a:r>
              <a:rPr lang="es-ES" sz="1000" dirty="0"/>
              <a:t> as log2(x+0.01) in </a:t>
            </a:r>
            <a:r>
              <a:rPr lang="es-ES" sz="1000" dirty="0" err="1"/>
              <a:t>order</a:t>
            </a:r>
            <a:r>
              <a:rPr lang="es-ES" sz="1000" dirty="0"/>
              <a:t> to reduce </a:t>
            </a:r>
            <a:r>
              <a:rPr lang="es-ES" sz="1000" dirty="0" err="1"/>
              <a:t>the</a:t>
            </a:r>
            <a:r>
              <a:rPr lang="es-ES" sz="1000" dirty="0"/>
              <a:t> </a:t>
            </a:r>
            <a:r>
              <a:rPr lang="es-ES" sz="1000" dirty="0" err="1"/>
              <a:t>skewness</a:t>
            </a:r>
            <a:r>
              <a:rPr lang="es-ES" sz="1000" dirty="0"/>
              <a:t> </a:t>
            </a:r>
          </a:p>
        </p:txBody>
      </p:sp>
      <p:sp>
        <p:nvSpPr>
          <p:cNvPr id="73" name="CuadroTexto 74">
            <a:extLst>
              <a:ext uri="{FF2B5EF4-FFF2-40B4-BE49-F238E27FC236}">
                <a16:creationId xmlns:a16="http://schemas.microsoft.com/office/drawing/2014/main" id="{DB34B1F6-5BB3-47CB-AC1E-F69AAFD9AFDE}"/>
              </a:ext>
            </a:extLst>
          </p:cNvPr>
          <p:cNvSpPr txBox="1"/>
          <p:nvPr/>
        </p:nvSpPr>
        <p:spPr>
          <a:xfrm>
            <a:off x="9434123" y="3132160"/>
            <a:ext cx="1798913" cy="861774"/>
          </a:xfrm>
          <a:prstGeom prst="rect">
            <a:avLst/>
          </a:prstGeom>
          <a:noFill/>
        </p:spPr>
        <p:txBody>
          <a:bodyPr wrap="square" rtlCol="0">
            <a:spAutoFit/>
          </a:bodyPr>
          <a:lstStyle/>
          <a:p>
            <a:pPr algn="just"/>
            <a:r>
              <a:rPr lang="es-ES" sz="1000" b="1" dirty="0"/>
              <a:t>Figure 3. </a:t>
            </a:r>
            <a:r>
              <a:rPr lang="en-US" sz="1000" dirty="0"/>
              <a:t>The coefficient of 0.001 means that for every increase of 100 units of </a:t>
            </a:r>
            <a:r>
              <a:rPr lang="en-US" sz="1000" dirty="0" err="1"/>
              <a:t>NTproBNP</a:t>
            </a:r>
            <a:r>
              <a:rPr lang="en-US" sz="1000" dirty="0"/>
              <a:t>, %dd-</a:t>
            </a:r>
            <a:r>
              <a:rPr lang="en-US" sz="1000" dirty="0" err="1"/>
              <a:t>cfDNA</a:t>
            </a:r>
            <a:r>
              <a:rPr lang="en-US" sz="1000" dirty="0"/>
              <a:t> increased in 0.001</a:t>
            </a:r>
            <a:endParaRPr lang="es-ES" sz="1000" dirty="0"/>
          </a:p>
        </p:txBody>
      </p:sp>
      <p:sp>
        <p:nvSpPr>
          <p:cNvPr id="74" name="CuadroTexto 75">
            <a:extLst>
              <a:ext uri="{FF2B5EF4-FFF2-40B4-BE49-F238E27FC236}">
                <a16:creationId xmlns:a16="http://schemas.microsoft.com/office/drawing/2014/main" id="{08BC1569-B2B2-4AF7-9F18-2EBB65375572}"/>
              </a:ext>
            </a:extLst>
          </p:cNvPr>
          <p:cNvSpPr txBox="1"/>
          <p:nvPr/>
        </p:nvSpPr>
        <p:spPr>
          <a:xfrm>
            <a:off x="7490548" y="984486"/>
            <a:ext cx="880276" cy="276999"/>
          </a:xfrm>
          <a:prstGeom prst="rect">
            <a:avLst/>
          </a:prstGeom>
          <a:noFill/>
        </p:spPr>
        <p:txBody>
          <a:bodyPr wrap="square" rtlCol="0">
            <a:spAutoFit/>
          </a:bodyPr>
          <a:lstStyle/>
          <a:p>
            <a:pPr algn="ctr"/>
            <a:r>
              <a:rPr lang="es-ES" sz="1200" dirty="0"/>
              <a:t>p &lt; 0.01</a:t>
            </a:r>
          </a:p>
        </p:txBody>
      </p:sp>
    </p:spTree>
    <p:custDataLst>
      <p:tags r:id="rId1"/>
    </p:custDataLst>
    <p:extLst>
      <p:ext uri="{BB962C8B-B14F-4D97-AF65-F5344CB8AC3E}">
        <p14:creationId xmlns:p14="http://schemas.microsoft.com/office/powerpoint/2010/main" val="251378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200" dirty="0">
                <a:latin typeface="+mn-lt"/>
              </a:rPr>
              <a:t>5-year outcome after continuous flow LVAD with full-magnetic vs hybrid levitation system: Results of an all-comers </a:t>
            </a:r>
            <a:r>
              <a:rPr lang="en-GB" sz="2200" dirty="0" err="1">
                <a:latin typeface="+mn-lt"/>
              </a:rPr>
              <a:t>multicenter</a:t>
            </a:r>
            <a:r>
              <a:rPr lang="en-GB" sz="2200" dirty="0">
                <a:latin typeface="+mn-lt"/>
              </a:rPr>
              <a:t> registry</a:t>
            </a:r>
            <a:endParaRPr lang="en-CH" sz="22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 </a:t>
            </a:r>
            <a:r>
              <a:rPr lang="en-GB" dirty="0" err="1">
                <a:latin typeface="+mn-lt"/>
              </a:rPr>
              <a:t>Francica</a:t>
            </a:r>
            <a:r>
              <a:rPr lang="en-GB" dirty="0">
                <a:latin typeface="+mn-lt"/>
              </a:rPr>
              <a:t> A. et al., ESOT Congress 2023; OS6_1</a:t>
            </a:r>
          </a:p>
        </p:txBody>
      </p:sp>
      <p:grpSp>
        <p:nvGrpSpPr>
          <p:cNvPr id="5" name="Group 4">
            <a:extLst>
              <a:ext uri="{FF2B5EF4-FFF2-40B4-BE49-F238E27FC236}">
                <a16:creationId xmlns:a16="http://schemas.microsoft.com/office/drawing/2014/main" id="{26A25FD4-B1D0-443F-A196-4430289C4272}"/>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290DEF7B-A03C-4A96-B99C-99E67B5D8325}"/>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78D14082-B536-45A5-A5B4-8E501ADA66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10" name="TextBox 9">
            <a:extLst>
              <a:ext uri="{FF2B5EF4-FFF2-40B4-BE49-F238E27FC236}">
                <a16:creationId xmlns:a16="http://schemas.microsoft.com/office/drawing/2014/main" id="{04A68FE9-D484-4E74-A3A7-69C69C1EC1D2}"/>
              </a:ext>
            </a:extLst>
          </p:cNvPr>
          <p:cNvSpPr txBox="1"/>
          <p:nvPr/>
        </p:nvSpPr>
        <p:spPr>
          <a:xfrm>
            <a:off x="717436" y="1109150"/>
            <a:ext cx="5221241" cy="3724096"/>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Despite its withdrawal, hundreds of patients are still supported with HW and a consensus about the long-term management of these patients is still questioned</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Published data have focused on short-term outcome</a:t>
            </a:r>
          </a:p>
          <a:p>
            <a:pPr marL="285750" indent="-285750" algn="just">
              <a:buFont typeface="Arial" panose="020B0604020202020204" pitchFamily="34" charset="0"/>
              <a:buChar char="•"/>
            </a:pPr>
            <a:endParaRPr lang="en-GB" b="1" dirty="0">
              <a:solidFill>
                <a:srgbClr val="A5A5A5"/>
              </a:solidFill>
            </a:endParaRPr>
          </a:p>
          <a:p>
            <a:pPr algn="just"/>
            <a:r>
              <a:rPr lang="en-GB" b="1" dirty="0">
                <a:solidFill>
                  <a:srgbClr val="A5A5A5"/>
                </a:solidFill>
              </a:rPr>
              <a:t>Aim: </a:t>
            </a:r>
            <a:r>
              <a:rPr lang="en-GB" dirty="0">
                <a:solidFill>
                  <a:srgbClr val="A5A5A5"/>
                </a:solidFill>
              </a:rPr>
              <a:t>To analyse mid-term survival and freedom from major complications in a real-world population supported with HW and HM3</a:t>
            </a:r>
          </a:p>
          <a:p>
            <a:pPr algn="just"/>
            <a:endParaRPr lang="en-GB" b="1" dirty="0">
              <a:solidFill>
                <a:srgbClr val="A5A5A5"/>
              </a:solidFill>
            </a:endParaRPr>
          </a:p>
        </p:txBody>
      </p:sp>
      <p:sp>
        <p:nvSpPr>
          <p:cNvPr id="11" name="TextBox 10">
            <a:extLst>
              <a:ext uri="{FF2B5EF4-FFF2-40B4-BE49-F238E27FC236}">
                <a16:creationId xmlns:a16="http://schemas.microsoft.com/office/drawing/2014/main" id="{9602F9CF-F1C6-4B1E-915C-6F528BBB0446}"/>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17" name="Group 16">
            <a:extLst>
              <a:ext uri="{FF2B5EF4-FFF2-40B4-BE49-F238E27FC236}">
                <a16:creationId xmlns:a16="http://schemas.microsoft.com/office/drawing/2014/main" id="{271621A0-DCA1-4A9A-B2B8-A83724EB3D70}"/>
              </a:ext>
            </a:extLst>
          </p:cNvPr>
          <p:cNvGrpSpPr/>
          <p:nvPr/>
        </p:nvGrpSpPr>
        <p:grpSpPr>
          <a:xfrm>
            <a:off x="6565263" y="1584983"/>
            <a:ext cx="4695832" cy="3717984"/>
            <a:chOff x="6363432" y="1645070"/>
            <a:chExt cx="4695832" cy="3717984"/>
          </a:xfrm>
        </p:grpSpPr>
        <p:grpSp>
          <p:nvGrpSpPr>
            <p:cNvPr id="18" name="Group 17">
              <a:extLst>
                <a:ext uri="{FF2B5EF4-FFF2-40B4-BE49-F238E27FC236}">
                  <a16:creationId xmlns:a16="http://schemas.microsoft.com/office/drawing/2014/main" id="{24B5AA02-9A05-4BAF-A33A-FA0847995493}"/>
                </a:ext>
              </a:extLst>
            </p:cNvPr>
            <p:cNvGrpSpPr/>
            <p:nvPr/>
          </p:nvGrpSpPr>
          <p:grpSpPr>
            <a:xfrm>
              <a:off x="6363432" y="1645070"/>
              <a:ext cx="4695832" cy="3717984"/>
              <a:chOff x="6581806" y="1618818"/>
              <a:chExt cx="4695832" cy="3717984"/>
            </a:xfrm>
          </p:grpSpPr>
          <p:sp>
            <p:nvSpPr>
              <p:cNvPr id="25" name="Rectangle: Rounded Corners 24">
                <a:extLst>
                  <a:ext uri="{FF2B5EF4-FFF2-40B4-BE49-F238E27FC236}">
                    <a16:creationId xmlns:a16="http://schemas.microsoft.com/office/drawing/2014/main" id="{6BB7F11B-57E8-439B-9EF2-4FC731A89CF1}"/>
                  </a:ext>
                </a:extLst>
              </p:cNvPr>
              <p:cNvSpPr/>
              <p:nvPr/>
            </p:nvSpPr>
            <p:spPr>
              <a:xfrm>
                <a:off x="6581806" y="1618818"/>
                <a:ext cx="4667773" cy="8985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solidFill>
                      <a:schemeClr val="bg1"/>
                    </a:solidFill>
                    <a:ea typeface="Times New Roman" panose="02020603050405020304" pitchFamily="18" charset="0"/>
                  </a:rPr>
                  <a:t>n=447 patients, MIRAMACS Italian registry (2010-2022) from 7 cardiac surgery </a:t>
                </a:r>
                <a:r>
                  <a:rPr lang="en-GB" sz="1400" dirty="0" err="1">
                    <a:solidFill>
                      <a:schemeClr val="bg1"/>
                    </a:solidFill>
                    <a:ea typeface="Times New Roman" panose="02020603050405020304" pitchFamily="18" charset="0"/>
                  </a:rPr>
                  <a:t>centers</a:t>
                </a:r>
                <a:r>
                  <a:rPr lang="en-GB" sz="1400" dirty="0">
                    <a:solidFill>
                      <a:schemeClr val="bg1"/>
                    </a:solidFill>
                    <a:ea typeface="Times New Roman" panose="02020603050405020304" pitchFamily="18" charset="0"/>
                  </a:rPr>
                  <a:t> </a:t>
                </a:r>
                <a:r>
                  <a:rPr lang="en-GB" sz="1400" dirty="0">
                    <a:solidFill>
                      <a:schemeClr val="bg1"/>
                    </a:solidFill>
                  </a:rPr>
                  <a:t>implanted with LVAD because of end-stage heart failure</a:t>
                </a:r>
              </a:p>
            </p:txBody>
          </p:sp>
          <p:sp>
            <p:nvSpPr>
              <p:cNvPr id="26" name="TextBox 25">
                <a:extLst>
                  <a:ext uri="{FF2B5EF4-FFF2-40B4-BE49-F238E27FC236}">
                    <a16:creationId xmlns:a16="http://schemas.microsoft.com/office/drawing/2014/main" id="{DD0529AB-48A2-4270-9946-44A262E6DE92}"/>
                  </a:ext>
                </a:extLst>
              </p:cNvPr>
              <p:cNvSpPr txBox="1"/>
              <p:nvPr/>
            </p:nvSpPr>
            <p:spPr>
              <a:xfrm>
                <a:off x="6609865" y="3736364"/>
                <a:ext cx="4667773" cy="1600438"/>
              </a:xfrm>
              <a:prstGeom prst="rect">
                <a:avLst/>
              </a:prstGeom>
              <a:noFill/>
              <a:ln>
                <a:solidFill>
                  <a:srgbClr val="BC5441"/>
                </a:solidFill>
              </a:ln>
            </p:spPr>
            <p:txBody>
              <a:bodyPr wrap="square">
                <a:spAutoFit/>
              </a:bodyPr>
              <a:lstStyle/>
              <a:p>
                <a:pPr marL="285750" indent="-285750" algn="just">
                  <a:buFont typeface="Arial" panose="020B0604020202020204" pitchFamily="34" charset="0"/>
                  <a:buChar char="•"/>
                </a:pPr>
                <a:r>
                  <a:rPr lang="en-GB" sz="1400" dirty="0">
                    <a:solidFill>
                      <a:srgbClr val="A5A5A5"/>
                    </a:solidFill>
                    <a:ea typeface="Calibri" panose="020F0502020204030204" pitchFamily="34" charset="0"/>
                  </a:rPr>
                  <a:t>Adverse events defined according to INTERMACS definitions</a:t>
                </a:r>
              </a:p>
              <a:p>
                <a:pPr marL="285750" indent="-285750" algn="just">
                  <a:buFont typeface="Arial" panose="020B0604020202020204" pitchFamily="34" charset="0"/>
                  <a:buChar char="•"/>
                </a:pPr>
                <a:endParaRPr lang="en-GB" sz="1400" dirty="0">
                  <a:solidFill>
                    <a:srgbClr val="A5A5A5"/>
                  </a:solidFill>
                  <a:ea typeface="Calibri" panose="020F0502020204030204" pitchFamily="34" charset="0"/>
                </a:endParaRPr>
              </a:p>
              <a:p>
                <a:pPr marL="285750" indent="-285750" algn="just">
                  <a:buFont typeface="Arial" panose="020B0604020202020204" pitchFamily="34" charset="0"/>
                  <a:buChar char="•"/>
                </a:pPr>
                <a:r>
                  <a:rPr lang="en-GB" sz="1400" dirty="0">
                    <a:solidFill>
                      <a:srgbClr val="A5A5A5"/>
                    </a:solidFill>
                    <a:ea typeface="Calibri" panose="020F0502020204030204" pitchFamily="34" charset="0"/>
                  </a:rPr>
                  <a:t>A Cox-regression analysis adjusted for preoperative confounders performed to compare survival and freedom from major adverse events at 5 years of follow-up</a:t>
                </a:r>
                <a:endParaRPr lang="en-GB" sz="1400" dirty="0">
                  <a:solidFill>
                    <a:srgbClr val="A5A5A5"/>
                  </a:solidFill>
                </a:endParaRPr>
              </a:p>
            </p:txBody>
          </p:sp>
          <p:sp>
            <p:nvSpPr>
              <p:cNvPr id="27" name="Rectangle: Rounded Corners 26">
                <a:extLst>
                  <a:ext uri="{FF2B5EF4-FFF2-40B4-BE49-F238E27FC236}">
                    <a16:creationId xmlns:a16="http://schemas.microsoft.com/office/drawing/2014/main" id="{98594B42-489F-4550-A3A7-7B74AF697F3F}"/>
                  </a:ext>
                </a:extLst>
              </p:cNvPr>
              <p:cNvSpPr/>
              <p:nvPr/>
            </p:nvSpPr>
            <p:spPr>
              <a:xfrm>
                <a:off x="9797918" y="2923576"/>
                <a:ext cx="866183" cy="509172"/>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ea typeface="Calibri" panose="020F0502020204030204" pitchFamily="34" charset="0"/>
                  </a:rPr>
                  <a:t>HW, n=233</a:t>
                </a:r>
                <a:endParaRPr lang="en-GB" sz="1400" dirty="0">
                  <a:solidFill>
                    <a:schemeClr val="bg1"/>
                  </a:solidFill>
                  <a:ea typeface="Times New Roman" panose="02020603050405020304" pitchFamily="18" charset="0"/>
                </a:endParaRPr>
              </a:p>
            </p:txBody>
          </p:sp>
        </p:grpSp>
        <p:grpSp>
          <p:nvGrpSpPr>
            <p:cNvPr id="19" name="Group 18">
              <a:extLst>
                <a:ext uri="{FF2B5EF4-FFF2-40B4-BE49-F238E27FC236}">
                  <a16:creationId xmlns:a16="http://schemas.microsoft.com/office/drawing/2014/main" id="{590994A8-3D6A-450A-9870-6FAA74423D25}"/>
                </a:ext>
              </a:extLst>
            </p:cNvPr>
            <p:cNvGrpSpPr/>
            <p:nvPr/>
          </p:nvGrpSpPr>
          <p:grpSpPr>
            <a:xfrm>
              <a:off x="7418872" y="2541395"/>
              <a:ext cx="2593764" cy="392317"/>
              <a:chOff x="7785647" y="2468856"/>
              <a:chExt cx="2295170" cy="392317"/>
            </a:xfrm>
          </p:grpSpPr>
          <p:cxnSp>
            <p:nvCxnSpPr>
              <p:cNvPr id="22" name="Connector: Elbow 21">
                <a:extLst>
                  <a:ext uri="{FF2B5EF4-FFF2-40B4-BE49-F238E27FC236}">
                    <a16:creationId xmlns:a16="http://schemas.microsoft.com/office/drawing/2014/main" id="{6D65AF73-A704-4701-B829-6D21DB98238F}"/>
                  </a:ext>
                </a:extLst>
              </p:cNvPr>
              <p:cNvCxnSpPr>
                <a:cxnSpLocks/>
              </p:cNvCxnSpPr>
              <p:nvPr/>
            </p:nvCxnSpPr>
            <p:spPr>
              <a:xfrm>
                <a:off x="8856817" y="2640490"/>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E829B54-CED6-4F84-8677-BD394A01676A}"/>
                  </a:ext>
                </a:extLst>
              </p:cNvPr>
              <p:cNvCxnSpPr>
                <a:cxnSpLocks/>
              </p:cNvCxnSpPr>
              <p:nvPr/>
            </p:nvCxnSpPr>
            <p:spPr>
              <a:xfrm rot="10800000" flipV="1">
                <a:off x="7785647" y="2640227"/>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2DCD6-0815-4C90-9FB6-FA29389F75C5}"/>
                  </a:ext>
                </a:extLst>
              </p:cNvPr>
              <p:cNvCxnSpPr>
                <a:cxnSpLocks/>
              </p:cNvCxnSpPr>
              <p:nvPr/>
            </p:nvCxnSpPr>
            <p:spPr>
              <a:xfrm>
                <a:off x="8909137" y="2468856"/>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0" name="Rectangle: Rounded Corners 19">
              <a:extLst>
                <a:ext uri="{FF2B5EF4-FFF2-40B4-BE49-F238E27FC236}">
                  <a16:creationId xmlns:a16="http://schemas.microsoft.com/office/drawing/2014/main" id="{A4F656DC-5D61-4B5A-B983-7E043E36C0DF}"/>
                </a:ext>
              </a:extLst>
            </p:cNvPr>
            <p:cNvSpPr/>
            <p:nvPr/>
          </p:nvSpPr>
          <p:spPr>
            <a:xfrm>
              <a:off x="6985780" y="2958257"/>
              <a:ext cx="866183" cy="509172"/>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effectLst/>
                  <a:ea typeface="Calibri" panose="020F0502020204030204" pitchFamily="34" charset="0"/>
                </a:rPr>
                <a:t>HM3,</a:t>
              </a:r>
            </a:p>
            <a:p>
              <a:pPr algn="ctr"/>
              <a:r>
                <a:rPr lang="en-GB" sz="1400" dirty="0">
                  <a:solidFill>
                    <a:srgbClr val="A5A5A5"/>
                  </a:solidFill>
                  <a:effectLst/>
                  <a:ea typeface="Calibri" panose="020F0502020204030204" pitchFamily="34" charset="0"/>
                </a:rPr>
                <a:t>n=214</a:t>
              </a:r>
              <a:endParaRPr lang="en-GB" sz="1400" dirty="0">
                <a:solidFill>
                  <a:srgbClr val="A5A5A5"/>
                </a:solidFill>
                <a:ea typeface="Times New Roman" panose="02020603050405020304" pitchFamily="18" charset="0"/>
              </a:endParaRPr>
            </a:p>
          </p:txBody>
        </p:sp>
        <p:sp>
          <p:nvSpPr>
            <p:cNvPr id="21" name="Right Brace 20">
              <a:extLst>
                <a:ext uri="{FF2B5EF4-FFF2-40B4-BE49-F238E27FC236}">
                  <a16:creationId xmlns:a16="http://schemas.microsoft.com/office/drawing/2014/main" id="{7AEA8FF8-C3F0-4CDB-B45C-6753B81BFEE5}"/>
                </a:ext>
              </a:extLst>
            </p:cNvPr>
            <p:cNvSpPr/>
            <p:nvPr/>
          </p:nvSpPr>
          <p:spPr>
            <a:xfrm rot="5400000">
              <a:off x="8599097" y="1849926"/>
              <a:ext cx="233312" cy="3459948"/>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spTree>
    <p:custDataLst>
      <p:tags r:id="rId1"/>
    </p:custDataLst>
    <p:extLst>
      <p:ext uri="{BB962C8B-B14F-4D97-AF65-F5344CB8AC3E}">
        <p14:creationId xmlns:p14="http://schemas.microsoft.com/office/powerpoint/2010/main" val="314618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200" dirty="0">
                <a:latin typeface="+mn-lt"/>
              </a:rPr>
              <a:t>5-year outcome after continuous flow LVAD with full-magnetic vs hybrid levitation system: Results of an all-comers </a:t>
            </a:r>
            <a:r>
              <a:rPr lang="en-GB" sz="2200" dirty="0" err="1">
                <a:latin typeface="+mn-lt"/>
              </a:rPr>
              <a:t>multicenter</a:t>
            </a:r>
            <a:r>
              <a:rPr lang="en-GB" sz="2200" dirty="0">
                <a:latin typeface="+mn-lt"/>
              </a:rPr>
              <a:t> registry</a:t>
            </a:r>
            <a:endParaRPr lang="en-CH" sz="22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 </a:t>
            </a:r>
            <a:r>
              <a:rPr lang="en-GB" dirty="0" err="1">
                <a:latin typeface="+mn-lt"/>
              </a:rPr>
              <a:t>Francica</a:t>
            </a:r>
            <a:r>
              <a:rPr lang="en-GB" dirty="0">
                <a:latin typeface="+mn-lt"/>
              </a:rPr>
              <a:t> A. et al., ESOT Congress 2023; OS6_1</a:t>
            </a:r>
          </a:p>
        </p:txBody>
      </p:sp>
      <p:grpSp>
        <p:nvGrpSpPr>
          <p:cNvPr id="5" name="Group 4">
            <a:extLst>
              <a:ext uri="{FF2B5EF4-FFF2-40B4-BE49-F238E27FC236}">
                <a16:creationId xmlns:a16="http://schemas.microsoft.com/office/drawing/2014/main" id="{26A25FD4-B1D0-443F-A196-4430289C4272}"/>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290DEF7B-A03C-4A96-B99C-99E67B5D8325}"/>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78D14082-B536-45A5-A5B4-8E501ADA66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10" name="TextBox 9">
            <a:extLst>
              <a:ext uri="{FF2B5EF4-FFF2-40B4-BE49-F238E27FC236}">
                <a16:creationId xmlns:a16="http://schemas.microsoft.com/office/drawing/2014/main" id="{04A68FE9-D484-4E74-A3A7-69C69C1EC1D2}"/>
              </a:ext>
            </a:extLst>
          </p:cNvPr>
          <p:cNvSpPr txBox="1"/>
          <p:nvPr/>
        </p:nvSpPr>
        <p:spPr>
          <a:xfrm>
            <a:off x="717436" y="1109150"/>
            <a:ext cx="5378564" cy="5016758"/>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200" dirty="0">
                <a:solidFill>
                  <a:srgbClr val="A5A5A5"/>
                </a:solidFill>
              </a:rPr>
              <a:t>The two populations differed in age, heart failure </a:t>
            </a:r>
            <a:r>
              <a:rPr lang="en-GB" sz="1200" dirty="0" err="1">
                <a:solidFill>
                  <a:srgbClr val="A5A5A5"/>
                </a:solidFill>
              </a:rPr>
              <a:t>etiology</a:t>
            </a:r>
            <a:r>
              <a:rPr lang="en-GB" sz="1200" dirty="0">
                <a:solidFill>
                  <a:srgbClr val="A5A5A5"/>
                </a:solidFill>
              </a:rPr>
              <a:t>, body surface area, renal and hepatic dysfunctions, degree of pulmonary hypertension</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a:solidFill>
                  <a:srgbClr val="A5A5A5"/>
                </a:solidFill>
              </a:rPr>
              <a:t>Periprocedural mortality (14% vs 9% for HM3 vs HW; p=0.1) and most of post-operative complications rates were similar between the two groups</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a:solidFill>
                  <a:srgbClr val="A5A5A5"/>
                </a:solidFill>
              </a:rPr>
              <a:t>Overall survival at 5 years was higher in HM3 patients (64.1% vs 42.6% for HM3 vs HW, p=.004, Figure)</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a:solidFill>
                  <a:srgbClr val="A5A5A5"/>
                </a:solidFill>
              </a:rPr>
              <a:t>The Cox-regression analysis adjusted for major confounders showed an almost doubled risk for mortality (HR 1.5 [1.2-1.9]; p=0.031), and a more than doubled risk for both ischemic stroke (HR 2.08 [1.06-4.08]; p=.033) and </a:t>
            </a:r>
            <a:r>
              <a:rPr lang="en-GB" sz="1200" dirty="0" err="1">
                <a:solidFill>
                  <a:srgbClr val="A5A5A5"/>
                </a:solidFill>
              </a:rPr>
              <a:t>hemorrhagic</a:t>
            </a:r>
            <a:r>
              <a:rPr lang="en-GB" sz="1200" dirty="0">
                <a:solidFill>
                  <a:srgbClr val="A5A5A5"/>
                </a:solidFill>
              </a:rPr>
              <a:t> stroke (HR 2.6 [1.3-4.9]; p=.005) in patients supported by HW</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a:solidFill>
                  <a:srgbClr val="A5A5A5"/>
                </a:solidFill>
              </a:rPr>
              <a:t>HW patients experienced a higher rate of pump thrombosis (3.9% vs 0.5%; p&lt;.001)</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err="1">
                <a:solidFill>
                  <a:srgbClr val="A5A5A5"/>
                </a:solidFill>
              </a:rPr>
              <a:t>Subanalysis</a:t>
            </a:r>
            <a:r>
              <a:rPr lang="en-GB" sz="1200" dirty="0">
                <a:solidFill>
                  <a:srgbClr val="A5A5A5"/>
                </a:solidFill>
              </a:rPr>
              <a:t> in Bridge-to-Transplant reported similar cumulative survival and freedom from adverse events, though time to transplant was shorter in HW (32.2 vs 49.1 months; p=0.001)</a:t>
            </a:r>
          </a:p>
          <a:p>
            <a:pPr marL="285750" indent="-285750" algn="just">
              <a:buFont typeface="Arial" panose="020B0604020202020204" pitchFamily="34" charset="0"/>
              <a:buChar char="•"/>
            </a:pPr>
            <a:endParaRPr lang="en-GB" sz="1200" dirty="0">
              <a:solidFill>
                <a:srgbClr val="A5A5A5"/>
              </a:solidFill>
            </a:endParaRPr>
          </a:p>
          <a:p>
            <a:pPr marL="285750" indent="-285750" algn="just">
              <a:buFont typeface="Arial" panose="020B0604020202020204" pitchFamily="34" charset="0"/>
              <a:buChar char="•"/>
            </a:pPr>
            <a:r>
              <a:rPr lang="en-GB" sz="1200" dirty="0">
                <a:solidFill>
                  <a:srgbClr val="A5A5A5"/>
                </a:solidFill>
              </a:rPr>
              <a:t>In Destination Therapy, 5-years cumulative survival (61.8% vs 34.5% p=0.002) and freedom from haemorrhagic stroke was lower in HW (85.5% vs 67.9%; p=0.01)</a:t>
            </a:r>
            <a:endParaRPr lang="en-GB" sz="1200" b="1" dirty="0">
              <a:solidFill>
                <a:srgbClr val="A5A5A5"/>
              </a:solidFill>
            </a:endParaRPr>
          </a:p>
        </p:txBody>
      </p:sp>
      <p:sp>
        <p:nvSpPr>
          <p:cNvPr id="11" name="TextBox 10">
            <a:extLst>
              <a:ext uri="{FF2B5EF4-FFF2-40B4-BE49-F238E27FC236}">
                <a16:creationId xmlns:a16="http://schemas.microsoft.com/office/drawing/2014/main" id="{9602F9CF-F1C6-4B1E-915C-6F528BBB0446}"/>
              </a:ext>
            </a:extLst>
          </p:cNvPr>
          <p:cNvSpPr txBox="1"/>
          <p:nvPr/>
        </p:nvSpPr>
        <p:spPr>
          <a:xfrm>
            <a:off x="6253325" y="4891884"/>
            <a:ext cx="5310915" cy="1261884"/>
          </a:xfrm>
          <a:prstGeom prst="rect">
            <a:avLst/>
          </a:prstGeom>
          <a:noFill/>
        </p:spPr>
        <p:txBody>
          <a:bodyPr wrap="square" rtlCol="0">
            <a:spAutoFit/>
          </a:bodyPr>
          <a:lstStyle/>
          <a:p>
            <a:r>
              <a:rPr lang="en-GB" sz="2000" b="1" dirty="0">
                <a:solidFill>
                  <a:srgbClr val="636569"/>
                </a:solidFill>
              </a:rPr>
              <a:t>Conclusions</a:t>
            </a:r>
          </a:p>
          <a:p>
            <a:pPr marL="171450" indent="-171450" algn="just">
              <a:buFont typeface="Arial" panose="020B0604020202020204" pitchFamily="34" charset="0"/>
              <a:buChar char="•"/>
            </a:pPr>
            <a:r>
              <a:rPr lang="en-GB" sz="1400" dirty="0">
                <a:solidFill>
                  <a:srgbClr val="A5A5A5"/>
                </a:solidFill>
              </a:rPr>
              <a:t>Although similar post-operative results, patients implanted with HW developed a higher risk of mortality and major cerebrovascular events after 5-year from the implantation when compared to HM3 patients</a:t>
            </a:r>
          </a:p>
        </p:txBody>
      </p:sp>
      <p:pic>
        <p:nvPicPr>
          <p:cNvPr id="28" name="Immagine 2">
            <a:extLst>
              <a:ext uri="{FF2B5EF4-FFF2-40B4-BE49-F238E27FC236}">
                <a16:creationId xmlns:a16="http://schemas.microsoft.com/office/drawing/2014/main" id="{BEFABDCB-DE8E-400F-975A-BE80258ECBB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6958145" y="1041620"/>
            <a:ext cx="4024280" cy="3520602"/>
          </a:xfrm>
          <a:prstGeom prst="rect">
            <a:avLst/>
          </a:prstGeom>
          <a:noFill/>
          <a:ln>
            <a:noFill/>
          </a:ln>
        </p:spPr>
      </p:pic>
    </p:spTree>
    <p:custDataLst>
      <p:tags r:id="rId1"/>
    </p:custDataLst>
    <p:extLst>
      <p:ext uri="{BB962C8B-B14F-4D97-AF65-F5344CB8AC3E}">
        <p14:creationId xmlns:p14="http://schemas.microsoft.com/office/powerpoint/2010/main" val="232866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000" dirty="0">
                <a:latin typeface="+mn-lt"/>
              </a:rPr>
              <a:t>Impact of the 2018 French allocation scheme on the profile of heart transplantation candidates and recipients: Insights from a high-volume </a:t>
            </a:r>
            <a:r>
              <a:rPr lang="en-GB" sz="2000" dirty="0" err="1">
                <a:latin typeface="+mn-lt"/>
              </a:rPr>
              <a:t>center</a:t>
            </a:r>
            <a:endParaRPr lang="en-CH" sz="20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OS6_2</a:t>
            </a:r>
          </a:p>
        </p:txBody>
      </p:sp>
      <p:grpSp>
        <p:nvGrpSpPr>
          <p:cNvPr id="5" name="Group 4">
            <a:extLst>
              <a:ext uri="{FF2B5EF4-FFF2-40B4-BE49-F238E27FC236}">
                <a16:creationId xmlns:a16="http://schemas.microsoft.com/office/drawing/2014/main" id="{4B5A2793-0CBB-47B9-8530-B1A9DA8FB870}"/>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C5A05252-61BE-4F0A-BA38-196D9307D814}"/>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3334607C-2306-451D-B3EB-E3E494C3D9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B7344A3-5384-4562-ADF6-226F576EAB5C}"/>
              </a:ext>
            </a:extLst>
          </p:cNvPr>
          <p:cNvSpPr txBox="1"/>
          <p:nvPr/>
        </p:nvSpPr>
        <p:spPr>
          <a:xfrm>
            <a:off x="717436" y="1109150"/>
            <a:ext cx="5221241" cy="2616101"/>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In 2018, a new cardiac allograft allocation scheme based on an individual scoring system considering the risk of death both on the waitlist and after </a:t>
            </a:r>
            <a:r>
              <a:rPr lang="en-GB" dirty="0" err="1">
                <a:solidFill>
                  <a:srgbClr val="A5A5A5"/>
                </a:solidFill>
              </a:rPr>
              <a:t>HTx</a:t>
            </a:r>
            <a:r>
              <a:rPr lang="en-GB" dirty="0">
                <a:solidFill>
                  <a:srgbClr val="A5A5A5"/>
                </a:solidFill>
              </a:rPr>
              <a:t>, was implemented in France</a:t>
            </a:r>
          </a:p>
          <a:p>
            <a:pPr marL="285750" indent="-285750" algn="just">
              <a:buFont typeface="Arial" panose="020B0604020202020204" pitchFamily="34" charset="0"/>
              <a:buChar char="•"/>
            </a:pPr>
            <a:endParaRPr lang="en-GB" b="1" dirty="0">
              <a:solidFill>
                <a:srgbClr val="A5A5A5"/>
              </a:solidFill>
            </a:endParaRPr>
          </a:p>
          <a:p>
            <a:pPr algn="just"/>
            <a:r>
              <a:rPr lang="en-GB" b="1" dirty="0">
                <a:solidFill>
                  <a:srgbClr val="A5A5A5"/>
                </a:solidFill>
              </a:rPr>
              <a:t>Aim: </a:t>
            </a:r>
            <a:r>
              <a:rPr lang="en-GB" dirty="0">
                <a:solidFill>
                  <a:srgbClr val="A5A5A5"/>
                </a:solidFill>
              </a:rPr>
              <a:t>To assess the impact of this new scheme on the profile of </a:t>
            </a:r>
            <a:r>
              <a:rPr lang="en-GB" dirty="0" err="1">
                <a:solidFill>
                  <a:srgbClr val="A5A5A5"/>
                </a:solidFill>
              </a:rPr>
              <a:t>HTx</a:t>
            </a:r>
            <a:r>
              <a:rPr lang="en-GB" dirty="0">
                <a:solidFill>
                  <a:srgbClr val="A5A5A5"/>
                </a:solidFill>
              </a:rPr>
              <a:t> candidates and recipients</a:t>
            </a:r>
            <a:endParaRPr lang="en-GB" b="1" dirty="0">
              <a:solidFill>
                <a:srgbClr val="A5A5A5"/>
              </a:solidFill>
            </a:endParaRPr>
          </a:p>
        </p:txBody>
      </p:sp>
      <p:sp>
        <p:nvSpPr>
          <p:cNvPr id="9" name="TextBox 8">
            <a:extLst>
              <a:ext uri="{FF2B5EF4-FFF2-40B4-BE49-F238E27FC236}">
                <a16:creationId xmlns:a16="http://schemas.microsoft.com/office/drawing/2014/main" id="{500225A0-A988-4564-8E76-C01E057678ED}"/>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15" name="Group 14">
            <a:extLst>
              <a:ext uri="{FF2B5EF4-FFF2-40B4-BE49-F238E27FC236}">
                <a16:creationId xmlns:a16="http://schemas.microsoft.com/office/drawing/2014/main" id="{D0BA88C1-2498-42CF-841C-00F23B902FD1}"/>
              </a:ext>
            </a:extLst>
          </p:cNvPr>
          <p:cNvGrpSpPr/>
          <p:nvPr/>
        </p:nvGrpSpPr>
        <p:grpSpPr>
          <a:xfrm>
            <a:off x="6477819" y="1584983"/>
            <a:ext cx="4667773" cy="3244907"/>
            <a:chOff x="6275988" y="1645070"/>
            <a:chExt cx="4667773" cy="3244907"/>
          </a:xfrm>
        </p:grpSpPr>
        <p:grpSp>
          <p:nvGrpSpPr>
            <p:cNvPr id="16" name="Group 15">
              <a:extLst>
                <a:ext uri="{FF2B5EF4-FFF2-40B4-BE49-F238E27FC236}">
                  <a16:creationId xmlns:a16="http://schemas.microsoft.com/office/drawing/2014/main" id="{73DEAA30-32E4-4BE9-81B2-2CA62FF95ACD}"/>
                </a:ext>
              </a:extLst>
            </p:cNvPr>
            <p:cNvGrpSpPr/>
            <p:nvPr/>
          </p:nvGrpSpPr>
          <p:grpSpPr>
            <a:xfrm>
              <a:off x="6275988" y="1645070"/>
              <a:ext cx="4667773" cy="3244907"/>
              <a:chOff x="6494362" y="1618818"/>
              <a:chExt cx="4667773" cy="3244907"/>
            </a:xfrm>
          </p:grpSpPr>
          <p:sp>
            <p:nvSpPr>
              <p:cNvPr id="23" name="Rectangle: Rounded Corners 22">
                <a:extLst>
                  <a:ext uri="{FF2B5EF4-FFF2-40B4-BE49-F238E27FC236}">
                    <a16:creationId xmlns:a16="http://schemas.microsoft.com/office/drawing/2014/main" id="{A7AD9D20-F8B9-4978-8345-608A8C491FE9}"/>
                  </a:ext>
                </a:extLst>
              </p:cNvPr>
              <p:cNvSpPr/>
              <p:nvPr/>
            </p:nvSpPr>
            <p:spPr>
              <a:xfrm>
                <a:off x="6841689" y="1618818"/>
                <a:ext cx="4138030" cy="8985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solidFill>
                      <a:schemeClr val="bg1"/>
                    </a:solidFill>
                    <a:ea typeface="Times New Roman" panose="02020603050405020304" pitchFamily="18" charset="0"/>
                  </a:rPr>
                  <a:t>Single-</a:t>
                </a:r>
                <a:r>
                  <a:rPr lang="en-GB" sz="1400" dirty="0" err="1">
                    <a:solidFill>
                      <a:schemeClr val="bg1"/>
                    </a:solidFill>
                    <a:ea typeface="Times New Roman" panose="02020603050405020304" pitchFamily="18" charset="0"/>
                  </a:rPr>
                  <a:t>center</a:t>
                </a:r>
                <a:r>
                  <a:rPr lang="en-GB" sz="1400" dirty="0">
                    <a:solidFill>
                      <a:schemeClr val="bg1"/>
                    </a:solidFill>
                    <a:ea typeface="Times New Roman" panose="02020603050405020304" pitchFamily="18" charset="0"/>
                  </a:rPr>
                  <a:t> retrospective study</a:t>
                </a:r>
              </a:p>
              <a:p>
                <a:pPr algn="ctr"/>
                <a:r>
                  <a:rPr lang="en-GB" sz="1400" dirty="0">
                    <a:solidFill>
                      <a:schemeClr val="bg1"/>
                    </a:solidFill>
                    <a:ea typeface="Times New Roman" panose="02020603050405020304" pitchFamily="18" charset="0"/>
                  </a:rPr>
                  <a:t>Including consecutive patients listed and/or transplanted (01/01/2012 -09/30/2021) at La </a:t>
                </a:r>
                <a:r>
                  <a:rPr lang="en-GB" sz="1400" dirty="0" err="1">
                    <a:solidFill>
                      <a:schemeClr val="bg1"/>
                    </a:solidFill>
                    <a:ea typeface="Times New Roman" panose="02020603050405020304" pitchFamily="18" charset="0"/>
                  </a:rPr>
                  <a:t>Pitié-Salpêtrière</a:t>
                </a:r>
                <a:r>
                  <a:rPr lang="en-GB" sz="1400" dirty="0">
                    <a:solidFill>
                      <a:schemeClr val="bg1"/>
                    </a:solidFill>
                    <a:ea typeface="Times New Roman" panose="02020603050405020304" pitchFamily="18" charset="0"/>
                  </a:rPr>
                  <a:t> Hospital</a:t>
                </a:r>
                <a:endParaRPr lang="en-GB" sz="1400" dirty="0">
                  <a:solidFill>
                    <a:schemeClr val="bg1"/>
                  </a:solidFill>
                </a:endParaRPr>
              </a:p>
            </p:txBody>
          </p:sp>
          <p:sp>
            <p:nvSpPr>
              <p:cNvPr id="24" name="TextBox 23">
                <a:extLst>
                  <a:ext uri="{FF2B5EF4-FFF2-40B4-BE49-F238E27FC236}">
                    <a16:creationId xmlns:a16="http://schemas.microsoft.com/office/drawing/2014/main" id="{4921F289-5560-417A-AA3D-F4BE7D73CBBA}"/>
                  </a:ext>
                </a:extLst>
              </p:cNvPr>
              <p:cNvSpPr txBox="1"/>
              <p:nvPr/>
            </p:nvSpPr>
            <p:spPr>
              <a:xfrm>
                <a:off x="6494362" y="3909618"/>
                <a:ext cx="4667773" cy="954107"/>
              </a:xfrm>
              <a:prstGeom prst="rect">
                <a:avLst/>
              </a:prstGeom>
              <a:noFill/>
              <a:ln>
                <a:solidFill>
                  <a:srgbClr val="BC5441"/>
                </a:solidFill>
              </a:ln>
            </p:spPr>
            <p:txBody>
              <a:bodyPr wrap="square">
                <a:spAutoFit/>
              </a:bodyPr>
              <a:lstStyle/>
              <a:p>
                <a:pPr marL="285750" indent="-285750" algn="just">
                  <a:buFont typeface="Arial" panose="020B0604020202020204" pitchFamily="34" charset="0"/>
                  <a:buChar char="•"/>
                </a:pPr>
                <a:r>
                  <a:rPr lang="en-GB" sz="1400" dirty="0">
                    <a:solidFill>
                      <a:srgbClr val="A5A5A5"/>
                    </a:solidFill>
                    <a:ea typeface="Calibri" panose="020F0502020204030204" pitchFamily="34" charset="0"/>
                  </a:rPr>
                  <a:t>Baseline characteristics of patients retrieved from the national CRISTAL registry and compared according to the type of allocation scheme (before or after 2018)</a:t>
                </a:r>
                <a:endParaRPr lang="en-GB" sz="1400" dirty="0">
                  <a:solidFill>
                    <a:srgbClr val="A5A5A5"/>
                  </a:solidFill>
                </a:endParaRPr>
              </a:p>
            </p:txBody>
          </p:sp>
          <p:sp>
            <p:nvSpPr>
              <p:cNvPr id="25" name="Rectangle: Rounded Corners 24">
                <a:extLst>
                  <a:ext uri="{FF2B5EF4-FFF2-40B4-BE49-F238E27FC236}">
                    <a16:creationId xmlns:a16="http://schemas.microsoft.com/office/drawing/2014/main" id="{9A085363-3FBA-4004-B75F-25D0E0A0A597}"/>
                  </a:ext>
                </a:extLst>
              </p:cNvPr>
              <p:cNvSpPr/>
              <p:nvPr/>
            </p:nvSpPr>
            <p:spPr>
              <a:xfrm>
                <a:off x="9628609" y="2923576"/>
                <a:ext cx="1204802" cy="663176"/>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err="1">
                    <a:solidFill>
                      <a:schemeClr val="bg1"/>
                    </a:solidFill>
                    <a:effectLst/>
                    <a:ea typeface="Calibri" panose="020F0502020204030204" pitchFamily="34" charset="0"/>
                  </a:rPr>
                  <a:t>HTx</a:t>
                </a:r>
                <a:r>
                  <a:rPr lang="en-GB" sz="1400" dirty="0">
                    <a:solidFill>
                      <a:schemeClr val="bg1"/>
                    </a:solidFill>
                    <a:effectLst/>
                    <a:ea typeface="Calibri" panose="020F0502020204030204" pitchFamily="34" charset="0"/>
                  </a:rPr>
                  <a:t> recipients, n=855</a:t>
                </a:r>
                <a:endParaRPr lang="en-GB" sz="1400" dirty="0">
                  <a:solidFill>
                    <a:schemeClr val="bg1"/>
                  </a:solidFill>
                  <a:ea typeface="Times New Roman" panose="02020603050405020304" pitchFamily="18" charset="0"/>
                </a:endParaRPr>
              </a:p>
            </p:txBody>
          </p:sp>
        </p:grpSp>
        <p:grpSp>
          <p:nvGrpSpPr>
            <p:cNvPr id="17" name="Group 16">
              <a:extLst>
                <a:ext uri="{FF2B5EF4-FFF2-40B4-BE49-F238E27FC236}">
                  <a16:creationId xmlns:a16="http://schemas.microsoft.com/office/drawing/2014/main" id="{EA27BBD9-AB7F-49DC-A2E8-A46C4C91BDDC}"/>
                </a:ext>
              </a:extLst>
            </p:cNvPr>
            <p:cNvGrpSpPr/>
            <p:nvPr/>
          </p:nvGrpSpPr>
          <p:grpSpPr>
            <a:xfrm>
              <a:off x="7418872" y="2541395"/>
              <a:ext cx="2593764" cy="392317"/>
              <a:chOff x="7785647" y="2468856"/>
              <a:chExt cx="2295170" cy="392317"/>
            </a:xfrm>
          </p:grpSpPr>
          <p:cxnSp>
            <p:nvCxnSpPr>
              <p:cNvPr id="20" name="Connector: Elbow 19">
                <a:extLst>
                  <a:ext uri="{FF2B5EF4-FFF2-40B4-BE49-F238E27FC236}">
                    <a16:creationId xmlns:a16="http://schemas.microsoft.com/office/drawing/2014/main" id="{D9D7CD8E-5573-4AF2-A5C6-589AC3620F37}"/>
                  </a:ext>
                </a:extLst>
              </p:cNvPr>
              <p:cNvCxnSpPr>
                <a:cxnSpLocks/>
              </p:cNvCxnSpPr>
              <p:nvPr/>
            </p:nvCxnSpPr>
            <p:spPr>
              <a:xfrm>
                <a:off x="8856817" y="2640490"/>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E904D22F-5BEC-465A-BBB2-95200CD2D8AF}"/>
                  </a:ext>
                </a:extLst>
              </p:cNvPr>
              <p:cNvCxnSpPr>
                <a:cxnSpLocks/>
              </p:cNvCxnSpPr>
              <p:nvPr/>
            </p:nvCxnSpPr>
            <p:spPr>
              <a:xfrm rot="10800000" flipV="1">
                <a:off x="7785647" y="2640227"/>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13B736-F7DF-4BC0-A94A-08642980964F}"/>
                  </a:ext>
                </a:extLst>
              </p:cNvPr>
              <p:cNvCxnSpPr>
                <a:cxnSpLocks/>
              </p:cNvCxnSpPr>
              <p:nvPr/>
            </p:nvCxnSpPr>
            <p:spPr>
              <a:xfrm>
                <a:off x="8909137" y="2468856"/>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5DDCA151-01D6-4201-9D6B-F3693E3038F0}"/>
                </a:ext>
              </a:extLst>
            </p:cNvPr>
            <p:cNvSpPr/>
            <p:nvPr/>
          </p:nvSpPr>
          <p:spPr>
            <a:xfrm>
              <a:off x="6591515" y="2949828"/>
              <a:ext cx="1662395" cy="663177"/>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effectLst/>
                  <a:ea typeface="Calibri" panose="020F0502020204030204" pitchFamily="34" charset="0"/>
                </a:rPr>
                <a:t>Newly listed </a:t>
              </a:r>
              <a:r>
                <a:rPr lang="en-GB" sz="1400" dirty="0" err="1">
                  <a:solidFill>
                    <a:srgbClr val="A5A5A5"/>
                  </a:solidFill>
                  <a:effectLst/>
                  <a:ea typeface="Calibri" panose="020F0502020204030204" pitchFamily="34" charset="0"/>
                </a:rPr>
                <a:t>HTx</a:t>
              </a:r>
              <a:r>
                <a:rPr lang="en-GB" sz="1400" dirty="0">
                  <a:solidFill>
                    <a:srgbClr val="A5A5A5"/>
                  </a:solidFill>
                  <a:effectLst/>
                  <a:ea typeface="Calibri" panose="020F0502020204030204" pitchFamily="34" charset="0"/>
                </a:rPr>
                <a:t> candidates,</a:t>
              </a:r>
            </a:p>
            <a:p>
              <a:pPr algn="ctr"/>
              <a:r>
                <a:rPr lang="en-GB" sz="1400" dirty="0">
                  <a:solidFill>
                    <a:srgbClr val="A5A5A5"/>
                  </a:solidFill>
                  <a:ea typeface="Calibri" panose="020F0502020204030204" pitchFamily="34" charset="0"/>
                </a:rPr>
                <a:t>n</a:t>
              </a:r>
              <a:r>
                <a:rPr lang="en-GB" sz="1400" dirty="0">
                  <a:solidFill>
                    <a:srgbClr val="A5A5A5"/>
                  </a:solidFill>
                  <a:effectLst/>
                  <a:ea typeface="Calibri" panose="020F0502020204030204" pitchFamily="34" charset="0"/>
                </a:rPr>
                <a:t>=1098 </a:t>
              </a:r>
              <a:endParaRPr lang="en-GB" sz="1400" dirty="0">
                <a:solidFill>
                  <a:srgbClr val="A5A5A5"/>
                </a:solidFill>
                <a:ea typeface="Times New Roman" panose="02020603050405020304" pitchFamily="18" charset="0"/>
              </a:endParaRPr>
            </a:p>
          </p:txBody>
        </p:sp>
        <p:sp>
          <p:nvSpPr>
            <p:cNvPr id="19" name="Right Brace 18">
              <a:extLst>
                <a:ext uri="{FF2B5EF4-FFF2-40B4-BE49-F238E27FC236}">
                  <a16:creationId xmlns:a16="http://schemas.microsoft.com/office/drawing/2014/main" id="{8505C942-C9EC-474A-9DAB-74A8968288DF}"/>
                </a:ext>
              </a:extLst>
            </p:cNvPr>
            <p:cNvSpPr/>
            <p:nvPr/>
          </p:nvSpPr>
          <p:spPr>
            <a:xfrm rot="5400000">
              <a:off x="8486620" y="1741394"/>
              <a:ext cx="233312" cy="402352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spTree>
    <p:custDataLst>
      <p:tags r:id="rId1"/>
    </p:custDataLst>
    <p:extLst>
      <p:ext uri="{BB962C8B-B14F-4D97-AF65-F5344CB8AC3E}">
        <p14:creationId xmlns:p14="http://schemas.microsoft.com/office/powerpoint/2010/main" val="349191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000" dirty="0">
                <a:latin typeface="+mn-lt"/>
              </a:rPr>
              <a:t>Impact of the 2018 French allocation scheme on the profile of heart transplantation candidates and recipients: Insights from a high-volume </a:t>
            </a:r>
            <a:r>
              <a:rPr lang="en-GB" sz="2000" dirty="0" err="1">
                <a:latin typeface="+mn-lt"/>
              </a:rPr>
              <a:t>center</a:t>
            </a:r>
            <a:endParaRPr lang="en-CH" sz="20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OS6_2</a:t>
            </a:r>
          </a:p>
        </p:txBody>
      </p:sp>
      <p:grpSp>
        <p:nvGrpSpPr>
          <p:cNvPr id="5" name="Group 4">
            <a:extLst>
              <a:ext uri="{FF2B5EF4-FFF2-40B4-BE49-F238E27FC236}">
                <a16:creationId xmlns:a16="http://schemas.microsoft.com/office/drawing/2014/main" id="{4B5A2793-0CBB-47B9-8530-B1A9DA8FB870}"/>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C5A05252-61BE-4F0A-BA38-196D9307D814}"/>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3334607C-2306-451D-B3EB-E3E494C3D9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B7344A3-5384-4562-ADF6-226F576EAB5C}"/>
              </a:ext>
            </a:extLst>
          </p:cNvPr>
          <p:cNvSpPr txBox="1"/>
          <p:nvPr/>
        </p:nvSpPr>
        <p:spPr>
          <a:xfrm>
            <a:off x="717436" y="1109150"/>
            <a:ext cx="5221241" cy="3416320"/>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400" dirty="0">
                <a:solidFill>
                  <a:srgbClr val="A5A5A5"/>
                </a:solidFill>
              </a:rPr>
              <a:t>One-year post-listing and post-transplant mortality was 12.4% (</a:t>
            </a:r>
            <a:r>
              <a:rPr lang="en-GB" sz="1400" dirty="0" err="1">
                <a:solidFill>
                  <a:srgbClr val="A5A5A5"/>
                </a:solidFill>
              </a:rPr>
              <a:t>HTx</a:t>
            </a:r>
            <a:r>
              <a:rPr lang="en-GB" sz="1400" dirty="0">
                <a:solidFill>
                  <a:srgbClr val="A5A5A5"/>
                </a:solidFill>
              </a:rPr>
              <a:t> candidates) and 20% (</a:t>
            </a:r>
            <a:r>
              <a:rPr lang="en-GB" sz="1400" dirty="0" err="1">
                <a:solidFill>
                  <a:srgbClr val="A5A5A5"/>
                </a:solidFill>
              </a:rPr>
              <a:t>HTx</a:t>
            </a:r>
            <a:r>
              <a:rPr lang="en-GB" sz="1400" dirty="0">
                <a:solidFill>
                  <a:srgbClr val="A5A5A5"/>
                </a:solidFill>
              </a:rPr>
              <a:t> recipients)</a:t>
            </a:r>
          </a:p>
          <a:p>
            <a:pPr marL="285750" indent="-285750" algn="just">
              <a:buFont typeface="Arial" panose="020B0604020202020204" pitchFamily="34" charset="0"/>
              <a:buChar char="•"/>
            </a:pPr>
            <a:r>
              <a:rPr lang="en-GB" sz="1400" dirty="0">
                <a:solidFill>
                  <a:srgbClr val="A5A5A5"/>
                </a:solidFill>
              </a:rPr>
              <a:t>At listing, the proportion of candidates on inotropes significantly declined following the scheme update (26.3% compared to 20.9%; p=0.038), reflecting a change in medical practice (Figure A)</a:t>
            </a:r>
          </a:p>
          <a:p>
            <a:pPr marL="285750" indent="-285750" algn="just">
              <a:buFont typeface="Arial" panose="020B0604020202020204" pitchFamily="34" charset="0"/>
              <a:buChar char="•"/>
            </a:pPr>
            <a:r>
              <a:rPr lang="en-GB" sz="1400" dirty="0">
                <a:solidFill>
                  <a:srgbClr val="A5A5A5"/>
                </a:solidFill>
              </a:rPr>
              <a:t>At transplant, recipients had a worse kidney function (estimated glomerular filtration rate ≤ 60 mL/min/1.73 m</a:t>
            </a:r>
            <a:r>
              <a:rPr lang="en-GB" sz="1400" baseline="30000" dirty="0">
                <a:solidFill>
                  <a:srgbClr val="A5A5A5"/>
                </a:solidFill>
              </a:rPr>
              <a:t>2</a:t>
            </a:r>
            <a:r>
              <a:rPr lang="en-GB" sz="1400" dirty="0">
                <a:solidFill>
                  <a:srgbClr val="A5A5A5"/>
                </a:solidFill>
              </a:rPr>
              <a:t>: old scheme=28.6%; new scheme: 45%, p&lt;0.001), and were more likely to be on ECMO support (33.5% compared to 28.1%, p=0.080) under the new scheme, reflecting the prioritization of more severe patients (Figure B)</a:t>
            </a:r>
          </a:p>
          <a:p>
            <a:pPr marL="285750" indent="-285750" algn="just">
              <a:buFont typeface="Arial" panose="020B0604020202020204" pitchFamily="34" charset="0"/>
              <a:buChar char="•"/>
            </a:pPr>
            <a:r>
              <a:rPr lang="en-GB" sz="1400" dirty="0">
                <a:solidFill>
                  <a:srgbClr val="A5A5A5"/>
                </a:solidFill>
              </a:rPr>
              <a:t>Post-transplant outcomes were not significantly influenced by the allocation system</a:t>
            </a:r>
            <a:endParaRPr lang="en-GB" sz="1400" b="1" dirty="0">
              <a:solidFill>
                <a:srgbClr val="A5A5A5"/>
              </a:solidFill>
            </a:endParaRPr>
          </a:p>
        </p:txBody>
      </p:sp>
      <p:sp>
        <p:nvSpPr>
          <p:cNvPr id="9" name="TextBox 8">
            <a:extLst>
              <a:ext uri="{FF2B5EF4-FFF2-40B4-BE49-F238E27FC236}">
                <a16:creationId xmlns:a16="http://schemas.microsoft.com/office/drawing/2014/main" id="{500225A0-A988-4564-8E76-C01E057678ED}"/>
              </a:ext>
            </a:extLst>
          </p:cNvPr>
          <p:cNvSpPr txBox="1"/>
          <p:nvPr/>
        </p:nvSpPr>
        <p:spPr>
          <a:xfrm>
            <a:off x="717436" y="4789038"/>
            <a:ext cx="5310915" cy="1631216"/>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600" dirty="0">
                <a:solidFill>
                  <a:srgbClr val="A5A5A5"/>
                </a:solidFill>
              </a:rPr>
              <a:t>The implementation of the 2018 French allocation scheme had a limited impact on the profiles of </a:t>
            </a:r>
            <a:r>
              <a:rPr lang="en-US" sz="1600" dirty="0" err="1">
                <a:solidFill>
                  <a:srgbClr val="A5A5A5"/>
                </a:solidFill>
              </a:rPr>
              <a:t>HTx</a:t>
            </a:r>
            <a:r>
              <a:rPr lang="en-US" sz="1600" dirty="0">
                <a:solidFill>
                  <a:srgbClr val="A5A5A5"/>
                </a:solidFill>
              </a:rPr>
              <a:t> candidates but selected more severe patients for </a:t>
            </a:r>
            <a:r>
              <a:rPr lang="en-US" sz="1600" dirty="0" err="1">
                <a:solidFill>
                  <a:srgbClr val="A5A5A5"/>
                </a:solidFill>
              </a:rPr>
              <a:t>HTx</a:t>
            </a:r>
            <a:r>
              <a:rPr lang="en-US" sz="1600" dirty="0">
                <a:solidFill>
                  <a:srgbClr val="A5A5A5"/>
                </a:solidFill>
              </a:rPr>
              <a:t> without significant impact on post-transplant outcomes</a:t>
            </a:r>
            <a:endParaRPr lang="en-GB" sz="1600" dirty="0">
              <a:solidFill>
                <a:srgbClr val="A5A5A5"/>
              </a:solidFill>
            </a:endParaRPr>
          </a:p>
        </p:txBody>
      </p:sp>
      <p:pic>
        <p:nvPicPr>
          <p:cNvPr id="26" name="Image 2">
            <a:extLst>
              <a:ext uri="{FF2B5EF4-FFF2-40B4-BE49-F238E27FC236}">
                <a16:creationId xmlns:a16="http://schemas.microsoft.com/office/drawing/2014/main" id="{A4C43925-97E1-454D-9049-C26584069136}"/>
              </a:ext>
            </a:extLst>
          </p:cNvPr>
          <p:cNvPicPr/>
          <p:nvPr/>
        </p:nvPicPr>
        <p:blipFill>
          <a:blip r:embed="rId6">
            <a:extLst>
              <a:ext uri="{28A0092B-C50C-407E-A947-70E740481C1C}">
                <a14:useLocalDpi xmlns:a14="http://schemas.microsoft.com/office/drawing/2010/main" val="0"/>
              </a:ext>
            </a:extLst>
          </a:blip>
          <a:stretch>
            <a:fillRect/>
          </a:stretch>
        </p:blipFill>
        <p:spPr>
          <a:xfrm>
            <a:off x="6506000" y="802559"/>
            <a:ext cx="4255044" cy="5611529"/>
          </a:xfrm>
          <a:prstGeom prst="rect">
            <a:avLst/>
          </a:prstGeom>
        </p:spPr>
      </p:pic>
    </p:spTree>
    <p:custDataLst>
      <p:tags r:id="rId1"/>
    </p:custDataLst>
    <p:extLst>
      <p:ext uri="{BB962C8B-B14F-4D97-AF65-F5344CB8AC3E}">
        <p14:creationId xmlns:p14="http://schemas.microsoft.com/office/powerpoint/2010/main" val="22086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Results from over 800 transplant recipients enrolled in the guardian-heart registry: Challenging the standard of care</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Zuckermann</a:t>
            </a:r>
            <a:r>
              <a:rPr lang="en-GB" dirty="0">
                <a:latin typeface="+mn-lt"/>
              </a:rPr>
              <a:t> A. et al., ESOT Congress 2023; OS6_3</a:t>
            </a:r>
          </a:p>
        </p:txBody>
      </p:sp>
      <p:grpSp>
        <p:nvGrpSpPr>
          <p:cNvPr id="5" name="Group 4">
            <a:extLst>
              <a:ext uri="{FF2B5EF4-FFF2-40B4-BE49-F238E27FC236}">
                <a16:creationId xmlns:a16="http://schemas.microsoft.com/office/drawing/2014/main" id="{9DF16D38-E1A1-4A79-951A-259968D81969}"/>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360C28B5-CCA6-4940-A32F-1735D5855A66}"/>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3AB8E2C9-FA2B-4844-9DC6-16371685F3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369F0FB-DAA8-4836-88BA-870BCF1535F5}"/>
              </a:ext>
            </a:extLst>
          </p:cNvPr>
          <p:cNvSpPr txBox="1"/>
          <p:nvPr/>
        </p:nvSpPr>
        <p:spPr>
          <a:xfrm>
            <a:off x="717436" y="1109150"/>
            <a:ext cx="5221241" cy="4278094"/>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In 2022, almost one in 3 donor hearts in the US were transported in a </a:t>
            </a:r>
            <a:r>
              <a:rPr lang="en-GB" dirty="0" err="1">
                <a:solidFill>
                  <a:srgbClr val="A5A5A5"/>
                </a:solidFill>
              </a:rPr>
              <a:t>Paragonix</a:t>
            </a:r>
            <a:r>
              <a:rPr lang="en-GB" dirty="0">
                <a:solidFill>
                  <a:srgbClr val="A5A5A5"/>
                </a:solidFill>
              </a:rPr>
              <a:t> </a:t>
            </a:r>
            <a:r>
              <a:rPr lang="en-GB" dirty="0" err="1">
                <a:solidFill>
                  <a:srgbClr val="A5A5A5"/>
                </a:solidFill>
              </a:rPr>
              <a:t>SherpaPak</a:t>
            </a:r>
            <a:r>
              <a:rPr lang="en-GB" dirty="0">
                <a:solidFill>
                  <a:srgbClr val="A5A5A5"/>
                </a:solidFill>
              </a:rPr>
              <a:t> CTS</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This controlled hypothermic technology is both FDA approved and CE Marked and has been in clinical use since 2018 preserving organ temperatures between 4 – 8°C</a:t>
            </a:r>
          </a:p>
          <a:p>
            <a:pPr marL="285750" indent="-285750" algn="just">
              <a:buFont typeface="Arial" panose="020B0604020202020204" pitchFamily="34" charset="0"/>
              <a:buChar char="•"/>
            </a:pPr>
            <a:endParaRPr lang="en-GB" dirty="0">
              <a:solidFill>
                <a:srgbClr val="A5A5A5"/>
              </a:solidFill>
            </a:endParaRPr>
          </a:p>
          <a:p>
            <a:pPr algn="just"/>
            <a:r>
              <a:rPr lang="en-GB" b="1" dirty="0">
                <a:solidFill>
                  <a:srgbClr val="A5A5A5"/>
                </a:solidFill>
              </a:rPr>
              <a:t>Aim: </a:t>
            </a:r>
            <a:r>
              <a:rPr lang="en-GB" dirty="0">
                <a:solidFill>
                  <a:srgbClr val="A5A5A5"/>
                </a:solidFill>
              </a:rPr>
              <a:t>To evaluate real-world evidence on the clinical benefits of using CTS compared to conventional ICE in the GUARDIAN-Heart Registry to assess whether improved outcomes are achieved with this technology</a:t>
            </a:r>
            <a:endParaRPr lang="en-GB" b="1" dirty="0">
              <a:solidFill>
                <a:srgbClr val="A5A5A5"/>
              </a:solidFill>
            </a:endParaRPr>
          </a:p>
        </p:txBody>
      </p:sp>
      <p:sp>
        <p:nvSpPr>
          <p:cNvPr id="9" name="TextBox 8">
            <a:extLst>
              <a:ext uri="{FF2B5EF4-FFF2-40B4-BE49-F238E27FC236}">
                <a16:creationId xmlns:a16="http://schemas.microsoft.com/office/drawing/2014/main" id="{C1473E97-2BD7-4F15-BA6B-30F7FFD46286}"/>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12" name="Group 11">
            <a:extLst>
              <a:ext uri="{FF2B5EF4-FFF2-40B4-BE49-F238E27FC236}">
                <a16:creationId xmlns:a16="http://schemas.microsoft.com/office/drawing/2014/main" id="{96C63B6E-FDD3-416D-A526-AB4C81B147FC}"/>
              </a:ext>
            </a:extLst>
          </p:cNvPr>
          <p:cNvGrpSpPr/>
          <p:nvPr/>
        </p:nvGrpSpPr>
        <p:grpSpPr>
          <a:xfrm>
            <a:off x="6477819" y="1584983"/>
            <a:ext cx="4667773" cy="4106682"/>
            <a:chOff x="6275988" y="1645070"/>
            <a:chExt cx="4667773" cy="4106682"/>
          </a:xfrm>
        </p:grpSpPr>
        <p:grpSp>
          <p:nvGrpSpPr>
            <p:cNvPr id="13" name="Group 12">
              <a:extLst>
                <a:ext uri="{FF2B5EF4-FFF2-40B4-BE49-F238E27FC236}">
                  <a16:creationId xmlns:a16="http://schemas.microsoft.com/office/drawing/2014/main" id="{61C2C64B-758F-4E99-8606-0A3D1121DF47}"/>
                </a:ext>
              </a:extLst>
            </p:cNvPr>
            <p:cNvGrpSpPr/>
            <p:nvPr/>
          </p:nvGrpSpPr>
          <p:grpSpPr>
            <a:xfrm>
              <a:off x="6275988" y="1645070"/>
              <a:ext cx="4667773" cy="4106682"/>
              <a:chOff x="6494362" y="1618818"/>
              <a:chExt cx="4667773" cy="4106682"/>
            </a:xfrm>
          </p:grpSpPr>
          <p:sp>
            <p:nvSpPr>
              <p:cNvPr id="20" name="Rectangle: Rounded Corners 19">
                <a:extLst>
                  <a:ext uri="{FF2B5EF4-FFF2-40B4-BE49-F238E27FC236}">
                    <a16:creationId xmlns:a16="http://schemas.microsoft.com/office/drawing/2014/main" id="{86965AF6-5204-4F59-BBD7-EE56178D676D}"/>
                  </a:ext>
                </a:extLst>
              </p:cNvPr>
              <p:cNvSpPr/>
              <p:nvPr/>
            </p:nvSpPr>
            <p:spPr>
              <a:xfrm>
                <a:off x="6841689" y="1618818"/>
                <a:ext cx="4138030" cy="8985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solidFill>
                      <a:schemeClr val="bg1"/>
                    </a:solidFill>
                    <a:ea typeface="Times New Roman" panose="02020603050405020304" pitchFamily="18" charset="0"/>
                  </a:rPr>
                  <a:t>Data analysis in the GUARDIAN-Heart registry from n=877 adults at 16 US centres (</a:t>
                </a:r>
                <a:r>
                  <a:rPr lang="en-GB" sz="1400" dirty="0">
                    <a:solidFill>
                      <a:schemeClr val="bg1"/>
                    </a:solidFill>
                  </a:rPr>
                  <a:t>October 2015-August 2022) </a:t>
                </a:r>
                <a:r>
                  <a:rPr lang="en-GB" sz="1400" dirty="0">
                    <a:solidFill>
                      <a:schemeClr val="bg1"/>
                    </a:solidFill>
                    <a:ea typeface="Times New Roman" panose="02020603050405020304" pitchFamily="18" charset="0"/>
                  </a:rPr>
                  <a:t>receiving donor hearts preserved and transported in</a:t>
                </a:r>
                <a:endParaRPr lang="en-GB" sz="1400" dirty="0">
                  <a:solidFill>
                    <a:schemeClr val="bg1"/>
                  </a:solidFill>
                </a:endParaRPr>
              </a:p>
            </p:txBody>
          </p:sp>
          <p:sp>
            <p:nvSpPr>
              <p:cNvPr id="21" name="TextBox 20">
                <a:extLst>
                  <a:ext uri="{FF2B5EF4-FFF2-40B4-BE49-F238E27FC236}">
                    <a16:creationId xmlns:a16="http://schemas.microsoft.com/office/drawing/2014/main" id="{EE829733-64DA-41E8-94F7-FF71B77EE70B}"/>
                  </a:ext>
                </a:extLst>
              </p:cNvPr>
              <p:cNvSpPr txBox="1"/>
              <p:nvPr/>
            </p:nvSpPr>
            <p:spPr>
              <a:xfrm>
                <a:off x="6494362" y="3909618"/>
                <a:ext cx="4667773" cy="1815882"/>
              </a:xfrm>
              <a:prstGeom prst="rect">
                <a:avLst/>
              </a:prstGeom>
              <a:noFill/>
              <a:ln>
                <a:solidFill>
                  <a:srgbClr val="BC5441"/>
                </a:solidFill>
              </a:ln>
            </p:spPr>
            <p:txBody>
              <a:bodyPr wrap="square">
                <a:spAutoFit/>
              </a:bodyPr>
              <a:lstStyle/>
              <a:p>
                <a:pPr marL="285750" indent="-285750" algn="just">
                  <a:buFont typeface="Arial" panose="020B0604020202020204" pitchFamily="34" charset="0"/>
                  <a:buChar char="•"/>
                </a:pPr>
                <a:r>
                  <a:rPr lang="en-GB" sz="1400" dirty="0">
                    <a:solidFill>
                      <a:srgbClr val="A5A5A5"/>
                    </a:solidFill>
                    <a:ea typeface="Calibri" panose="020F0502020204030204" pitchFamily="34" charset="0"/>
                  </a:rPr>
                  <a:t>Propensity matching on site, donor age, transplant era, ischemic time, and baseline durable ventricular assist device (VAD) performed to balance baseline differences to further evaluate outcomes between cohorts (Table)</a:t>
                </a:r>
              </a:p>
              <a:p>
                <a:pPr marL="285750" indent="-285750" algn="just">
                  <a:buFont typeface="Arial" panose="020B0604020202020204" pitchFamily="34" charset="0"/>
                  <a:buChar char="•"/>
                </a:pPr>
                <a:endParaRPr lang="en-GB" sz="1400" dirty="0">
                  <a:solidFill>
                    <a:srgbClr val="A5A5A5"/>
                  </a:solidFill>
                  <a:ea typeface="Calibri" panose="020F0502020204030204" pitchFamily="34" charset="0"/>
                </a:endParaRPr>
              </a:p>
              <a:p>
                <a:pPr marL="285750" indent="-285750" algn="just">
                  <a:buFont typeface="Arial" panose="020B0604020202020204" pitchFamily="34" charset="0"/>
                  <a:buChar char="•"/>
                </a:pPr>
                <a:r>
                  <a:rPr lang="en-GB" sz="1400" dirty="0">
                    <a:solidFill>
                      <a:srgbClr val="A5A5A5"/>
                    </a:solidFill>
                    <a:ea typeface="Calibri" panose="020F0502020204030204" pitchFamily="34" charset="0"/>
                  </a:rPr>
                  <a:t>Summary statistics used for comparisons, and Kaplan Meier method used to estimate survival</a:t>
                </a:r>
                <a:endParaRPr lang="en-GB" sz="1400" dirty="0">
                  <a:solidFill>
                    <a:srgbClr val="A5A5A5"/>
                  </a:solidFill>
                </a:endParaRPr>
              </a:p>
            </p:txBody>
          </p:sp>
          <p:sp>
            <p:nvSpPr>
              <p:cNvPr id="22" name="Rectangle: Rounded Corners 21">
                <a:extLst>
                  <a:ext uri="{FF2B5EF4-FFF2-40B4-BE49-F238E27FC236}">
                    <a16:creationId xmlns:a16="http://schemas.microsoft.com/office/drawing/2014/main" id="{5E66B695-E626-4324-9F9B-F2D569470116}"/>
                  </a:ext>
                </a:extLst>
              </p:cNvPr>
              <p:cNvSpPr/>
              <p:nvPr/>
            </p:nvSpPr>
            <p:spPr>
              <a:xfrm>
                <a:off x="9628609" y="2923576"/>
                <a:ext cx="1204802" cy="663176"/>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ffectLst/>
                    <a:ea typeface="Calibri" panose="020F0502020204030204" pitchFamily="34" charset="0"/>
                  </a:rPr>
                  <a:t>ICE,</a:t>
                </a:r>
              </a:p>
              <a:p>
                <a:pPr algn="ctr"/>
                <a:r>
                  <a:rPr lang="en-GB" sz="1400" dirty="0">
                    <a:solidFill>
                      <a:schemeClr val="bg1"/>
                    </a:solidFill>
                    <a:effectLst/>
                    <a:ea typeface="Calibri" panose="020F0502020204030204" pitchFamily="34" charset="0"/>
                  </a:rPr>
                  <a:t>n=390</a:t>
                </a:r>
                <a:endParaRPr lang="en-GB" sz="1400" dirty="0">
                  <a:solidFill>
                    <a:schemeClr val="bg1"/>
                  </a:solidFill>
                  <a:ea typeface="Times New Roman" panose="02020603050405020304" pitchFamily="18" charset="0"/>
                </a:endParaRPr>
              </a:p>
            </p:txBody>
          </p:sp>
        </p:grpSp>
        <p:grpSp>
          <p:nvGrpSpPr>
            <p:cNvPr id="14" name="Group 13">
              <a:extLst>
                <a:ext uri="{FF2B5EF4-FFF2-40B4-BE49-F238E27FC236}">
                  <a16:creationId xmlns:a16="http://schemas.microsoft.com/office/drawing/2014/main" id="{82193D4D-4BE8-413A-B729-AF5C1245A094}"/>
                </a:ext>
              </a:extLst>
            </p:cNvPr>
            <p:cNvGrpSpPr/>
            <p:nvPr/>
          </p:nvGrpSpPr>
          <p:grpSpPr>
            <a:xfrm>
              <a:off x="7418872" y="2541395"/>
              <a:ext cx="2593764" cy="392317"/>
              <a:chOff x="7785647" y="2468856"/>
              <a:chExt cx="2295170" cy="392317"/>
            </a:xfrm>
          </p:grpSpPr>
          <p:cxnSp>
            <p:nvCxnSpPr>
              <p:cNvPr id="17" name="Connector: Elbow 16">
                <a:extLst>
                  <a:ext uri="{FF2B5EF4-FFF2-40B4-BE49-F238E27FC236}">
                    <a16:creationId xmlns:a16="http://schemas.microsoft.com/office/drawing/2014/main" id="{18A16D02-D74E-48F9-875E-EC826E42DE50}"/>
                  </a:ext>
                </a:extLst>
              </p:cNvPr>
              <p:cNvCxnSpPr>
                <a:cxnSpLocks/>
              </p:cNvCxnSpPr>
              <p:nvPr/>
            </p:nvCxnSpPr>
            <p:spPr>
              <a:xfrm>
                <a:off x="8856817" y="2640490"/>
                <a:ext cx="1224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136FAC8-249F-4795-86F6-D06F7E726BC2}"/>
                  </a:ext>
                </a:extLst>
              </p:cNvPr>
              <p:cNvCxnSpPr>
                <a:cxnSpLocks/>
              </p:cNvCxnSpPr>
              <p:nvPr/>
            </p:nvCxnSpPr>
            <p:spPr>
              <a:xfrm rot="10800000" flipV="1">
                <a:off x="7785647" y="2640227"/>
                <a:ext cx="108000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96C0CB-961B-4404-82F2-BF0F2344E555}"/>
                  </a:ext>
                </a:extLst>
              </p:cNvPr>
              <p:cNvCxnSpPr>
                <a:cxnSpLocks/>
              </p:cNvCxnSpPr>
              <p:nvPr/>
            </p:nvCxnSpPr>
            <p:spPr>
              <a:xfrm>
                <a:off x="8909137" y="2468856"/>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CD291946-D237-4349-AEBC-F5522F675532}"/>
                </a:ext>
              </a:extLst>
            </p:cNvPr>
            <p:cNvSpPr/>
            <p:nvPr/>
          </p:nvSpPr>
          <p:spPr>
            <a:xfrm>
              <a:off x="6591516" y="2949828"/>
              <a:ext cx="1654712" cy="663177"/>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effectLst/>
                  <a:ea typeface="Calibri" panose="020F0502020204030204" pitchFamily="34" charset="0"/>
                </a:rPr>
                <a:t>CTS,</a:t>
              </a:r>
            </a:p>
            <a:p>
              <a:pPr algn="ctr"/>
              <a:r>
                <a:rPr lang="en-GB" sz="1400" dirty="0">
                  <a:solidFill>
                    <a:srgbClr val="A5A5A5"/>
                  </a:solidFill>
                  <a:ea typeface="Calibri" panose="020F0502020204030204" pitchFamily="34" charset="0"/>
                </a:rPr>
                <a:t>n</a:t>
              </a:r>
              <a:r>
                <a:rPr lang="en-GB" sz="1400" dirty="0">
                  <a:solidFill>
                    <a:srgbClr val="A5A5A5"/>
                  </a:solidFill>
                  <a:effectLst/>
                  <a:ea typeface="Calibri" panose="020F0502020204030204" pitchFamily="34" charset="0"/>
                </a:rPr>
                <a:t>=487 </a:t>
              </a:r>
              <a:endParaRPr lang="en-GB" sz="1400" dirty="0">
                <a:solidFill>
                  <a:srgbClr val="A5A5A5"/>
                </a:solidFill>
                <a:ea typeface="Times New Roman" panose="02020603050405020304" pitchFamily="18" charset="0"/>
              </a:endParaRPr>
            </a:p>
          </p:txBody>
        </p:sp>
        <p:sp>
          <p:nvSpPr>
            <p:cNvPr id="16" name="Right Brace 15">
              <a:extLst>
                <a:ext uri="{FF2B5EF4-FFF2-40B4-BE49-F238E27FC236}">
                  <a16:creationId xmlns:a16="http://schemas.microsoft.com/office/drawing/2014/main" id="{EED3E853-8E43-4B48-8B3F-4F87E6A4B762}"/>
                </a:ext>
              </a:extLst>
            </p:cNvPr>
            <p:cNvSpPr/>
            <p:nvPr/>
          </p:nvSpPr>
          <p:spPr>
            <a:xfrm rot="5400000">
              <a:off x="8486620" y="1741394"/>
              <a:ext cx="233312" cy="402352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spTree>
    <p:custDataLst>
      <p:tags r:id="rId1"/>
    </p:custDataLst>
    <p:extLst>
      <p:ext uri="{BB962C8B-B14F-4D97-AF65-F5344CB8AC3E}">
        <p14:creationId xmlns:p14="http://schemas.microsoft.com/office/powerpoint/2010/main" val="359578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Results from over 800 transplant recipients enrolled in the guardian-heart registry: Challenging the standard of care</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Zuckermann</a:t>
            </a:r>
            <a:r>
              <a:rPr lang="en-GB" dirty="0">
                <a:latin typeface="+mn-lt"/>
              </a:rPr>
              <a:t> A. et al., ESOT Congress 2023; OS6_3</a:t>
            </a:r>
          </a:p>
        </p:txBody>
      </p:sp>
      <p:grpSp>
        <p:nvGrpSpPr>
          <p:cNvPr id="5" name="Group 4">
            <a:extLst>
              <a:ext uri="{FF2B5EF4-FFF2-40B4-BE49-F238E27FC236}">
                <a16:creationId xmlns:a16="http://schemas.microsoft.com/office/drawing/2014/main" id="{9DF16D38-E1A1-4A79-951A-259968D81969}"/>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360C28B5-CCA6-4940-A32F-1735D5855A66}"/>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3AB8E2C9-FA2B-4844-9DC6-16371685F3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369F0FB-DAA8-4836-88BA-870BCF1535F5}"/>
              </a:ext>
            </a:extLst>
          </p:cNvPr>
          <p:cNvSpPr txBox="1"/>
          <p:nvPr/>
        </p:nvSpPr>
        <p:spPr>
          <a:xfrm>
            <a:off x="717436" y="1109150"/>
            <a:ext cx="5221241" cy="2369880"/>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600" dirty="0">
                <a:solidFill>
                  <a:srgbClr val="A5A5A5"/>
                </a:solidFill>
              </a:rPr>
              <a:t>The CTS cohort demonstrated reduced severe PGD compared to ICE in the unmatched cohort (p=0.08)</a:t>
            </a:r>
          </a:p>
          <a:p>
            <a:pPr marL="285750" indent="-285750" algn="just">
              <a:buFont typeface="Arial" panose="020B0604020202020204" pitchFamily="34" charset="0"/>
              <a:buChar char="•"/>
            </a:pPr>
            <a:r>
              <a:rPr lang="en-GB" sz="1600" dirty="0">
                <a:solidFill>
                  <a:srgbClr val="A5A5A5"/>
                </a:solidFill>
              </a:rPr>
              <a:t>When propensity matched, CTS had significantly lowered severe PGD compared to ICE by 60% (10.0% vs 4.0%, p=0.01), and overall MCS utilization by 37% (32.1% vs 20.1%, ICE vs CTS, respectively)</a:t>
            </a:r>
          </a:p>
          <a:p>
            <a:pPr marL="285750" indent="-285750" algn="just">
              <a:buFont typeface="Arial" panose="020B0604020202020204" pitchFamily="34" charset="0"/>
              <a:buChar char="•"/>
            </a:pPr>
            <a:r>
              <a:rPr lang="en-GB" sz="1600" dirty="0">
                <a:solidFill>
                  <a:srgbClr val="A5A5A5"/>
                </a:solidFill>
              </a:rPr>
              <a:t>Kaplan-Meier survival was similar (one year, ICE=91.9%, CTS=95.6%, p=0.12)</a:t>
            </a:r>
            <a:endParaRPr lang="en-GB" sz="1600" b="1" dirty="0">
              <a:solidFill>
                <a:srgbClr val="A5A5A5"/>
              </a:solidFill>
            </a:endParaRPr>
          </a:p>
        </p:txBody>
      </p:sp>
      <p:sp>
        <p:nvSpPr>
          <p:cNvPr id="9" name="TextBox 8">
            <a:extLst>
              <a:ext uri="{FF2B5EF4-FFF2-40B4-BE49-F238E27FC236}">
                <a16:creationId xmlns:a16="http://schemas.microsoft.com/office/drawing/2014/main" id="{C1473E97-2BD7-4F15-BA6B-30F7FFD46286}"/>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pic>
        <p:nvPicPr>
          <p:cNvPr id="11" name="Picture 10">
            <a:extLst>
              <a:ext uri="{FF2B5EF4-FFF2-40B4-BE49-F238E27FC236}">
                <a16:creationId xmlns:a16="http://schemas.microsoft.com/office/drawing/2014/main" id="{C83E98E5-E766-4AE2-8E6E-C8FD0379A346}"/>
              </a:ext>
            </a:extLst>
          </p:cNvPr>
          <p:cNvPicPr/>
          <p:nvPr/>
        </p:nvPicPr>
        <p:blipFill rotWithShape="1">
          <a:blip r:embed="rId6"/>
          <a:srcRect l="25192" r="32781" b="12560"/>
          <a:stretch/>
        </p:blipFill>
        <p:spPr bwMode="auto">
          <a:xfrm>
            <a:off x="6096000" y="876335"/>
            <a:ext cx="5929024" cy="5305694"/>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0DD75E4-594D-4969-99F3-031AD7F0A789}"/>
              </a:ext>
            </a:extLst>
          </p:cNvPr>
          <p:cNvSpPr txBox="1"/>
          <p:nvPr/>
        </p:nvSpPr>
        <p:spPr>
          <a:xfrm>
            <a:off x="718365" y="5372212"/>
            <a:ext cx="5298973" cy="861774"/>
          </a:xfrm>
          <a:prstGeom prst="rect">
            <a:avLst/>
          </a:prstGeom>
          <a:noFill/>
        </p:spPr>
        <p:txBody>
          <a:bodyPr wrap="square" rtlCol="0">
            <a:spAutoFit/>
          </a:bodyPr>
          <a:lstStyle/>
          <a:p>
            <a:r>
              <a:rPr lang="en-GB" sz="1000" b="1" dirty="0"/>
              <a:t>Table. </a:t>
            </a:r>
            <a:r>
              <a:rPr lang="en-US" sz="1000" b="1" dirty="0"/>
              <a:t>Baseline demographics and post-transplant outcomes</a:t>
            </a:r>
            <a:endParaRPr lang="en-GB" sz="1000" b="1" dirty="0"/>
          </a:p>
          <a:p>
            <a:r>
              <a:rPr lang="en-GB" sz="1000" baseline="30000" dirty="0"/>
              <a:t>*</a:t>
            </a:r>
            <a:r>
              <a:rPr lang="en-GB" sz="1000" dirty="0"/>
              <a:t>Matching performed on site, donor age, era, ischemic time, and baseline implantable VAD</a:t>
            </a:r>
          </a:p>
          <a:p>
            <a:r>
              <a:rPr lang="en-GB" sz="1000" baseline="30000" dirty="0"/>
              <a:t>#</a:t>
            </a:r>
            <a:r>
              <a:rPr lang="en-GB" sz="1000" dirty="0"/>
              <a:t>All MCS include MCS continued from pre-transplant, and MCS that continued throughout the post-transplant period</a:t>
            </a:r>
          </a:p>
          <a:p>
            <a:r>
              <a:rPr lang="en-GB" sz="1000" dirty="0"/>
              <a:t>Continuous variables presented as mean </a:t>
            </a:r>
            <a:r>
              <a:rPr lang="en-GB" sz="1000" dirty="0">
                <a:cs typeface="Arial" panose="020B0604020202020204" pitchFamily="34" charset="0"/>
              </a:rPr>
              <a:t>±</a:t>
            </a:r>
            <a:r>
              <a:rPr lang="en-GB" sz="1000" dirty="0"/>
              <a:t> standard deviation</a:t>
            </a:r>
          </a:p>
        </p:txBody>
      </p:sp>
      <p:sp>
        <p:nvSpPr>
          <p:cNvPr id="12" name="TextBox 11">
            <a:extLst>
              <a:ext uri="{FF2B5EF4-FFF2-40B4-BE49-F238E27FC236}">
                <a16:creationId xmlns:a16="http://schemas.microsoft.com/office/drawing/2014/main" id="{5E7CB537-06EA-4E0C-B544-D6CDDC5D4260}"/>
              </a:ext>
            </a:extLst>
          </p:cNvPr>
          <p:cNvSpPr txBox="1"/>
          <p:nvPr/>
        </p:nvSpPr>
        <p:spPr>
          <a:xfrm>
            <a:off x="717435" y="4028330"/>
            <a:ext cx="5221241" cy="1231106"/>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GB" dirty="0">
                <a:solidFill>
                  <a:srgbClr val="A5A5A5"/>
                </a:solidFill>
              </a:rPr>
              <a:t>Utilization of the </a:t>
            </a:r>
            <a:r>
              <a:rPr lang="en-GB" dirty="0" err="1">
                <a:solidFill>
                  <a:srgbClr val="A5A5A5"/>
                </a:solidFill>
              </a:rPr>
              <a:t>Paragonix</a:t>
            </a:r>
            <a:r>
              <a:rPr lang="en-GB" dirty="0">
                <a:solidFill>
                  <a:srgbClr val="A5A5A5"/>
                </a:solidFill>
              </a:rPr>
              <a:t> CTS for organ preservation is associated with lower rates of severe PGD</a:t>
            </a:r>
          </a:p>
        </p:txBody>
      </p:sp>
    </p:spTree>
    <p:custDataLst>
      <p:tags r:id="rId1"/>
    </p:custDataLst>
    <p:extLst>
      <p:ext uri="{BB962C8B-B14F-4D97-AF65-F5344CB8AC3E}">
        <p14:creationId xmlns:p14="http://schemas.microsoft.com/office/powerpoint/2010/main" val="138251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Heart transplantation from controlled donation after the circulatory determination of death: Our experience</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del Mar Martín </a:t>
            </a:r>
            <a:r>
              <a:rPr lang="en-GB" dirty="0" err="1">
                <a:latin typeface="+mn-lt"/>
              </a:rPr>
              <a:t>Magán</a:t>
            </a:r>
            <a:r>
              <a:rPr lang="en-GB" dirty="0">
                <a:latin typeface="+mn-lt"/>
              </a:rPr>
              <a:t> M. et al., ESOT Congress 2023; OS6_4</a:t>
            </a:r>
          </a:p>
        </p:txBody>
      </p:sp>
      <p:grpSp>
        <p:nvGrpSpPr>
          <p:cNvPr id="5" name="Group 4">
            <a:extLst>
              <a:ext uri="{FF2B5EF4-FFF2-40B4-BE49-F238E27FC236}">
                <a16:creationId xmlns:a16="http://schemas.microsoft.com/office/drawing/2014/main" id="{DA531D32-836D-4C60-A9B5-0F2E707C8023}"/>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2997D094-6DCB-4632-AA4E-FEF63835180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048C09DE-418E-4F4A-8E76-FDA9E4309F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C662074F-409A-4F21-8BA4-38BD5F4C2B01}"/>
              </a:ext>
            </a:extLst>
          </p:cNvPr>
          <p:cNvSpPr txBox="1"/>
          <p:nvPr/>
        </p:nvSpPr>
        <p:spPr>
          <a:xfrm>
            <a:off x="717436" y="1109150"/>
            <a:ext cx="5221241" cy="3170099"/>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Heart transplantation is currently the most effective treatment to improve the prognosis of patients with end-stage heart failure. In recent years, </a:t>
            </a:r>
            <a:r>
              <a:rPr lang="en-GB" dirty="0" err="1">
                <a:solidFill>
                  <a:srgbClr val="A5A5A5"/>
                </a:solidFill>
              </a:rPr>
              <a:t>cDCD</a:t>
            </a:r>
            <a:r>
              <a:rPr lang="en-GB" dirty="0">
                <a:solidFill>
                  <a:srgbClr val="A5A5A5"/>
                </a:solidFill>
              </a:rPr>
              <a:t> with TA-NRP has been developed in Spain</a:t>
            </a:r>
          </a:p>
          <a:p>
            <a:pPr marL="285750" indent="-285750" algn="just">
              <a:buFont typeface="Arial" panose="020B0604020202020204" pitchFamily="34" charset="0"/>
              <a:buChar char="•"/>
            </a:pPr>
            <a:endParaRPr lang="en-GB" b="1" dirty="0">
              <a:solidFill>
                <a:srgbClr val="A5A5A5"/>
              </a:solidFill>
            </a:endParaRPr>
          </a:p>
          <a:p>
            <a:pPr algn="just"/>
            <a:r>
              <a:rPr lang="en-GB" b="1" dirty="0">
                <a:solidFill>
                  <a:srgbClr val="A5A5A5"/>
                </a:solidFill>
              </a:rPr>
              <a:t>Aim: </a:t>
            </a:r>
            <a:r>
              <a:rPr lang="en-GB" dirty="0">
                <a:solidFill>
                  <a:srgbClr val="A5A5A5"/>
                </a:solidFill>
              </a:rPr>
              <a:t>To present the initial experiences in heart transplantation from </a:t>
            </a:r>
            <a:r>
              <a:rPr lang="en-GB" dirty="0" err="1">
                <a:solidFill>
                  <a:srgbClr val="A5A5A5"/>
                </a:solidFill>
              </a:rPr>
              <a:t>cDCD</a:t>
            </a:r>
            <a:r>
              <a:rPr lang="en-GB" dirty="0">
                <a:solidFill>
                  <a:srgbClr val="A5A5A5"/>
                </a:solidFill>
              </a:rPr>
              <a:t> donors with TA-NRP at the Hospital Virgen de la </a:t>
            </a:r>
            <a:r>
              <a:rPr lang="en-GB" dirty="0" err="1">
                <a:solidFill>
                  <a:srgbClr val="A5A5A5"/>
                </a:solidFill>
              </a:rPr>
              <a:t>Arrixaca</a:t>
            </a:r>
            <a:r>
              <a:rPr lang="en-GB" dirty="0">
                <a:solidFill>
                  <a:srgbClr val="A5A5A5"/>
                </a:solidFill>
              </a:rPr>
              <a:t> in Murcia</a:t>
            </a:r>
          </a:p>
          <a:p>
            <a:pPr marL="285750" indent="-285750" algn="just">
              <a:buFont typeface="Arial" panose="020B0604020202020204" pitchFamily="34" charset="0"/>
              <a:buChar char="•"/>
            </a:pPr>
            <a:endParaRPr lang="en-GB" b="1" dirty="0">
              <a:solidFill>
                <a:srgbClr val="A5A5A5"/>
              </a:solidFill>
            </a:endParaRPr>
          </a:p>
        </p:txBody>
      </p:sp>
      <p:sp>
        <p:nvSpPr>
          <p:cNvPr id="9" name="TextBox 8">
            <a:extLst>
              <a:ext uri="{FF2B5EF4-FFF2-40B4-BE49-F238E27FC236}">
                <a16:creationId xmlns:a16="http://schemas.microsoft.com/office/drawing/2014/main" id="{56383905-E997-4CB8-B04B-EEF6CBCCF32A}"/>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25" name="Group 24">
            <a:extLst>
              <a:ext uri="{FF2B5EF4-FFF2-40B4-BE49-F238E27FC236}">
                <a16:creationId xmlns:a16="http://schemas.microsoft.com/office/drawing/2014/main" id="{AF59F7D2-993B-4A9D-99BF-2CCFFA979B92}"/>
              </a:ext>
            </a:extLst>
          </p:cNvPr>
          <p:cNvGrpSpPr/>
          <p:nvPr/>
        </p:nvGrpSpPr>
        <p:grpSpPr>
          <a:xfrm>
            <a:off x="6331506" y="1492459"/>
            <a:ext cx="5143056" cy="2423094"/>
            <a:chOff x="6331506" y="1492459"/>
            <a:chExt cx="5143056" cy="2423094"/>
          </a:xfrm>
        </p:grpSpPr>
        <p:sp>
          <p:nvSpPr>
            <p:cNvPr id="12" name="Rectangle: Rounded Corners 11">
              <a:extLst>
                <a:ext uri="{FF2B5EF4-FFF2-40B4-BE49-F238E27FC236}">
                  <a16:creationId xmlns:a16="http://schemas.microsoft.com/office/drawing/2014/main" id="{71E34E14-8681-4FC5-98BF-3FE97C4F6B77}"/>
                </a:ext>
              </a:extLst>
            </p:cNvPr>
            <p:cNvSpPr/>
            <p:nvPr/>
          </p:nvSpPr>
          <p:spPr>
            <a:xfrm>
              <a:off x="6815039" y="1499236"/>
              <a:ext cx="4659523" cy="10564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err="1">
                  <a:solidFill>
                    <a:schemeClr val="bg1"/>
                  </a:solidFill>
                </a:rPr>
                <a:t>cDCD</a:t>
              </a:r>
              <a:r>
                <a:rPr lang="en-GB" sz="1200" dirty="0">
                  <a:solidFill>
                    <a:schemeClr val="bg1"/>
                  </a:solidFill>
                </a:rPr>
                <a:t> considered in patients under 65 years of age admitted to the ICU in whom the medical team and legal representatives had made the decision for WLST and the donation was accepted</a:t>
              </a:r>
            </a:p>
          </p:txBody>
        </p:sp>
        <p:sp>
          <p:nvSpPr>
            <p:cNvPr id="13" name="Rectangle: Rounded Corners 12">
              <a:extLst>
                <a:ext uri="{FF2B5EF4-FFF2-40B4-BE49-F238E27FC236}">
                  <a16:creationId xmlns:a16="http://schemas.microsoft.com/office/drawing/2014/main" id="{3E1EBCC5-E8F1-4478-8873-366382F518F4}"/>
                </a:ext>
              </a:extLst>
            </p:cNvPr>
            <p:cNvSpPr/>
            <p:nvPr/>
          </p:nvSpPr>
          <p:spPr>
            <a:xfrm>
              <a:off x="6851331" y="2982242"/>
              <a:ext cx="4623231" cy="933311"/>
            </a:xfrm>
            <a:prstGeom prst="roundRect">
              <a:avLst/>
            </a:prstGeom>
            <a:solidFill>
              <a:schemeClr val="bg1"/>
            </a:solidFill>
            <a:ln>
              <a:solidFill>
                <a:srgbClr val="F4646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b="1" dirty="0">
                  <a:solidFill>
                    <a:srgbClr val="A5A5A5"/>
                  </a:solidFill>
                  <a:effectLst/>
                  <a:ea typeface="Calibri" panose="020F0502020204030204" pitchFamily="34" charset="0"/>
                </a:rPr>
                <a:t>Evaluation:</a:t>
              </a:r>
            </a:p>
            <a:p>
              <a:pPr marL="171450" indent="-171450">
                <a:buFont typeface="Arial" panose="020B0604020202020204" pitchFamily="34" charset="0"/>
                <a:buChar char="•"/>
              </a:pPr>
              <a:r>
                <a:rPr lang="en-GB" sz="1200" dirty="0">
                  <a:solidFill>
                    <a:srgbClr val="A5A5A5"/>
                  </a:solidFill>
                  <a:effectLst/>
                  <a:ea typeface="Calibri" panose="020F0502020204030204" pitchFamily="34" charset="0"/>
                </a:rPr>
                <a:t>Donor heart monitoring performed using a Swan-Ganz catheter and continuous TEE</a:t>
              </a:r>
            </a:p>
            <a:p>
              <a:pPr marL="171450" indent="-171450">
                <a:buFont typeface="Arial" panose="020B0604020202020204" pitchFamily="34" charset="0"/>
                <a:buChar char="•"/>
              </a:pPr>
              <a:r>
                <a:rPr lang="en-GB" sz="1200" dirty="0">
                  <a:solidFill>
                    <a:srgbClr val="A5A5A5"/>
                  </a:solidFill>
                  <a:effectLst/>
                  <a:ea typeface="Calibri" panose="020F0502020204030204" pitchFamily="34" charset="0"/>
                </a:rPr>
                <a:t>Brain activity monitored using the </a:t>
              </a:r>
              <a:r>
                <a:rPr lang="en-GB" sz="1200" dirty="0" err="1">
                  <a:solidFill>
                    <a:srgbClr val="A5A5A5"/>
                  </a:solidFill>
                  <a:effectLst/>
                  <a:ea typeface="Calibri" panose="020F0502020204030204" pitchFamily="34" charset="0"/>
                </a:rPr>
                <a:t>bispectral</a:t>
              </a:r>
              <a:r>
                <a:rPr lang="en-GB" sz="1200" dirty="0">
                  <a:solidFill>
                    <a:srgbClr val="A5A5A5"/>
                  </a:solidFill>
                  <a:effectLst/>
                  <a:ea typeface="Calibri" panose="020F0502020204030204" pitchFamily="34" charset="0"/>
                </a:rPr>
                <a:t> index</a:t>
              </a:r>
              <a:endParaRPr lang="en-GB" sz="1200" dirty="0">
                <a:solidFill>
                  <a:srgbClr val="A5A5A5"/>
                </a:solidFill>
              </a:endParaRPr>
            </a:p>
          </p:txBody>
        </p:sp>
        <p:cxnSp>
          <p:nvCxnSpPr>
            <p:cNvPr id="14" name="Straight Arrow Connector 13">
              <a:extLst>
                <a:ext uri="{FF2B5EF4-FFF2-40B4-BE49-F238E27FC236}">
                  <a16:creationId xmlns:a16="http://schemas.microsoft.com/office/drawing/2014/main" id="{F580CDD6-708C-421D-9589-9D0C05D82DC2}"/>
                </a:ext>
              </a:extLst>
            </p:cNvPr>
            <p:cNvCxnSpPr>
              <a:cxnSpLocks/>
            </p:cNvCxnSpPr>
            <p:nvPr/>
          </p:nvCxnSpPr>
          <p:spPr>
            <a:xfrm>
              <a:off x="9147009" y="2624951"/>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C2103A2-AFBF-4EEE-BF1A-FABA3882F770}"/>
                </a:ext>
              </a:extLst>
            </p:cNvPr>
            <p:cNvSpPr/>
            <p:nvPr/>
          </p:nvSpPr>
          <p:spPr>
            <a:xfrm>
              <a:off x="6331506" y="1492459"/>
              <a:ext cx="360000" cy="36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a:t>1</a:t>
              </a:r>
            </a:p>
          </p:txBody>
        </p:sp>
      </p:grpSp>
      <p:grpSp>
        <p:nvGrpSpPr>
          <p:cNvPr id="24" name="Group 23">
            <a:extLst>
              <a:ext uri="{FF2B5EF4-FFF2-40B4-BE49-F238E27FC236}">
                <a16:creationId xmlns:a16="http://schemas.microsoft.com/office/drawing/2014/main" id="{3809E820-F5EA-422B-88EB-20BD7E14482A}"/>
              </a:ext>
            </a:extLst>
          </p:cNvPr>
          <p:cNvGrpSpPr/>
          <p:nvPr/>
        </p:nvGrpSpPr>
        <p:grpSpPr>
          <a:xfrm>
            <a:off x="6331506" y="4242195"/>
            <a:ext cx="5200201" cy="1874482"/>
            <a:chOff x="6331506" y="4330683"/>
            <a:chExt cx="5200201" cy="1874482"/>
          </a:xfrm>
        </p:grpSpPr>
        <p:sp>
          <p:nvSpPr>
            <p:cNvPr id="17" name="Rectangle: Rounded Corners 16">
              <a:extLst>
                <a:ext uri="{FF2B5EF4-FFF2-40B4-BE49-F238E27FC236}">
                  <a16:creationId xmlns:a16="http://schemas.microsoft.com/office/drawing/2014/main" id="{47CA6E95-40EE-4B5D-A579-E0916F32E93F}"/>
                </a:ext>
              </a:extLst>
            </p:cNvPr>
            <p:cNvSpPr/>
            <p:nvPr/>
          </p:nvSpPr>
          <p:spPr>
            <a:xfrm>
              <a:off x="6872184" y="5669038"/>
              <a:ext cx="4623231" cy="536127"/>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a typeface="Times New Roman" panose="02020603050405020304" pitchFamily="18" charset="0"/>
                </a:rPr>
                <a:t>The values of troponin I and lactate were monitored during the whole procedure</a:t>
              </a:r>
            </a:p>
          </p:txBody>
        </p:sp>
        <p:sp>
          <p:nvSpPr>
            <p:cNvPr id="18" name="Rectangle: Rounded Corners 17">
              <a:extLst>
                <a:ext uri="{FF2B5EF4-FFF2-40B4-BE49-F238E27FC236}">
                  <a16:creationId xmlns:a16="http://schemas.microsoft.com/office/drawing/2014/main" id="{CB41F550-1261-467C-A895-ECEAFFBB3CE1}"/>
                </a:ext>
              </a:extLst>
            </p:cNvPr>
            <p:cNvSpPr/>
            <p:nvPr/>
          </p:nvSpPr>
          <p:spPr>
            <a:xfrm>
              <a:off x="6872184" y="4330683"/>
              <a:ext cx="4659523" cy="41820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rPr>
                <a:t>After declaration of death (5 minutes no touch), the 3 aortic arch vessels were clamped to exclude cerebral flow</a:t>
              </a:r>
            </a:p>
          </p:txBody>
        </p:sp>
        <p:sp>
          <p:nvSpPr>
            <p:cNvPr id="19" name="Rectangle: Rounded Corners 18">
              <a:extLst>
                <a:ext uri="{FF2B5EF4-FFF2-40B4-BE49-F238E27FC236}">
                  <a16:creationId xmlns:a16="http://schemas.microsoft.com/office/drawing/2014/main" id="{101F3D0F-FCF3-4692-8064-45A4B11E6D7F}"/>
                </a:ext>
              </a:extLst>
            </p:cNvPr>
            <p:cNvSpPr/>
            <p:nvPr/>
          </p:nvSpPr>
          <p:spPr>
            <a:xfrm>
              <a:off x="6882016" y="5003127"/>
              <a:ext cx="4623231" cy="434368"/>
            </a:xfrm>
            <a:prstGeom prst="roundRect">
              <a:avLst/>
            </a:prstGeom>
            <a:solidFill>
              <a:schemeClr val="bg1"/>
            </a:solidFill>
            <a:ln>
              <a:solidFill>
                <a:srgbClr val="F4646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rgbClr val="A5A5A5"/>
                  </a:solidFill>
                  <a:effectLst/>
                  <a:ea typeface="Calibri" panose="020F0502020204030204" pitchFamily="34" charset="0"/>
                </a:rPr>
                <a:t>Simultaneously, the patient was intubated and mechanical ventilation was initiated</a:t>
              </a:r>
            </a:p>
          </p:txBody>
        </p:sp>
        <p:sp>
          <p:nvSpPr>
            <p:cNvPr id="21" name="Oval 20">
              <a:extLst>
                <a:ext uri="{FF2B5EF4-FFF2-40B4-BE49-F238E27FC236}">
                  <a16:creationId xmlns:a16="http://schemas.microsoft.com/office/drawing/2014/main" id="{6C5F0394-D56E-4C66-86FB-8D4CF28078F9}"/>
                </a:ext>
              </a:extLst>
            </p:cNvPr>
            <p:cNvSpPr/>
            <p:nvPr/>
          </p:nvSpPr>
          <p:spPr>
            <a:xfrm>
              <a:off x="6331506" y="4330683"/>
              <a:ext cx="360000" cy="36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a:t>2</a:t>
              </a:r>
            </a:p>
          </p:txBody>
        </p:sp>
        <p:cxnSp>
          <p:nvCxnSpPr>
            <p:cNvPr id="22" name="Straight Arrow Connector 21">
              <a:extLst>
                <a:ext uri="{FF2B5EF4-FFF2-40B4-BE49-F238E27FC236}">
                  <a16:creationId xmlns:a16="http://schemas.microsoft.com/office/drawing/2014/main" id="{26E5E9AF-2673-44DB-990B-07B561BCAC7B}"/>
                </a:ext>
              </a:extLst>
            </p:cNvPr>
            <p:cNvCxnSpPr>
              <a:cxnSpLocks/>
            </p:cNvCxnSpPr>
            <p:nvPr/>
          </p:nvCxnSpPr>
          <p:spPr>
            <a:xfrm>
              <a:off x="9193631" y="4794452"/>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C464E0-36C9-4B86-8E48-1CD6439B0CE2}"/>
                </a:ext>
              </a:extLst>
            </p:cNvPr>
            <p:cNvCxnSpPr>
              <a:cxnSpLocks/>
            </p:cNvCxnSpPr>
            <p:nvPr/>
          </p:nvCxnSpPr>
          <p:spPr>
            <a:xfrm>
              <a:off x="9197497" y="5466991"/>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32015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Heart transplantation from controlled donation after the circulatory determination of death: Our experience</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a:latin typeface="+mn-lt"/>
              </a:rPr>
              <a:t>del Mar Martín </a:t>
            </a:r>
            <a:r>
              <a:rPr lang="en-GB" dirty="0" err="1">
                <a:latin typeface="+mn-lt"/>
              </a:rPr>
              <a:t>Magán</a:t>
            </a:r>
            <a:r>
              <a:rPr lang="en-GB" dirty="0">
                <a:latin typeface="+mn-lt"/>
              </a:rPr>
              <a:t> M. et al., ESOT Congress 2023; OS6_4</a:t>
            </a:r>
          </a:p>
        </p:txBody>
      </p:sp>
      <p:grpSp>
        <p:nvGrpSpPr>
          <p:cNvPr id="5" name="Group 4">
            <a:extLst>
              <a:ext uri="{FF2B5EF4-FFF2-40B4-BE49-F238E27FC236}">
                <a16:creationId xmlns:a16="http://schemas.microsoft.com/office/drawing/2014/main" id="{DA531D32-836D-4C60-A9B5-0F2E707C8023}"/>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2997D094-6DCB-4632-AA4E-FEF63835180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048C09DE-418E-4F4A-8E76-FDA9E4309F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C662074F-409A-4F21-8BA4-38BD5F4C2B01}"/>
              </a:ext>
            </a:extLst>
          </p:cNvPr>
          <p:cNvSpPr txBox="1"/>
          <p:nvPr/>
        </p:nvSpPr>
        <p:spPr>
          <a:xfrm>
            <a:off x="717436" y="1109150"/>
            <a:ext cx="5221241" cy="4339650"/>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600" dirty="0">
                <a:solidFill>
                  <a:srgbClr val="A5A5A5"/>
                </a:solidFill>
              </a:rPr>
              <a:t>11 procedures were performed to local recipients with excellent outcome</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In all cases the heart reverted to sinus rhythm within 1 minute</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Left ventricular ejection fraction at the validation, and 60 minutes after it, was optimal</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The recipients had a short ICU stay and were discharged home with an excellent evolution and optimal cardiac index</a:t>
            </a:r>
          </a:p>
          <a:p>
            <a:pPr marL="285750" indent="-285750" algn="just">
              <a:buFont typeface="Arial" panose="020B0604020202020204" pitchFamily="34" charset="0"/>
              <a:buChar char="•"/>
            </a:pPr>
            <a:endParaRPr lang="en-GB" sz="1600" dirty="0">
              <a:solidFill>
                <a:srgbClr val="A5A5A5"/>
              </a:solidFill>
            </a:endParaRPr>
          </a:p>
          <a:p>
            <a:pPr marL="285750" indent="-285750" algn="just">
              <a:buFont typeface="Arial" panose="020B0604020202020204" pitchFamily="34" charset="0"/>
              <a:buChar char="•"/>
            </a:pPr>
            <a:r>
              <a:rPr lang="en-GB" sz="1600" dirty="0">
                <a:solidFill>
                  <a:srgbClr val="A5A5A5"/>
                </a:solidFill>
              </a:rPr>
              <a:t>Only one of them required mechanical support after transplantation, and another one finally died for a local complication, not related with the graft function</a:t>
            </a:r>
            <a:endParaRPr lang="en-GB" sz="1600" b="1" dirty="0">
              <a:solidFill>
                <a:srgbClr val="A5A5A5"/>
              </a:solidFill>
            </a:endParaRPr>
          </a:p>
        </p:txBody>
      </p:sp>
      <p:sp>
        <p:nvSpPr>
          <p:cNvPr id="9" name="TextBox 8">
            <a:extLst>
              <a:ext uri="{FF2B5EF4-FFF2-40B4-BE49-F238E27FC236}">
                <a16:creationId xmlns:a16="http://schemas.microsoft.com/office/drawing/2014/main" id="{56383905-E997-4CB8-B04B-EEF6CBCCF32A}"/>
              </a:ext>
            </a:extLst>
          </p:cNvPr>
          <p:cNvSpPr txBox="1"/>
          <p:nvPr/>
        </p:nvSpPr>
        <p:spPr>
          <a:xfrm>
            <a:off x="6253325" y="1109150"/>
            <a:ext cx="5310915" cy="2923877"/>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dirty="0">
                <a:solidFill>
                  <a:srgbClr val="A5A5A5"/>
                </a:solidFill>
              </a:rPr>
              <a:t>Transplantation from </a:t>
            </a:r>
            <a:r>
              <a:rPr lang="en-US" dirty="0" err="1">
                <a:solidFill>
                  <a:srgbClr val="A5A5A5"/>
                </a:solidFill>
              </a:rPr>
              <a:t>cDCD</a:t>
            </a:r>
            <a:r>
              <a:rPr lang="en-US" dirty="0">
                <a:solidFill>
                  <a:srgbClr val="A5A5A5"/>
                </a:solidFill>
              </a:rPr>
              <a:t> donors represents an important source of grafts in countries with an adequate legal framework</a:t>
            </a:r>
          </a:p>
          <a:p>
            <a:pPr marL="285750" indent="-285750" algn="just">
              <a:buFont typeface="Arial" panose="020B0604020202020204" pitchFamily="34" charset="0"/>
              <a:buChar char="•"/>
            </a:pPr>
            <a:endParaRPr lang="en-US" dirty="0">
              <a:solidFill>
                <a:srgbClr val="A5A5A5"/>
              </a:solidFill>
            </a:endParaRPr>
          </a:p>
          <a:p>
            <a:pPr marL="285750" indent="-285750" algn="just">
              <a:buFont typeface="Arial" panose="020B0604020202020204" pitchFamily="34" charset="0"/>
              <a:buChar char="•"/>
            </a:pPr>
            <a:r>
              <a:rPr lang="en-US" dirty="0">
                <a:solidFill>
                  <a:srgbClr val="A5A5A5"/>
                </a:solidFill>
              </a:rPr>
              <a:t>TA-NRP may become a way to make </a:t>
            </a:r>
            <a:r>
              <a:rPr lang="en-US" dirty="0" err="1">
                <a:solidFill>
                  <a:srgbClr val="A5A5A5"/>
                </a:solidFill>
              </a:rPr>
              <a:t>cDCD</a:t>
            </a:r>
            <a:r>
              <a:rPr lang="en-US" dirty="0">
                <a:solidFill>
                  <a:srgbClr val="A5A5A5"/>
                </a:solidFill>
              </a:rPr>
              <a:t> donor heart transplantation feasible, reducing the costs of ex situ machine devices by making this procedure economically affordable</a:t>
            </a:r>
            <a:endParaRPr lang="en-CH" dirty="0">
              <a:solidFill>
                <a:srgbClr val="A5A5A5"/>
              </a:solidFill>
            </a:endParaRPr>
          </a:p>
          <a:p>
            <a:endParaRPr lang="en-GB" sz="2000" b="1" dirty="0">
              <a:solidFill>
                <a:srgbClr val="636569"/>
              </a:solidFill>
            </a:endParaRPr>
          </a:p>
        </p:txBody>
      </p:sp>
    </p:spTree>
    <p:custDataLst>
      <p:tags r:id="rId1"/>
    </p:custDataLst>
    <p:extLst>
      <p:ext uri="{BB962C8B-B14F-4D97-AF65-F5344CB8AC3E}">
        <p14:creationId xmlns:p14="http://schemas.microsoft.com/office/powerpoint/2010/main" val="382460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300" dirty="0">
                <a:latin typeface="+mn-lt"/>
              </a:rPr>
              <a:t>Molecular diagnostic classification of heart allograft rejection based on the targeted </a:t>
            </a:r>
            <a:r>
              <a:rPr lang="en-GB" sz="2300" dirty="0" err="1">
                <a:latin typeface="+mn-lt"/>
              </a:rPr>
              <a:t>banff</a:t>
            </a:r>
            <a:r>
              <a:rPr lang="en-GB" sz="2300" dirty="0">
                <a:latin typeface="+mn-lt"/>
              </a:rPr>
              <a:t> human organ transplant gene expression panel</a:t>
            </a:r>
            <a:endParaRPr lang="en-CH" sz="23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Giarraputo</a:t>
            </a:r>
            <a:r>
              <a:rPr lang="en-GB" dirty="0">
                <a:latin typeface="+mn-lt"/>
              </a:rPr>
              <a:t> A. et al., ESOT Congress 2023; OS6_5</a:t>
            </a:r>
          </a:p>
        </p:txBody>
      </p:sp>
      <p:grpSp>
        <p:nvGrpSpPr>
          <p:cNvPr id="5" name="Group 4">
            <a:extLst>
              <a:ext uri="{FF2B5EF4-FFF2-40B4-BE49-F238E27FC236}">
                <a16:creationId xmlns:a16="http://schemas.microsoft.com/office/drawing/2014/main" id="{CEE6F9D8-2DDB-4F3D-8C79-C37F06EC8A7F}"/>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CB2BEFE7-3730-44A9-889F-F03388DBFE1D}"/>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FFE06B5E-B1BD-4C3B-97BC-A9DF57A8DA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A007BC53-02DE-470E-A9FF-EDED60919816}"/>
              </a:ext>
            </a:extLst>
          </p:cNvPr>
          <p:cNvSpPr txBox="1"/>
          <p:nvPr/>
        </p:nvSpPr>
        <p:spPr>
          <a:xfrm>
            <a:off x="717436" y="1109150"/>
            <a:ext cx="5221241" cy="4278094"/>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EMB gene expression profiling is a promising companion tool of the pathology diagnosis of rejection</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While the routine application of </a:t>
            </a:r>
            <a:r>
              <a:rPr lang="en-GB" dirty="0" err="1">
                <a:solidFill>
                  <a:srgbClr val="A5A5A5"/>
                </a:solidFill>
              </a:rPr>
              <a:t>pangenomic</a:t>
            </a:r>
            <a:r>
              <a:rPr lang="en-GB" dirty="0">
                <a:solidFill>
                  <a:srgbClr val="A5A5A5"/>
                </a:solidFill>
              </a:rPr>
              <a:t> approaches is limited, targeted molecular profiling combined with reproducible FFPE EMB-based technology has the potential to change the current paradigm of cardiac rejection diagnosis</a:t>
            </a:r>
          </a:p>
          <a:p>
            <a:pPr algn="just"/>
            <a:endParaRPr lang="en-GB" b="1" dirty="0">
              <a:solidFill>
                <a:srgbClr val="A5A5A5"/>
              </a:solidFill>
            </a:endParaRPr>
          </a:p>
          <a:p>
            <a:pPr marL="285750" indent="-285750" algn="just">
              <a:buFont typeface="Arial" panose="020B0604020202020204" pitchFamily="34" charset="0"/>
              <a:buChar char="•"/>
            </a:pPr>
            <a:r>
              <a:rPr lang="en-GB" b="1" dirty="0">
                <a:solidFill>
                  <a:srgbClr val="A5A5A5"/>
                </a:solidFill>
              </a:rPr>
              <a:t>Aim: </a:t>
            </a:r>
            <a:r>
              <a:rPr lang="en-GB" dirty="0">
                <a:solidFill>
                  <a:srgbClr val="A5A5A5"/>
                </a:solidFill>
              </a:rPr>
              <a:t>To develop and validate targeted gene expression diagnostic system of cardiac rejection</a:t>
            </a:r>
            <a:endParaRPr lang="en-GB" b="1" dirty="0">
              <a:solidFill>
                <a:srgbClr val="A5A5A5"/>
              </a:solidFill>
            </a:endParaRPr>
          </a:p>
        </p:txBody>
      </p:sp>
      <p:sp>
        <p:nvSpPr>
          <p:cNvPr id="9" name="TextBox 8">
            <a:extLst>
              <a:ext uri="{FF2B5EF4-FFF2-40B4-BE49-F238E27FC236}">
                <a16:creationId xmlns:a16="http://schemas.microsoft.com/office/drawing/2014/main" id="{E9387647-77C0-471B-BAF2-A388C465921F}"/>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sp>
        <p:nvSpPr>
          <p:cNvPr id="13" name="Rectangle: Rounded Corners 12">
            <a:extLst>
              <a:ext uri="{FF2B5EF4-FFF2-40B4-BE49-F238E27FC236}">
                <a16:creationId xmlns:a16="http://schemas.microsoft.com/office/drawing/2014/main" id="{44053A5A-1D4A-4636-8732-CF6F0209542E}"/>
              </a:ext>
            </a:extLst>
          </p:cNvPr>
          <p:cNvSpPr/>
          <p:nvPr/>
        </p:nvSpPr>
        <p:spPr>
          <a:xfrm>
            <a:off x="7139761" y="1537639"/>
            <a:ext cx="3529044" cy="664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err="1">
                <a:solidFill>
                  <a:schemeClr val="bg1"/>
                </a:solidFill>
              </a:rPr>
              <a:t>Multicenter</a:t>
            </a:r>
            <a:r>
              <a:rPr lang="en-GB" sz="1200" dirty="0">
                <a:solidFill>
                  <a:schemeClr val="bg1"/>
                </a:solidFill>
              </a:rPr>
              <a:t>, retrospective study, building a reference set of 610 FFPE-EMB collected between 2011 and 2021</a:t>
            </a:r>
          </a:p>
        </p:txBody>
      </p:sp>
      <p:sp>
        <p:nvSpPr>
          <p:cNvPr id="14" name="Rectangle: Rounded Corners 13">
            <a:extLst>
              <a:ext uri="{FF2B5EF4-FFF2-40B4-BE49-F238E27FC236}">
                <a16:creationId xmlns:a16="http://schemas.microsoft.com/office/drawing/2014/main" id="{BD6E41D9-AB86-442D-96D8-E7EEDD153BBA}"/>
              </a:ext>
            </a:extLst>
          </p:cNvPr>
          <p:cNvSpPr/>
          <p:nvPr/>
        </p:nvSpPr>
        <p:spPr>
          <a:xfrm>
            <a:off x="8492697" y="2579842"/>
            <a:ext cx="823173" cy="576172"/>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a typeface="Times New Roman" panose="02020603050405020304" pitchFamily="18" charset="0"/>
              </a:rPr>
              <a:t>ACR, n=289</a:t>
            </a:r>
            <a:endParaRPr lang="en-GB" sz="1200" dirty="0">
              <a:solidFill>
                <a:schemeClr val="bg1"/>
              </a:solidFill>
            </a:endParaRPr>
          </a:p>
        </p:txBody>
      </p:sp>
      <p:sp>
        <p:nvSpPr>
          <p:cNvPr id="16" name="Rectangle: Rounded Corners 15">
            <a:extLst>
              <a:ext uri="{FF2B5EF4-FFF2-40B4-BE49-F238E27FC236}">
                <a16:creationId xmlns:a16="http://schemas.microsoft.com/office/drawing/2014/main" id="{27648DDB-BCC6-4A0E-A6B0-069CE7B4FAC1}"/>
              </a:ext>
            </a:extLst>
          </p:cNvPr>
          <p:cNvSpPr/>
          <p:nvPr/>
        </p:nvSpPr>
        <p:spPr>
          <a:xfrm>
            <a:off x="9855479" y="2597240"/>
            <a:ext cx="1337610" cy="571226"/>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a typeface="Times New Roman" panose="02020603050405020304" pitchFamily="18" charset="0"/>
              </a:rPr>
              <a:t>Non-rejection, n=114</a:t>
            </a:r>
          </a:p>
        </p:txBody>
      </p:sp>
      <p:grpSp>
        <p:nvGrpSpPr>
          <p:cNvPr id="27" name="Group 26">
            <a:extLst>
              <a:ext uri="{FF2B5EF4-FFF2-40B4-BE49-F238E27FC236}">
                <a16:creationId xmlns:a16="http://schemas.microsoft.com/office/drawing/2014/main" id="{7D694A5D-2CD8-4163-A864-C9F9D375C222}"/>
              </a:ext>
            </a:extLst>
          </p:cNvPr>
          <p:cNvGrpSpPr/>
          <p:nvPr/>
        </p:nvGrpSpPr>
        <p:grpSpPr>
          <a:xfrm>
            <a:off x="7293280" y="2208862"/>
            <a:ext cx="3231004" cy="375926"/>
            <a:chOff x="7216636" y="3996896"/>
            <a:chExt cx="3231004" cy="375926"/>
          </a:xfrm>
        </p:grpSpPr>
        <p:cxnSp>
          <p:nvCxnSpPr>
            <p:cNvPr id="17" name="Connector: Elbow 16">
              <a:extLst>
                <a:ext uri="{FF2B5EF4-FFF2-40B4-BE49-F238E27FC236}">
                  <a16:creationId xmlns:a16="http://schemas.microsoft.com/office/drawing/2014/main" id="{9A90E09C-9E11-460E-8731-BC9FB053B9B4}"/>
                </a:ext>
              </a:extLst>
            </p:cNvPr>
            <p:cNvCxnSpPr>
              <a:cxnSpLocks/>
            </p:cNvCxnSpPr>
            <p:nvPr/>
          </p:nvCxnSpPr>
          <p:spPr>
            <a:xfrm>
              <a:off x="8827640" y="4152139"/>
              <a:ext cx="1620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919540F-8A4A-4E4D-960B-618E92099847}"/>
                </a:ext>
              </a:extLst>
            </p:cNvPr>
            <p:cNvCxnSpPr>
              <a:cxnSpLocks/>
            </p:cNvCxnSpPr>
            <p:nvPr/>
          </p:nvCxnSpPr>
          <p:spPr>
            <a:xfrm rot="10800000" flipV="1">
              <a:off x="7216636" y="4151876"/>
              <a:ext cx="1620000"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88BADD-F07C-401D-A25E-0789E9B41D74}"/>
                </a:ext>
              </a:extLst>
            </p:cNvPr>
            <p:cNvCxnSpPr>
              <a:cxnSpLocks/>
            </p:cNvCxnSpPr>
            <p:nvPr/>
          </p:nvCxnSpPr>
          <p:spPr>
            <a:xfrm>
              <a:off x="8832930" y="41518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34CEF7-3992-4F6C-AA3D-A5F15DBFFE39}"/>
                </a:ext>
              </a:extLst>
            </p:cNvPr>
            <p:cNvCxnSpPr/>
            <p:nvPr/>
          </p:nvCxnSpPr>
          <p:spPr>
            <a:xfrm>
              <a:off x="8831901" y="399689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21" name="Rectangle: Rounded Corners 20">
            <a:extLst>
              <a:ext uri="{FF2B5EF4-FFF2-40B4-BE49-F238E27FC236}">
                <a16:creationId xmlns:a16="http://schemas.microsoft.com/office/drawing/2014/main" id="{C6D7BFFF-46E4-4B1B-BB30-A1C138595F28}"/>
              </a:ext>
            </a:extLst>
          </p:cNvPr>
          <p:cNvSpPr/>
          <p:nvPr/>
        </p:nvSpPr>
        <p:spPr>
          <a:xfrm>
            <a:off x="6881691" y="2584786"/>
            <a:ext cx="823177" cy="576172"/>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A5A5A5"/>
                </a:solidFill>
              </a:rPr>
              <a:t>AMR, n=189</a:t>
            </a:r>
          </a:p>
        </p:txBody>
      </p:sp>
      <p:cxnSp>
        <p:nvCxnSpPr>
          <p:cNvPr id="24" name="Straight Arrow Connector 23">
            <a:extLst>
              <a:ext uri="{FF2B5EF4-FFF2-40B4-BE49-F238E27FC236}">
                <a16:creationId xmlns:a16="http://schemas.microsoft.com/office/drawing/2014/main" id="{9C2F564A-8593-4159-8EB1-DC09B09F3392}"/>
              </a:ext>
            </a:extLst>
          </p:cNvPr>
          <p:cNvCxnSpPr>
            <a:cxnSpLocks/>
          </p:cNvCxnSpPr>
          <p:nvPr/>
        </p:nvCxnSpPr>
        <p:spPr>
          <a:xfrm>
            <a:off x="9049414" y="419217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2398C8-B913-41F1-8C6A-A9F004458E0D}"/>
              </a:ext>
            </a:extLst>
          </p:cNvPr>
          <p:cNvSpPr txBox="1"/>
          <p:nvPr/>
        </p:nvSpPr>
        <p:spPr>
          <a:xfrm>
            <a:off x="6805800" y="3394516"/>
            <a:ext cx="4487229" cy="738664"/>
          </a:xfrm>
          <a:prstGeom prst="rect">
            <a:avLst/>
          </a:prstGeom>
          <a:noFill/>
          <a:ln>
            <a:solidFill>
              <a:srgbClr val="F46465"/>
            </a:solidFill>
          </a:ln>
        </p:spPr>
        <p:txBody>
          <a:bodyPr wrap="square">
            <a:spAutoFit/>
          </a:bodyPr>
          <a:lstStyle/>
          <a:p>
            <a:r>
              <a:rPr lang="en-GB" sz="1400" b="1" dirty="0">
                <a:solidFill>
                  <a:srgbClr val="A5A5A5"/>
                </a:solidFill>
              </a:rPr>
              <a:t>Tissue gene expression</a:t>
            </a:r>
          </a:p>
          <a:p>
            <a:pPr marL="285750" indent="-285750">
              <a:buFont typeface="Arial" panose="020B0604020202020204" pitchFamily="34" charset="0"/>
              <a:buChar char="•"/>
            </a:pPr>
            <a:r>
              <a:rPr lang="en-GB" sz="1400" dirty="0" err="1">
                <a:solidFill>
                  <a:srgbClr val="A5A5A5"/>
                </a:solidFill>
              </a:rPr>
              <a:t>Nanostring</a:t>
            </a:r>
            <a:r>
              <a:rPr lang="en-GB" sz="1400" dirty="0">
                <a:solidFill>
                  <a:srgbClr val="A5A5A5"/>
                </a:solidFill>
              </a:rPr>
              <a:t> </a:t>
            </a:r>
            <a:r>
              <a:rPr lang="en-GB" sz="1400" dirty="0" err="1">
                <a:solidFill>
                  <a:srgbClr val="A5A5A5"/>
                </a:solidFill>
              </a:rPr>
              <a:t>nCounter</a:t>
            </a:r>
            <a:r>
              <a:rPr lang="en-GB" sz="1400" dirty="0">
                <a:solidFill>
                  <a:srgbClr val="A5A5A5"/>
                </a:solidFill>
              </a:rPr>
              <a:t> technology with BHOT panel (consensus-based panel of 770 genes)</a:t>
            </a:r>
          </a:p>
        </p:txBody>
      </p:sp>
      <p:sp>
        <p:nvSpPr>
          <p:cNvPr id="26" name="Right Brace 25">
            <a:extLst>
              <a:ext uri="{FF2B5EF4-FFF2-40B4-BE49-F238E27FC236}">
                <a16:creationId xmlns:a16="http://schemas.microsoft.com/office/drawing/2014/main" id="{A9B933B5-5B98-493A-B147-12BBD9FCF6FB}"/>
              </a:ext>
            </a:extLst>
          </p:cNvPr>
          <p:cNvSpPr/>
          <p:nvPr/>
        </p:nvSpPr>
        <p:spPr>
          <a:xfrm rot="5400000">
            <a:off x="8958690" y="1039970"/>
            <a:ext cx="181450" cy="4367241"/>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28" name="TextBox 27">
            <a:extLst>
              <a:ext uri="{FF2B5EF4-FFF2-40B4-BE49-F238E27FC236}">
                <a16:creationId xmlns:a16="http://schemas.microsoft.com/office/drawing/2014/main" id="{320D4B8E-E2ED-4E9C-9245-F86C3D548E3C}"/>
              </a:ext>
            </a:extLst>
          </p:cNvPr>
          <p:cNvSpPr txBox="1"/>
          <p:nvPr/>
        </p:nvSpPr>
        <p:spPr>
          <a:xfrm>
            <a:off x="6805799" y="4366777"/>
            <a:ext cx="4487229" cy="738664"/>
          </a:xfrm>
          <a:prstGeom prst="rect">
            <a:avLst/>
          </a:prstGeom>
          <a:noFill/>
          <a:ln>
            <a:noFill/>
          </a:ln>
        </p:spPr>
        <p:txBody>
          <a:bodyPr wrap="square">
            <a:spAutoFit/>
          </a:bodyPr>
          <a:lstStyle/>
          <a:p>
            <a:pPr algn="ctr"/>
            <a:r>
              <a:rPr lang="en-GB" sz="1400" dirty="0">
                <a:solidFill>
                  <a:srgbClr val="A5A5A5"/>
                </a:solidFill>
              </a:rPr>
              <a:t>Differential expression and elastic net approaches applied to identify key AMR and ACR-related transcripts</a:t>
            </a:r>
          </a:p>
        </p:txBody>
      </p:sp>
      <p:cxnSp>
        <p:nvCxnSpPr>
          <p:cNvPr id="29" name="Straight Arrow Connector 28">
            <a:extLst>
              <a:ext uri="{FF2B5EF4-FFF2-40B4-BE49-F238E27FC236}">
                <a16:creationId xmlns:a16="http://schemas.microsoft.com/office/drawing/2014/main" id="{0927DF1F-C451-4920-85D3-9284BB3865DD}"/>
              </a:ext>
            </a:extLst>
          </p:cNvPr>
          <p:cNvCxnSpPr>
            <a:cxnSpLocks/>
          </p:cNvCxnSpPr>
          <p:nvPr/>
        </p:nvCxnSpPr>
        <p:spPr>
          <a:xfrm>
            <a:off x="9058066" y="510544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DAC787-E8BA-43AA-B2C6-0CA5B4C80901}"/>
              </a:ext>
            </a:extLst>
          </p:cNvPr>
          <p:cNvSpPr txBox="1"/>
          <p:nvPr/>
        </p:nvSpPr>
        <p:spPr>
          <a:xfrm>
            <a:off x="6728603" y="5271796"/>
            <a:ext cx="4658925" cy="1169551"/>
          </a:xfrm>
          <a:prstGeom prst="rect">
            <a:avLst/>
          </a:prstGeom>
          <a:noFill/>
          <a:ln>
            <a:noFill/>
          </a:ln>
        </p:spPr>
        <p:txBody>
          <a:bodyPr wrap="square">
            <a:spAutoFit/>
          </a:bodyPr>
          <a:lstStyle/>
          <a:p>
            <a:pPr marL="285750" indent="-285750">
              <a:buFont typeface="Arial" panose="020B0604020202020204" pitchFamily="34" charset="0"/>
              <a:buChar char="•"/>
            </a:pPr>
            <a:r>
              <a:rPr lang="en-GB" sz="1400" dirty="0">
                <a:solidFill>
                  <a:srgbClr val="A5A5A5"/>
                </a:solidFill>
              </a:rPr>
              <a:t>A supervised machine learning model was used to build molecular classifiers of AMR and ACR</a:t>
            </a:r>
          </a:p>
          <a:p>
            <a:pPr marL="285750" indent="-285750">
              <a:buFont typeface="Arial" panose="020B0604020202020204" pitchFamily="34" charset="0"/>
              <a:buChar char="•"/>
            </a:pPr>
            <a:endParaRPr lang="en-GB" sz="1400" dirty="0">
              <a:solidFill>
                <a:srgbClr val="A5A5A5"/>
              </a:solidFill>
            </a:endParaRPr>
          </a:p>
          <a:p>
            <a:pPr marL="285750" indent="-285750">
              <a:buFont typeface="Arial" panose="020B0604020202020204" pitchFamily="34" charset="0"/>
              <a:buChar char="•"/>
            </a:pPr>
            <a:r>
              <a:rPr lang="en-GB" sz="1400" dirty="0">
                <a:solidFill>
                  <a:srgbClr val="A5A5A5"/>
                </a:solidFill>
              </a:rPr>
              <a:t>Their performance was evaluated in an independent validation set (n=117)</a:t>
            </a:r>
          </a:p>
        </p:txBody>
      </p:sp>
    </p:spTree>
    <p:custDataLst>
      <p:tags r:id="rId1"/>
    </p:custDataLst>
    <p:extLst>
      <p:ext uri="{BB962C8B-B14F-4D97-AF65-F5344CB8AC3E}">
        <p14:creationId xmlns:p14="http://schemas.microsoft.com/office/powerpoint/2010/main" val="259344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screen with white text&#10;&#10;Description automatically generated">
            <a:extLst>
              <a:ext uri="{FF2B5EF4-FFF2-40B4-BE49-F238E27FC236}">
                <a16:creationId xmlns:a16="http://schemas.microsoft.com/office/drawing/2014/main" id="{3D3AD551-1DD3-431A-B44C-941828E7B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21" y="1251124"/>
            <a:ext cx="10562808" cy="2873461"/>
          </a:xfrm>
          <a:prstGeom prst="rect">
            <a:avLst/>
          </a:prstGeom>
        </p:spPr>
      </p:pic>
      <p:sp>
        <p:nvSpPr>
          <p:cNvPr id="3" name="Title 2">
            <a:extLst>
              <a:ext uri="{FF2B5EF4-FFF2-40B4-BE49-F238E27FC236}">
                <a16:creationId xmlns:a16="http://schemas.microsoft.com/office/drawing/2014/main" id="{48FF4D60-4E7B-4C64-8409-635C218851CA}"/>
              </a:ext>
            </a:extLst>
          </p:cNvPr>
          <p:cNvSpPr>
            <a:spLocks noGrp="1"/>
          </p:cNvSpPr>
          <p:nvPr>
            <p:ph type="title"/>
          </p:nvPr>
        </p:nvSpPr>
        <p:spPr/>
        <p:txBody>
          <a:bodyPr>
            <a:normAutofit fontScale="90000"/>
          </a:bodyPr>
          <a:lstStyle/>
          <a:p>
            <a:r>
              <a:rPr lang="en-GB" dirty="0">
                <a:latin typeface="+mn-lt"/>
              </a:rPr>
              <a:t>Information</a:t>
            </a:r>
          </a:p>
        </p:txBody>
      </p:sp>
    </p:spTree>
    <p:custDataLst>
      <p:tags r:id="rId1"/>
    </p:custDataLst>
    <p:extLst>
      <p:ext uri="{BB962C8B-B14F-4D97-AF65-F5344CB8AC3E}">
        <p14:creationId xmlns:p14="http://schemas.microsoft.com/office/powerpoint/2010/main" val="261019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300" dirty="0">
                <a:latin typeface="+mn-lt"/>
              </a:rPr>
              <a:t>Molecular diagnostic classification of heart allograft rejection based on the targeted </a:t>
            </a:r>
            <a:r>
              <a:rPr lang="en-GB" sz="2300" dirty="0" err="1">
                <a:latin typeface="+mn-lt"/>
              </a:rPr>
              <a:t>banff</a:t>
            </a:r>
            <a:r>
              <a:rPr lang="en-GB" sz="2300" dirty="0">
                <a:latin typeface="+mn-lt"/>
              </a:rPr>
              <a:t> human organ transplant gene expression panel</a:t>
            </a:r>
            <a:endParaRPr lang="en-CH" sz="23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Giarraputo</a:t>
            </a:r>
            <a:r>
              <a:rPr lang="en-GB" dirty="0">
                <a:latin typeface="+mn-lt"/>
              </a:rPr>
              <a:t> A. et al., ESOT Congress 2023; OS6_5</a:t>
            </a:r>
          </a:p>
        </p:txBody>
      </p:sp>
      <p:grpSp>
        <p:nvGrpSpPr>
          <p:cNvPr id="5" name="Group 4">
            <a:extLst>
              <a:ext uri="{FF2B5EF4-FFF2-40B4-BE49-F238E27FC236}">
                <a16:creationId xmlns:a16="http://schemas.microsoft.com/office/drawing/2014/main" id="{CEE6F9D8-2DDB-4F3D-8C79-C37F06EC8A7F}"/>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CB2BEFE7-3730-44A9-889F-F03388DBFE1D}"/>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FFE06B5E-B1BD-4C3B-97BC-A9DF57A8DA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A007BC53-02DE-470E-A9FF-EDED60919816}"/>
              </a:ext>
            </a:extLst>
          </p:cNvPr>
          <p:cNvSpPr txBox="1"/>
          <p:nvPr/>
        </p:nvSpPr>
        <p:spPr>
          <a:xfrm>
            <a:off x="717436" y="1109150"/>
            <a:ext cx="5221241" cy="4339650"/>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600" dirty="0">
                <a:solidFill>
                  <a:srgbClr val="A5A5A5"/>
                </a:solidFill>
              </a:rPr>
              <a:t>Overall, the molecular analysis of 592 (97%) biopsies successfully passed all quality control and normalization steps</a:t>
            </a:r>
          </a:p>
          <a:p>
            <a:pPr marL="285750" indent="-285750" algn="just">
              <a:buFont typeface="Arial" panose="020B0604020202020204" pitchFamily="34" charset="0"/>
              <a:buChar char="•"/>
            </a:pPr>
            <a:r>
              <a:rPr lang="en-GB" sz="1600" dirty="0">
                <a:solidFill>
                  <a:srgbClr val="A5A5A5"/>
                </a:solidFill>
              </a:rPr>
              <a:t>The molecular profiles of both ACR and AMR included typical transcripts reflecting the rejection-related pathophysiology</a:t>
            </a:r>
          </a:p>
          <a:p>
            <a:pPr marL="285750" indent="-285750" algn="just">
              <a:buFont typeface="Arial" panose="020B0604020202020204" pitchFamily="34" charset="0"/>
              <a:buChar char="•"/>
            </a:pPr>
            <a:r>
              <a:rPr lang="en-GB" sz="1600" dirty="0">
                <a:solidFill>
                  <a:srgbClr val="A5A5A5"/>
                </a:solidFill>
              </a:rPr>
              <a:t>In the validation cohort, the AMR and ACR models accurately identified each type of rejection</a:t>
            </a:r>
          </a:p>
          <a:p>
            <a:pPr marL="285750" indent="-285750" algn="just">
              <a:buFont typeface="Arial" panose="020B0604020202020204" pitchFamily="34" charset="0"/>
              <a:buChar char="•"/>
            </a:pPr>
            <a:r>
              <a:rPr lang="en-GB" sz="1600" dirty="0">
                <a:solidFill>
                  <a:srgbClr val="A5A5A5"/>
                </a:solidFill>
              </a:rPr>
              <a:t>The diagnostic accuracy was 81.89% for AMR (ROC-AUC=0.844, Brier score=0.143) and 77.58% for ACR (ROC-AUC=0.812, Brier score=0.176)</a:t>
            </a:r>
          </a:p>
          <a:p>
            <a:pPr marL="285750" indent="-285750" algn="just">
              <a:buFont typeface="Arial" panose="020B0604020202020204" pitchFamily="34" charset="0"/>
              <a:buChar char="•"/>
            </a:pPr>
            <a:r>
              <a:rPr lang="en-GB" sz="1600" dirty="0">
                <a:solidFill>
                  <a:srgbClr val="A5A5A5"/>
                </a:solidFill>
              </a:rPr>
              <a:t>Principal component analysis based on the molecular scores showed the detection of 72% of variance (Figure) allowing the </a:t>
            </a:r>
            <a:r>
              <a:rPr lang="en-GB" sz="1600" dirty="0" err="1">
                <a:solidFill>
                  <a:srgbClr val="A5A5A5"/>
                </a:solidFill>
              </a:rPr>
              <a:t>histo</a:t>
            </a:r>
            <a:r>
              <a:rPr lang="en-GB" sz="1600" dirty="0">
                <a:solidFill>
                  <a:srgbClr val="A5A5A5"/>
                </a:solidFill>
              </a:rPr>
              <a:t>-molecular contextualization of the reference set samples according to the molecular scores</a:t>
            </a:r>
            <a:endParaRPr lang="en-GB" sz="1600" b="1" dirty="0">
              <a:solidFill>
                <a:srgbClr val="A5A5A5"/>
              </a:solidFill>
            </a:endParaRPr>
          </a:p>
        </p:txBody>
      </p:sp>
      <p:sp>
        <p:nvSpPr>
          <p:cNvPr id="9" name="TextBox 8">
            <a:extLst>
              <a:ext uri="{FF2B5EF4-FFF2-40B4-BE49-F238E27FC236}">
                <a16:creationId xmlns:a16="http://schemas.microsoft.com/office/drawing/2014/main" id="{E9387647-77C0-471B-BAF2-A388C465921F}"/>
              </a:ext>
            </a:extLst>
          </p:cNvPr>
          <p:cNvSpPr txBox="1"/>
          <p:nvPr/>
        </p:nvSpPr>
        <p:spPr>
          <a:xfrm>
            <a:off x="6253325" y="4531634"/>
            <a:ext cx="5310915" cy="1908215"/>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400" dirty="0">
                <a:solidFill>
                  <a:srgbClr val="A5A5A5"/>
                </a:solidFill>
              </a:rPr>
              <a:t>We developed and validated robust molecular-based models, showing high diagnostic performance to detect heart rejection profiles in transplanted patients</a:t>
            </a:r>
          </a:p>
          <a:p>
            <a:pPr marL="285750" indent="-285750" algn="just">
              <a:buFont typeface="Arial" panose="020B0604020202020204" pitchFamily="34" charset="0"/>
              <a:buChar char="•"/>
            </a:pPr>
            <a:endParaRPr lang="en-US" sz="1400" dirty="0">
              <a:solidFill>
                <a:srgbClr val="A5A5A5"/>
              </a:solidFill>
            </a:endParaRPr>
          </a:p>
          <a:p>
            <a:pPr marL="285750" indent="-285750" algn="just">
              <a:buFont typeface="Arial" panose="020B0604020202020204" pitchFamily="34" charset="0"/>
              <a:buChar char="•"/>
            </a:pPr>
            <a:r>
              <a:rPr lang="en-US" sz="1400" dirty="0">
                <a:solidFill>
                  <a:srgbClr val="A5A5A5"/>
                </a:solidFill>
              </a:rPr>
              <a:t>These results support the clinical utility of BHOT-based diagnostic model to improve diagnostic and follow-up procedure in heart transplantation</a:t>
            </a:r>
            <a:endParaRPr lang="en-GB" sz="2400" b="1" dirty="0">
              <a:solidFill>
                <a:srgbClr val="636569"/>
              </a:solidFill>
            </a:endParaRPr>
          </a:p>
        </p:txBody>
      </p:sp>
      <p:pic>
        <p:nvPicPr>
          <p:cNvPr id="31" name="Image 1">
            <a:extLst>
              <a:ext uri="{FF2B5EF4-FFF2-40B4-BE49-F238E27FC236}">
                <a16:creationId xmlns:a16="http://schemas.microsoft.com/office/drawing/2014/main" id="{032F5E81-7B14-48D3-AB4A-43D49A346E95}"/>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5938677" y="1039128"/>
            <a:ext cx="6148973" cy="3492506"/>
          </a:xfrm>
          <a:prstGeom prst="rect">
            <a:avLst/>
          </a:prstGeom>
          <a:noFill/>
          <a:ln>
            <a:noFill/>
          </a:ln>
        </p:spPr>
      </p:pic>
    </p:spTree>
    <p:custDataLst>
      <p:tags r:id="rId1"/>
    </p:custDataLst>
    <p:extLst>
      <p:ext uri="{BB962C8B-B14F-4D97-AF65-F5344CB8AC3E}">
        <p14:creationId xmlns:p14="http://schemas.microsoft.com/office/powerpoint/2010/main" val="67643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400" dirty="0">
                <a:latin typeface="+mn-lt"/>
              </a:rPr>
              <a:t>Banff human organ transplant consensus gene panel for detecting antibody mediated rejection in heart allograft biopsies</a:t>
            </a:r>
            <a:endParaRPr lang="en-CH" sz="24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Giarraputo</a:t>
            </a:r>
            <a:r>
              <a:rPr lang="en-GB" dirty="0">
                <a:latin typeface="+mn-lt"/>
              </a:rPr>
              <a:t> A. et al., ESOT Congress 2023; OS6_6</a:t>
            </a:r>
          </a:p>
        </p:txBody>
      </p:sp>
      <p:grpSp>
        <p:nvGrpSpPr>
          <p:cNvPr id="5" name="Group 4">
            <a:extLst>
              <a:ext uri="{FF2B5EF4-FFF2-40B4-BE49-F238E27FC236}">
                <a16:creationId xmlns:a16="http://schemas.microsoft.com/office/drawing/2014/main" id="{AC73AE86-AABB-4C65-89A4-047AFD2B1C76}"/>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F68121DF-9407-4DE2-AB39-D058D6D8C021}"/>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413C0524-99B3-42E8-B87A-6D4D3F5FAD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4D08204-79E0-47F1-A38E-FD55D994689C}"/>
              </a:ext>
            </a:extLst>
          </p:cNvPr>
          <p:cNvSpPr txBox="1"/>
          <p:nvPr/>
        </p:nvSpPr>
        <p:spPr>
          <a:xfrm>
            <a:off x="717436" y="1109150"/>
            <a:ext cx="5221241" cy="4832092"/>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Tissue-based gene expression approaches have been developed as a companion tool of routine pathology to refine the diagnosis of cardiac rejection</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Whole-transcriptome profiling defined molecular phenotypes of rejection, but its clinical application remains limited by several hurdles</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The consensus BHOT panel is developed to facilitate cost-effective and reproducible expression analysis of solid organ allografts</a:t>
            </a:r>
          </a:p>
          <a:p>
            <a:pPr algn="just"/>
            <a:endParaRPr lang="en-GB" b="1" dirty="0">
              <a:solidFill>
                <a:srgbClr val="A5A5A5"/>
              </a:solidFill>
            </a:endParaRPr>
          </a:p>
          <a:p>
            <a:pPr algn="just"/>
            <a:r>
              <a:rPr lang="en-GB" b="1" dirty="0">
                <a:solidFill>
                  <a:srgbClr val="A5A5A5"/>
                </a:solidFill>
              </a:rPr>
              <a:t>Aim: </a:t>
            </a:r>
            <a:r>
              <a:rPr lang="en-GB" dirty="0">
                <a:solidFill>
                  <a:srgbClr val="A5A5A5"/>
                </a:solidFill>
              </a:rPr>
              <a:t>To validate the targeted panel as a proxy to whole-transcriptome analysis</a:t>
            </a:r>
            <a:endParaRPr lang="en-GB" b="1" dirty="0">
              <a:solidFill>
                <a:srgbClr val="A5A5A5"/>
              </a:solidFill>
            </a:endParaRPr>
          </a:p>
        </p:txBody>
      </p:sp>
      <p:sp>
        <p:nvSpPr>
          <p:cNvPr id="9" name="TextBox 8">
            <a:extLst>
              <a:ext uri="{FF2B5EF4-FFF2-40B4-BE49-F238E27FC236}">
                <a16:creationId xmlns:a16="http://schemas.microsoft.com/office/drawing/2014/main" id="{EEA3DE8D-4203-4CCD-A23D-A622DABC82DF}"/>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24" name="Group 23">
            <a:extLst>
              <a:ext uri="{FF2B5EF4-FFF2-40B4-BE49-F238E27FC236}">
                <a16:creationId xmlns:a16="http://schemas.microsoft.com/office/drawing/2014/main" id="{89951AF2-567D-4F1D-9A75-B3C3C5023330}"/>
              </a:ext>
            </a:extLst>
          </p:cNvPr>
          <p:cNvGrpSpPr/>
          <p:nvPr/>
        </p:nvGrpSpPr>
        <p:grpSpPr>
          <a:xfrm>
            <a:off x="6628225" y="1577893"/>
            <a:ext cx="4868105" cy="3879999"/>
            <a:chOff x="6815039" y="1509069"/>
            <a:chExt cx="4868105" cy="3879999"/>
          </a:xfrm>
        </p:grpSpPr>
        <p:grpSp>
          <p:nvGrpSpPr>
            <p:cNvPr id="12" name="Group 11">
              <a:extLst>
                <a:ext uri="{FF2B5EF4-FFF2-40B4-BE49-F238E27FC236}">
                  <a16:creationId xmlns:a16="http://schemas.microsoft.com/office/drawing/2014/main" id="{63477553-7FEC-4EAF-8B88-1E6F400A04AD}"/>
                </a:ext>
              </a:extLst>
            </p:cNvPr>
            <p:cNvGrpSpPr/>
            <p:nvPr/>
          </p:nvGrpSpPr>
          <p:grpSpPr>
            <a:xfrm>
              <a:off x="6815039" y="1509069"/>
              <a:ext cx="4659523" cy="1763519"/>
              <a:chOff x="6815039" y="1499237"/>
              <a:chExt cx="4659523" cy="1763519"/>
            </a:xfrm>
          </p:grpSpPr>
          <p:sp>
            <p:nvSpPr>
              <p:cNvPr id="13" name="Rectangle: Rounded Corners 12">
                <a:extLst>
                  <a:ext uri="{FF2B5EF4-FFF2-40B4-BE49-F238E27FC236}">
                    <a16:creationId xmlns:a16="http://schemas.microsoft.com/office/drawing/2014/main" id="{A885A23E-2428-4D81-A172-9B0856B18F63}"/>
                  </a:ext>
                </a:extLst>
              </p:cNvPr>
              <p:cNvSpPr/>
              <p:nvPr/>
            </p:nvSpPr>
            <p:spPr>
              <a:xfrm>
                <a:off x="6815039" y="1499237"/>
                <a:ext cx="4659523" cy="68974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rPr>
                  <a:t>BHOT panel reliability in detecting gene expression pattern associated with antibody-mediated rejection (AMR) assessed in silico</a:t>
                </a:r>
              </a:p>
            </p:txBody>
          </p:sp>
          <p:sp>
            <p:nvSpPr>
              <p:cNvPr id="14" name="Rectangle: Rounded Corners 13">
                <a:extLst>
                  <a:ext uri="{FF2B5EF4-FFF2-40B4-BE49-F238E27FC236}">
                    <a16:creationId xmlns:a16="http://schemas.microsoft.com/office/drawing/2014/main" id="{94F4946B-082C-4B7E-B80F-824CEA12FCC7}"/>
                  </a:ext>
                </a:extLst>
              </p:cNvPr>
              <p:cNvSpPr/>
              <p:nvPr/>
            </p:nvSpPr>
            <p:spPr>
              <a:xfrm>
                <a:off x="6815039" y="2594852"/>
                <a:ext cx="4659523" cy="667904"/>
              </a:xfrm>
              <a:prstGeom prst="roundRect">
                <a:avLst/>
              </a:prstGeom>
              <a:solidFill>
                <a:schemeClr val="bg1"/>
              </a:solidFill>
              <a:ln>
                <a:solidFill>
                  <a:srgbClr val="F4646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rgbClr val="A5A5A5"/>
                    </a:solidFill>
                    <a:effectLst/>
                    <a:ea typeface="Calibri" panose="020F0502020204030204" pitchFamily="34" charset="0"/>
                  </a:rPr>
                  <a:t>Projection of the BHOT panel on already published microarray data of 142 heart transplant biopsies (PMID:28148598)</a:t>
                </a:r>
                <a:endParaRPr lang="en-GB" sz="1200" dirty="0">
                  <a:solidFill>
                    <a:srgbClr val="A5A5A5"/>
                  </a:solidFill>
                </a:endParaRPr>
              </a:p>
            </p:txBody>
          </p:sp>
          <p:cxnSp>
            <p:nvCxnSpPr>
              <p:cNvPr id="15" name="Straight Arrow Connector 14">
                <a:extLst>
                  <a:ext uri="{FF2B5EF4-FFF2-40B4-BE49-F238E27FC236}">
                    <a16:creationId xmlns:a16="http://schemas.microsoft.com/office/drawing/2014/main" id="{905A8789-4B51-4127-B70A-4E0825CC393F}"/>
                  </a:ext>
                </a:extLst>
              </p:cNvPr>
              <p:cNvCxnSpPr>
                <a:cxnSpLocks/>
              </p:cNvCxnSpPr>
              <p:nvPr/>
            </p:nvCxnSpPr>
            <p:spPr>
              <a:xfrm>
                <a:off x="9147009" y="2261157"/>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1003595A-AE63-4D18-A433-47278010597C}"/>
                </a:ext>
              </a:extLst>
            </p:cNvPr>
            <p:cNvCxnSpPr>
              <a:cxnSpLocks/>
            </p:cNvCxnSpPr>
            <p:nvPr/>
          </p:nvCxnSpPr>
          <p:spPr>
            <a:xfrm>
              <a:off x="9147009" y="3343993"/>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B6780DA-E926-4D67-8232-1300528B89AA}"/>
                </a:ext>
              </a:extLst>
            </p:cNvPr>
            <p:cNvSpPr/>
            <p:nvPr/>
          </p:nvSpPr>
          <p:spPr>
            <a:xfrm>
              <a:off x="6823268" y="3670361"/>
              <a:ext cx="4659523" cy="647543"/>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rPr>
                <a:t>Comparison of the targeted and whole-transcriptome molecular profiles by performing differential expression, pathway, and network analyses</a:t>
              </a:r>
            </a:p>
          </p:txBody>
        </p:sp>
        <p:sp>
          <p:nvSpPr>
            <p:cNvPr id="19" name="Rectangle: Rounded Corners 18">
              <a:extLst>
                <a:ext uri="{FF2B5EF4-FFF2-40B4-BE49-F238E27FC236}">
                  <a16:creationId xmlns:a16="http://schemas.microsoft.com/office/drawing/2014/main" id="{D8C18DBE-D76F-47D0-942A-B182E946E7BD}"/>
                </a:ext>
              </a:extLst>
            </p:cNvPr>
            <p:cNvSpPr/>
            <p:nvPr/>
          </p:nvSpPr>
          <p:spPr>
            <a:xfrm>
              <a:off x="9276731" y="4725892"/>
              <a:ext cx="2406413" cy="663176"/>
            </a:xfrm>
            <a:prstGeom prst="roundRect">
              <a:avLst/>
            </a:prstGeom>
            <a:solidFill>
              <a:srgbClr val="00359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rPr>
                <a:t>Non-AMR matched-control (non-rejection or acute cellular rejection, n=71</a:t>
              </a:r>
            </a:p>
          </p:txBody>
        </p:sp>
        <p:cxnSp>
          <p:nvCxnSpPr>
            <p:cNvPr id="20" name="Connector: Elbow 19">
              <a:extLst>
                <a:ext uri="{FF2B5EF4-FFF2-40B4-BE49-F238E27FC236}">
                  <a16:creationId xmlns:a16="http://schemas.microsoft.com/office/drawing/2014/main" id="{C7E5C454-B6BB-4A78-87A0-DACC7FBC48E1}"/>
                </a:ext>
              </a:extLst>
            </p:cNvPr>
            <p:cNvCxnSpPr>
              <a:cxnSpLocks/>
            </p:cNvCxnSpPr>
            <p:nvPr/>
          </p:nvCxnSpPr>
          <p:spPr>
            <a:xfrm>
              <a:off x="9096700" y="4489092"/>
              <a:ext cx="1383238"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E4FA9C7-42F4-4D15-A730-B3689789DADE}"/>
                </a:ext>
              </a:extLst>
            </p:cNvPr>
            <p:cNvCxnSpPr>
              <a:cxnSpLocks/>
            </p:cNvCxnSpPr>
            <p:nvPr/>
          </p:nvCxnSpPr>
          <p:spPr>
            <a:xfrm rot="10800000" flipV="1">
              <a:off x="7886174" y="4488829"/>
              <a:ext cx="1220506"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1A0C66-F64D-4054-A27E-8CA897C79841}"/>
                </a:ext>
              </a:extLst>
            </p:cNvPr>
            <p:cNvCxnSpPr>
              <a:cxnSpLocks/>
            </p:cNvCxnSpPr>
            <p:nvPr/>
          </p:nvCxnSpPr>
          <p:spPr>
            <a:xfrm>
              <a:off x="9155826" y="4317458"/>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24A17DB-C290-45DC-9F78-A6B6EF513A75}"/>
                </a:ext>
              </a:extLst>
            </p:cNvPr>
            <p:cNvSpPr/>
            <p:nvPr/>
          </p:nvSpPr>
          <p:spPr>
            <a:xfrm>
              <a:off x="7207376" y="4725892"/>
              <a:ext cx="1357595" cy="400110"/>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rPr>
                <a:t>AMR-biopsies,</a:t>
              </a:r>
            </a:p>
            <a:p>
              <a:pPr algn="ctr"/>
              <a:r>
                <a:rPr lang="en-GB" sz="1200" dirty="0">
                  <a:solidFill>
                    <a:schemeClr val="tx1"/>
                  </a:solidFill>
                </a:rPr>
                <a:t>n=71</a:t>
              </a:r>
            </a:p>
          </p:txBody>
        </p:sp>
      </p:grpSp>
    </p:spTree>
    <p:custDataLst>
      <p:tags r:id="rId1"/>
    </p:custDataLst>
    <p:extLst>
      <p:ext uri="{BB962C8B-B14F-4D97-AF65-F5344CB8AC3E}">
        <p14:creationId xmlns:p14="http://schemas.microsoft.com/office/powerpoint/2010/main" val="344475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400" dirty="0">
                <a:latin typeface="+mn-lt"/>
              </a:rPr>
              <a:t>Banff human organ transplant consensus gene panel for detecting antibody mediated rejection in heart allograft biopsies</a:t>
            </a:r>
            <a:endParaRPr lang="en-CH" sz="24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Giarraputo</a:t>
            </a:r>
            <a:r>
              <a:rPr lang="en-GB" dirty="0">
                <a:latin typeface="+mn-lt"/>
              </a:rPr>
              <a:t> A. et al., ESOT Congress 2023; OS6_6</a:t>
            </a:r>
          </a:p>
        </p:txBody>
      </p:sp>
      <p:grpSp>
        <p:nvGrpSpPr>
          <p:cNvPr id="5" name="Group 4">
            <a:extLst>
              <a:ext uri="{FF2B5EF4-FFF2-40B4-BE49-F238E27FC236}">
                <a16:creationId xmlns:a16="http://schemas.microsoft.com/office/drawing/2014/main" id="{AC73AE86-AABB-4C65-89A4-047AFD2B1C76}"/>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F68121DF-9407-4DE2-AB39-D058D6D8C021}"/>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413C0524-99B3-42E8-B87A-6D4D3F5FAD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F4D08204-79E0-47F1-A38E-FD55D994689C}"/>
              </a:ext>
            </a:extLst>
          </p:cNvPr>
          <p:cNvSpPr txBox="1"/>
          <p:nvPr/>
        </p:nvSpPr>
        <p:spPr>
          <a:xfrm>
            <a:off x="717436" y="1109150"/>
            <a:ext cx="5221241" cy="5139869"/>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sz="1400" dirty="0">
                <a:solidFill>
                  <a:srgbClr val="A5A5A5"/>
                </a:solidFill>
              </a:rPr>
              <a:t>Out of the 30 most differentially expressed genes (FDR&lt;0.05) between AMR and non-AMR identified in whole-transcriptome analysis, 19 were included in the BHOT panel (Figure)</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These genes covered major immune pathways and key cells involved in the physiology of AMR, including IFNG-inducible genes, NK-cells, monocytes-macrophages, injury and B-cells</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The remaining genes not targeted in the BHOT were related to unspecific immune response</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Major pathways related to AMR and graft injury identified in the targeted panel were associated with: </a:t>
            </a:r>
          </a:p>
          <a:p>
            <a:pPr marL="742950" lvl="1" indent="-285750" algn="just">
              <a:buFont typeface="Courier New" panose="02070309020205020404" pitchFamily="49" charset="0"/>
              <a:buChar char="o"/>
            </a:pPr>
            <a:r>
              <a:rPr lang="en-GB" sz="1400" dirty="0">
                <a:solidFill>
                  <a:srgbClr val="A5A5A5"/>
                </a:solidFill>
              </a:rPr>
              <a:t>Antigen processing cross presentation (q=2.86E-15)</a:t>
            </a:r>
          </a:p>
          <a:p>
            <a:pPr marL="742950" lvl="1" indent="-285750" algn="just">
              <a:buFont typeface="Courier New" panose="02070309020205020404" pitchFamily="49" charset="0"/>
              <a:buChar char="o"/>
            </a:pPr>
            <a:r>
              <a:rPr lang="en-GB" sz="1400" dirty="0">
                <a:solidFill>
                  <a:srgbClr val="A5A5A5"/>
                </a:solidFill>
              </a:rPr>
              <a:t>Lymphoid and non-lymphoid immune interaction (q=1.00E-22)</a:t>
            </a:r>
          </a:p>
          <a:p>
            <a:pPr marL="742950" lvl="1" indent="-285750" algn="just">
              <a:buFont typeface="Courier New" panose="02070309020205020404" pitchFamily="49" charset="0"/>
              <a:buChar char="o"/>
            </a:pPr>
            <a:r>
              <a:rPr lang="en-GB" sz="1400" dirty="0">
                <a:solidFill>
                  <a:srgbClr val="A5A5A5"/>
                </a:solidFill>
              </a:rPr>
              <a:t>Endothelial activation (q=6.80E-10)</a:t>
            </a:r>
          </a:p>
          <a:p>
            <a:pPr marL="742950" lvl="1" indent="-285750" algn="just">
              <a:buFont typeface="Courier New" panose="02070309020205020404" pitchFamily="49" charset="0"/>
              <a:buChar char="o"/>
            </a:pPr>
            <a:r>
              <a:rPr lang="en-GB" sz="1400" dirty="0">
                <a:solidFill>
                  <a:srgbClr val="A5A5A5"/>
                </a:solidFill>
              </a:rPr>
              <a:t>Toll-like receptor cascade (q=1.59E-10)</a:t>
            </a:r>
          </a:p>
          <a:p>
            <a:pPr marL="742950" lvl="1" indent="-285750" algn="just">
              <a:buFont typeface="Courier New" panose="02070309020205020404" pitchFamily="49" charset="0"/>
              <a:buChar char="o"/>
            </a:pPr>
            <a:r>
              <a:rPr lang="en-GB" sz="1400" dirty="0">
                <a:solidFill>
                  <a:srgbClr val="A5A5A5"/>
                </a:solidFill>
              </a:rPr>
              <a:t>Immunoregulatory interaction in adaptive immune system (q=1.01E-22)</a:t>
            </a:r>
            <a:endParaRPr lang="en-GB" sz="1400" b="1" dirty="0">
              <a:solidFill>
                <a:srgbClr val="A5A5A5"/>
              </a:solidFill>
            </a:endParaRPr>
          </a:p>
        </p:txBody>
      </p:sp>
      <p:sp>
        <p:nvSpPr>
          <p:cNvPr id="9" name="TextBox 8">
            <a:extLst>
              <a:ext uri="{FF2B5EF4-FFF2-40B4-BE49-F238E27FC236}">
                <a16:creationId xmlns:a16="http://schemas.microsoft.com/office/drawing/2014/main" id="{EEA3DE8D-4203-4CCD-A23D-A622DABC82DF}"/>
              </a:ext>
            </a:extLst>
          </p:cNvPr>
          <p:cNvSpPr txBox="1"/>
          <p:nvPr/>
        </p:nvSpPr>
        <p:spPr>
          <a:xfrm>
            <a:off x="6253325" y="4945863"/>
            <a:ext cx="5310915" cy="1508105"/>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200" dirty="0">
                <a:solidFill>
                  <a:srgbClr val="A5A5A5"/>
                </a:solidFill>
              </a:rPr>
              <a:t>The targeted molecular signature of AMR based on the B-HOT panel detected relevant AMR-related genes and pathways</a:t>
            </a:r>
          </a:p>
          <a:p>
            <a:pPr marL="285750" indent="-285750" algn="just">
              <a:buFont typeface="Arial" panose="020B0604020202020204" pitchFamily="34" charset="0"/>
              <a:buChar char="•"/>
            </a:pPr>
            <a:endParaRPr lang="en-US" sz="1200" dirty="0">
              <a:solidFill>
                <a:srgbClr val="A5A5A5"/>
              </a:solidFill>
            </a:endParaRPr>
          </a:p>
          <a:p>
            <a:pPr marL="285750" indent="-285750" algn="just">
              <a:buFont typeface="Arial" panose="020B0604020202020204" pitchFamily="34" charset="0"/>
              <a:buChar char="•"/>
            </a:pPr>
            <a:r>
              <a:rPr lang="en-US" sz="1200" dirty="0">
                <a:solidFill>
                  <a:srgbClr val="A5A5A5"/>
                </a:solidFill>
              </a:rPr>
              <a:t>This study demonstrate that the targeted panel can be used as a proxy to whole-transcriptome to analyze the molecular profile of heart allograft rejection</a:t>
            </a:r>
            <a:endParaRPr lang="en-GB" sz="1200" dirty="0">
              <a:solidFill>
                <a:srgbClr val="A5A5A5"/>
              </a:solidFill>
            </a:endParaRPr>
          </a:p>
        </p:txBody>
      </p:sp>
      <p:pic>
        <p:nvPicPr>
          <p:cNvPr id="25" name="Immagine 1">
            <a:extLst>
              <a:ext uri="{FF2B5EF4-FFF2-40B4-BE49-F238E27FC236}">
                <a16:creationId xmlns:a16="http://schemas.microsoft.com/office/drawing/2014/main" id="{FE8C3946-48A1-4C31-8BD7-B1DF79BB2B6B}"/>
              </a:ext>
            </a:extLst>
          </p:cNvPr>
          <p:cNvPicPr/>
          <p:nvPr/>
        </p:nvPicPr>
        <p:blipFill>
          <a:blip r:embed="rId6"/>
          <a:stretch>
            <a:fillRect/>
          </a:stretch>
        </p:blipFill>
        <p:spPr>
          <a:xfrm>
            <a:off x="6494853" y="819337"/>
            <a:ext cx="4979711" cy="4217407"/>
          </a:xfrm>
          <a:prstGeom prst="rect">
            <a:avLst/>
          </a:prstGeom>
        </p:spPr>
      </p:pic>
    </p:spTree>
    <p:custDataLst>
      <p:tags r:id="rId1"/>
    </p:custDataLst>
    <p:extLst>
      <p:ext uri="{BB962C8B-B14F-4D97-AF65-F5344CB8AC3E}">
        <p14:creationId xmlns:p14="http://schemas.microsoft.com/office/powerpoint/2010/main" val="34438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Pregnancy after heart transplant</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Coscia</a:t>
            </a:r>
            <a:r>
              <a:rPr lang="en-GB" dirty="0">
                <a:latin typeface="+mn-lt"/>
              </a:rPr>
              <a:t> L. et al., ESOT Congress 2023; OS6_7</a:t>
            </a:r>
          </a:p>
        </p:txBody>
      </p:sp>
      <p:sp>
        <p:nvSpPr>
          <p:cNvPr id="6" name="Graphic 10">
            <a:extLst>
              <a:ext uri="{FF2B5EF4-FFF2-40B4-BE49-F238E27FC236}">
                <a16:creationId xmlns:a16="http://schemas.microsoft.com/office/drawing/2014/main" id="{000F2BE4-F946-41A6-994B-D5E64B020E7A}"/>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594"/>
              </a:solidFill>
              <a:effectLst/>
              <a:uLnTx/>
              <a:uFillTx/>
              <a:ea typeface="+mn-ea"/>
              <a:cs typeface="+mn-cs"/>
            </a:endParaRPr>
          </a:p>
        </p:txBody>
      </p:sp>
      <p:sp>
        <p:nvSpPr>
          <p:cNvPr id="8" name="TextBox 7">
            <a:extLst>
              <a:ext uri="{FF2B5EF4-FFF2-40B4-BE49-F238E27FC236}">
                <a16:creationId xmlns:a16="http://schemas.microsoft.com/office/drawing/2014/main" id="{A9658A7D-2D51-483C-8A63-55613698C3EA}"/>
              </a:ext>
            </a:extLst>
          </p:cNvPr>
          <p:cNvSpPr txBox="1"/>
          <p:nvPr/>
        </p:nvSpPr>
        <p:spPr>
          <a:xfrm>
            <a:off x="717436" y="1109150"/>
            <a:ext cx="5221241"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ea typeface="+mn-ea"/>
                <a:cs typeface="+mn-cs"/>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TPRI has been collecting pregnancy data for 32 years in solid organ transplant recipients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A5A5A5"/>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5A5A5"/>
                </a:solidFill>
                <a:effectLst/>
                <a:uLnTx/>
                <a:uFillTx/>
                <a:ea typeface="+mn-ea"/>
                <a:cs typeface="+mn-cs"/>
              </a:rPr>
              <a:t>Aim: </a:t>
            </a:r>
            <a:r>
              <a:rPr kumimoji="0" lang="en-US" sz="1600" b="0" i="0" u="none" strike="noStrike" kern="1200" cap="none" spc="0" normalizeH="0" baseline="0" noProof="0" dirty="0">
                <a:ln>
                  <a:noFill/>
                </a:ln>
                <a:solidFill>
                  <a:srgbClr val="A5A5A5"/>
                </a:solidFill>
                <a:effectLst/>
                <a:uLnTx/>
                <a:uFillTx/>
                <a:ea typeface="+mn-ea"/>
                <a:cs typeface="+mn-cs"/>
              </a:rPr>
              <a:t>To analyze pregnancy outcomes in heart transplant recipients (HTR) reported to the TPRI</a:t>
            </a:r>
            <a:endParaRPr kumimoji="0" lang="en-CH" sz="1600" b="0" i="0" u="none" strike="noStrike" kern="1200" cap="none" spc="0" normalizeH="0" baseline="0" noProof="0" dirty="0">
              <a:ln>
                <a:noFill/>
              </a:ln>
              <a:solidFill>
                <a:srgbClr val="A5A5A5"/>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A5A5A5"/>
              </a:solidFill>
              <a:effectLst/>
              <a:uLnTx/>
              <a:uFillTx/>
              <a:ea typeface="+mn-ea"/>
              <a:cs typeface="+mn-cs"/>
            </a:endParaRPr>
          </a:p>
        </p:txBody>
      </p:sp>
      <p:sp>
        <p:nvSpPr>
          <p:cNvPr id="9" name="TextBox 8">
            <a:extLst>
              <a:ext uri="{FF2B5EF4-FFF2-40B4-BE49-F238E27FC236}">
                <a16:creationId xmlns:a16="http://schemas.microsoft.com/office/drawing/2014/main" id="{9CC5E249-139B-4814-AD5D-BDC7C100655F}"/>
              </a:ext>
            </a:extLst>
          </p:cNvPr>
          <p:cNvSpPr txBox="1"/>
          <p:nvPr/>
        </p:nvSpPr>
        <p:spPr>
          <a:xfrm>
            <a:off x="6253325" y="1109150"/>
            <a:ext cx="5310915"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ea typeface="+mn-ea"/>
                <a:cs typeface="+mn-cs"/>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Median age at conception was 28.6 (IQR 24-32) years and median transplant to conception interval was 5.8 (IQR 3.4-11.1) years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Unplanned pregnancies were reported in 44%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Immunosuppression consisted of tacrolimus-based in 63% and cyclosporine-based in 37%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40 pregnancies had MPA exposure: 22 miscarriages, 17 live births and 1 ectopic pregnancy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ea typeface="+mn-ea"/>
                <a:cs typeface="+mn-cs"/>
              </a:rPr>
              <a:t>Comorbid conditions during pregnancy: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Hypertension 48%</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Insulin treated diabetes 8%</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Infection during pregnancy 16%</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Cholestasis of pregnancy 6%</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Preeclampsia 27%</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A5A5A5"/>
                </a:solidFill>
                <a:effectLst/>
                <a:uLnTx/>
                <a:uFillTx/>
                <a:ea typeface="+mn-ea"/>
                <a:cs typeface="+mn-cs"/>
              </a:rPr>
              <a:t>Rejection 6.9%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A5A5A5"/>
              </a:solidFill>
              <a:effectLst/>
              <a:uLnTx/>
              <a:uFillTx/>
              <a:ea typeface="+mn-ea"/>
              <a:cs typeface="+mn-cs"/>
            </a:endParaRPr>
          </a:p>
        </p:txBody>
      </p:sp>
      <p:sp>
        <p:nvSpPr>
          <p:cNvPr id="29" name="TextBox 28">
            <a:extLst>
              <a:ext uri="{FF2B5EF4-FFF2-40B4-BE49-F238E27FC236}">
                <a16:creationId xmlns:a16="http://schemas.microsoft.com/office/drawing/2014/main" id="{EB81A6FB-D4AA-43C0-BFCC-5627FB07939D}"/>
              </a:ext>
            </a:extLst>
          </p:cNvPr>
          <p:cNvSpPr txBox="1"/>
          <p:nvPr/>
        </p:nvSpPr>
        <p:spPr>
          <a:xfrm>
            <a:off x="717436" y="3164297"/>
            <a:ext cx="5310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ea typeface="+mn-ea"/>
                <a:cs typeface="+mn-cs"/>
              </a:rPr>
              <a:t>Methods</a:t>
            </a:r>
          </a:p>
        </p:txBody>
      </p:sp>
      <p:grpSp>
        <p:nvGrpSpPr>
          <p:cNvPr id="30" name="Group 29">
            <a:extLst>
              <a:ext uri="{FF2B5EF4-FFF2-40B4-BE49-F238E27FC236}">
                <a16:creationId xmlns:a16="http://schemas.microsoft.com/office/drawing/2014/main" id="{0CCB4419-0909-47BD-AB23-FF852A164848}"/>
              </a:ext>
            </a:extLst>
          </p:cNvPr>
          <p:cNvGrpSpPr/>
          <p:nvPr/>
        </p:nvGrpSpPr>
        <p:grpSpPr>
          <a:xfrm>
            <a:off x="1024782" y="3554383"/>
            <a:ext cx="4760141" cy="2945427"/>
            <a:chOff x="6560671" y="1499236"/>
            <a:chExt cx="4760141" cy="2945427"/>
          </a:xfrm>
        </p:grpSpPr>
        <p:sp>
          <p:nvSpPr>
            <p:cNvPr id="31" name="Rectangle: Rounded Corners 30">
              <a:extLst>
                <a:ext uri="{FF2B5EF4-FFF2-40B4-BE49-F238E27FC236}">
                  <a16:creationId xmlns:a16="http://schemas.microsoft.com/office/drawing/2014/main" id="{73386236-1327-47E0-9F5A-EE41C7AFA5F2}"/>
                </a:ext>
              </a:extLst>
            </p:cNvPr>
            <p:cNvSpPr/>
            <p:nvPr/>
          </p:nvSpPr>
          <p:spPr>
            <a:xfrm>
              <a:off x="6824872" y="1499236"/>
              <a:ext cx="4167592" cy="51637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rPr>
                <a:t>Data collected by the TPRI via questionnaires, telephone interviews, and review of medical records</a:t>
              </a:r>
            </a:p>
          </p:txBody>
        </p:sp>
        <p:sp>
          <p:nvSpPr>
            <p:cNvPr id="32" name="Rectangle: Rounded Corners 31">
              <a:extLst>
                <a:ext uri="{FF2B5EF4-FFF2-40B4-BE49-F238E27FC236}">
                  <a16:creationId xmlns:a16="http://schemas.microsoft.com/office/drawing/2014/main" id="{98558933-6385-46D5-8B25-B26DD02E74E7}"/>
                </a:ext>
              </a:extLst>
            </p:cNvPr>
            <p:cNvSpPr/>
            <p:nvPr/>
          </p:nvSpPr>
          <p:spPr>
            <a:xfrm>
              <a:off x="8309481" y="2402866"/>
              <a:ext cx="1202353" cy="576172"/>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Times New Roman" panose="02020603050405020304" pitchFamily="18" charset="0"/>
                  <a:cs typeface="+mn-cs"/>
                </a:rPr>
                <a:t>Pregnancies, n=208</a:t>
              </a:r>
              <a:endParaRPr kumimoji="0" lang="en-GB" sz="1200" b="0" i="0" u="none" strike="noStrike" kern="1200" cap="none" spc="0" normalizeH="0" baseline="0" noProof="0" dirty="0">
                <a:ln>
                  <a:noFill/>
                </a:ln>
                <a:solidFill>
                  <a:prstClr val="white"/>
                </a:solidFill>
                <a:effectLst/>
                <a:uLnTx/>
                <a:uFillTx/>
                <a:ea typeface="+mn-ea"/>
                <a:cs typeface="+mn-cs"/>
              </a:endParaRPr>
            </a:p>
          </p:txBody>
        </p:sp>
        <p:sp>
          <p:nvSpPr>
            <p:cNvPr id="33" name="Rectangle: Rounded Corners 32">
              <a:extLst>
                <a:ext uri="{FF2B5EF4-FFF2-40B4-BE49-F238E27FC236}">
                  <a16:creationId xmlns:a16="http://schemas.microsoft.com/office/drawing/2014/main" id="{7569112E-D719-41A1-93CA-A1380A5819EB}"/>
                </a:ext>
              </a:extLst>
            </p:cNvPr>
            <p:cNvSpPr/>
            <p:nvPr/>
          </p:nvSpPr>
          <p:spPr>
            <a:xfrm>
              <a:off x="9758862" y="2400605"/>
              <a:ext cx="1561950" cy="770653"/>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Pregnancy outcomes, n=214 (3 twin, 1 triplet pregnancy)</a:t>
              </a:r>
            </a:p>
          </p:txBody>
        </p:sp>
        <p:grpSp>
          <p:nvGrpSpPr>
            <p:cNvPr id="34" name="Group 33">
              <a:extLst>
                <a:ext uri="{FF2B5EF4-FFF2-40B4-BE49-F238E27FC236}">
                  <a16:creationId xmlns:a16="http://schemas.microsoft.com/office/drawing/2014/main" id="{FE795275-6AC4-4DC6-98EE-8CA484620610}"/>
                </a:ext>
              </a:extLst>
            </p:cNvPr>
            <p:cNvGrpSpPr/>
            <p:nvPr/>
          </p:nvGrpSpPr>
          <p:grpSpPr>
            <a:xfrm>
              <a:off x="7293280" y="2012222"/>
              <a:ext cx="3231004" cy="375926"/>
              <a:chOff x="7216636" y="3996896"/>
              <a:chExt cx="3231004" cy="375926"/>
            </a:xfrm>
          </p:grpSpPr>
          <p:cxnSp>
            <p:nvCxnSpPr>
              <p:cNvPr id="38" name="Connector: Elbow 37">
                <a:extLst>
                  <a:ext uri="{FF2B5EF4-FFF2-40B4-BE49-F238E27FC236}">
                    <a16:creationId xmlns:a16="http://schemas.microsoft.com/office/drawing/2014/main" id="{F8072B1F-77B3-49DF-9D02-B902BE2198CF}"/>
                  </a:ext>
                </a:extLst>
              </p:cNvPr>
              <p:cNvCxnSpPr>
                <a:cxnSpLocks/>
              </p:cNvCxnSpPr>
              <p:nvPr/>
            </p:nvCxnSpPr>
            <p:spPr>
              <a:xfrm>
                <a:off x="8827640" y="4152139"/>
                <a:ext cx="1620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FADC178B-1EC3-4C35-90A5-E26951F4FC23}"/>
                  </a:ext>
                </a:extLst>
              </p:cNvPr>
              <p:cNvCxnSpPr>
                <a:cxnSpLocks/>
              </p:cNvCxnSpPr>
              <p:nvPr/>
            </p:nvCxnSpPr>
            <p:spPr>
              <a:xfrm rot="10800000" flipV="1">
                <a:off x="7216636" y="4151876"/>
                <a:ext cx="1620000"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95554C3-0D36-4FEA-9A03-E92A93B9AEF2}"/>
                  </a:ext>
                </a:extLst>
              </p:cNvPr>
              <p:cNvCxnSpPr>
                <a:cxnSpLocks/>
              </p:cNvCxnSpPr>
              <p:nvPr/>
            </p:nvCxnSpPr>
            <p:spPr>
              <a:xfrm>
                <a:off x="8832930" y="41518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80B26A-1DC6-4B12-9EED-93779F31D20F}"/>
                  </a:ext>
                </a:extLst>
              </p:cNvPr>
              <p:cNvCxnSpPr/>
              <p:nvPr/>
            </p:nvCxnSpPr>
            <p:spPr>
              <a:xfrm>
                <a:off x="8841526" y="399689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35" name="Rectangle: Rounded Corners 34">
              <a:extLst>
                <a:ext uri="{FF2B5EF4-FFF2-40B4-BE49-F238E27FC236}">
                  <a16:creationId xmlns:a16="http://schemas.microsoft.com/office/drawing/2014/main" id="{071A2280-D961-42AA-BE24-1FFE15A01172}"/>
                </a:ext>
              </a:extLst>
            </p:cNvPr>
            <p:cNvSpPr/>
            <p:nvPr/>
          </p:nvSpPr>
          <p:spPr>
            <a:xfrm>
              <a:off x="6560671" y="2403304"/>
              <a:ext cx="1482118" cy="767949"/>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ea typeface="+mn-ea"/>
                  <a:cs typeface="+mn-cs"/>
                </a:rPr>
                <a:t>HTR, n=123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ea typeface="+mn-ea"/>
                  <a:cs typeface="+mn-cs"/>
                </a:rPr>
                <a:t>including 6 HTR from outside of North America</a:t>
              </a:r>
            </a:p>
          </p:txBody>
        </p:sp>
        <p:sp>
          <p:nvSpPr>
            <p:cNvPr id="36" name="TextBox 35">
              <a:extLst>
                <a:ext uri="{FF2B5EF4-FFF2-40B4-BE49-F238E27FC236}">
                  <a16:creationId xmlns:a16="http://schemas.microsoft.com/office/drawing/2014/main" id="{3A07A344-B84C-4B48-B4ED-58C851F26519}"/>
                </a:ext>
              </a:extLst>
            </p:cNvPr>
            <p:cNvSpPr txBox="1"/>
            <p:nvPr/>
          </p:nvSpPr>
          <p:spPr>
            <a:xfrm>
              <a:off x="9758862" y="3429000"/>
              <a:ext cx="1561950"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ea typeface="+mn-ea"/>
                  <a:cs typeface="+mn-cs"/>
                </a:rPr>
                <a:t>149 live births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ea typeface="+mn-ea"/>
                  <a:cs typeface="+mn-cs"/>
                </a:rPr>
                <a:t>52 miscarriages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ea typeface="+mn-ea"/>
                  <a:cs typeface="+mn-cs"/>
                </a:rPr>
                <a:t>8 terminations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ea typeface="+mn-ea"/>
                  <a:cs typeface="+mn-cs"/>
                </a:rPr>
                <a:t>3 ectopic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A5A5A5"/>
                  </a:solidFill>
                  <a:effectLst/>
                  <a:uLnTx/>
                  <a:uFillTx/>
                  <a:ea typeface="+mn-ea"/>
                  <a:cs typeface="+mn-cs"/>
                </a:rPr>
                <a:t>2 stillbirths</a:t>
              </a:r>
              <a:endParaRPr kumimoji="0" lang="en-GB" sz="1200" b="0" i="0" u="none" strike="noStrike" kern="1200" cap="none" spc="0" normalizeH="0" baseline="0" noProof="0" dirty="0">
                <a:ln>
                  <a:noFill/>
                </a:ln>
                <a:solidFill>
                  <a:srgbClr val="A5A5A5"/>
                </a:solidFill>
                <a:effectLst/>
                <a:uLnTx/>
                <a:uFillTx/>
                <a:ea typeface="+mn-ea"/>
                <a:cs typeface="+mn-cs"/>
              </a:endParaRPr>
            </a:p>
          </p:txBody>
        </p:sp>
        <p:cxnSp>
          <p:nvCxnSpPr>
            <p:cNvPr id="37" name="Straight Arrow Connector 36">
              <a:extLst>
                <a:ext uri="{FF2B5EF4-FFF2-40B4-BE49-F238E27FC236}">
                  <a16:creationId xmlns:a16="http://schemas.microsoft.com/office/drawing/2014/main" id="{6E79C449-6072-431F-8791-8233D54F8A1C}"/>
                </a:ext>
              </a:extLst>
            </p:cNvPr>
            <p:cNvCxnSpPr>
              <a:cxnSpLocks/>
            </p:cNvCxnSpPr>
            <p:nvPr/>
          </p:nvCxnSpPr>
          <p:spPr>
            <a:xfrm>
              <a:off x="10526637" y="3213000"/>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descr="A red house with a white chimney&#10;&#10;Description automatically generated">
            <a:hlinkClick r:id="rId4" action="ppaction://hlinksldjump"/>
            <a:extLst>
              <a:ext uri="{FF2B5EF4-FFF2-40B4-BE49-F238E27FC236}">
                <a16:creationId xmlns:a16="http://schemas.microsoft.com/office/drawing/2014/main" id="{1AF3A404-CCDF-4C46-B0BF-BF8C1B302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spTree>
    <p:custDataLst>
      <p:tags r:id="rId1"/>
    </p:custDataLst>
    <p:extLst>
      <p:ext uri="{BB962C8B-B14F-4D97-AF65-F5344CB8AC3E}">
        <p14:creationId xmlns:p14="http://schemas.microsoft.com/office/powerpoint/2010/main" val="300163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500" dirty="0">
                <a:latin typeface="+mn-lt"/>
              </a:rPr>
              <a:t>Pregnancy after heart transplant</a:t>
            </a:r>
            <a:endParaRPr lang="en-CH" sz="2500"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Coscia</a:t>
            </a:r>
            <a:r>
              <a:rPr lang="en-GB" dirty="0">
                <a:latin typeface="+mn-lt"/>
              </a:rPr>
              <a:t> L. et al., ESOT Congress 2023; OS6_7</a:t>
            </a:r>
          </a:p>
        </p:txBody>
      </p:sp>
      <p:sp>
        <p:nvSpPr>
          <p:cNvPr id="6" name="Graphic 10">
            <a:extLst>
              <a:ext uri="{FF2B5EF4-FFF2-40B4-BE49-F238E27FC236}">
                <a16:creationId xmlns:a16="http://schemas.microsoft.com/office/drawing/2014/main" id="{000F2BE4-F946-41A6-994B-D5E64B020E7A}"/>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594"/>
              </a:solidFill>
              <a:effectLst/>
              <a:uLnTx/>
              <a:uFillTx/>
              <a:ea typeface="+mn-ea"/>
              <a:cs typeface="+mn-cs"/>
            </a:endParaRPr>
          </a:p>
        </p:txBody>
      </p:sp>
      <p:sp>
        <p:nvSpPr>
          <p:cNvPr id="8" name="TextBox 7">
            <a:extLst>
              <a:ext uri="{FF2B5EF4-FFF2-40B4-BE49-F238E27FC236}">
                <a16:creationId xmlns:a16="http://schemas.microsoft.com/office/drawing/2014/main" id="{A9658A7D-2D51-483C-8A63-55613698C3EA}"/>
              </a:ext>
            </a:extLst>
          </p:cNvPr>
          <p:cNvSpPr txBox="1"/>
          <p:nvPr/>
        </p:nvSpPr>
        <p:spPr>
          <a:xfrm>
            <a:off x="717436" y="1109150"/>
            <a:ext cx="5221241"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ea typeface="+mn-ea"/>
                <a:cs typeface="+mn-cs"/>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Of the 149 live born, median gestational age was 37 (IQR 35-38.1) weeks, and median birthweight was 2693 (IQR 2324-3005) grams; 44% were premature (&lt;37 weeks)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There were 12 (8.1%) infants with birth defects; 3 infants had MPA exposure, defects included: laryngomalacia (1), facial malformations (1), and duodenal atresia, AV canal defect, Tetralogy of Fallot (3 defects in 1 child)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At a median follow-up of 6.4 years most children are reported healthy and developing well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9 children inherited their mothers heart disease; 4 had heart transplants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ea typeface="+mn-ea"/>
                <a:cs typeface="+mn-cs"/>
              </a:rPr>
              <a:t>With a median follow-up of 7.5 (IQR 3.1-13.4) years: 36 recipients died, 4 had reduced function, 3 were lost to follow-up, and 80 (65%) had adequate function</a:t>
            </a:r>
          </a:p>
        </p:txBody>
      </p:sp>
      <p:sp>
        <p:nvSpPr>
          <p:cNvPr id="9" name="TextBox 8">
            <a:extLst>
              <a:ext uri="{FF2B5EF4-FFF2-40B4-BE49-F238E27FC236}">
                <a16:creationId xmlns:a16="http://schemas.microsoft.com/office/drawing/2014/main" id="{9CC5E249-139B-4814-AD5D-BDC7C100655F}"/>
              </a:ext>
            </a:extLst>
          </p:cNvPr>
          <p:cNvSpPr txBox="1"/>
          <p:nvPr/>
        </p:nvSpPr>
        <p:spPr>
          <a:xfrm>
            <a:off x="6253325" y="1109150"/>
            <a:ext cx="5310915"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ea typeface="+mn-ea"/>
                <a:cs typeface="+mn-cs"/>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ea typeface="+mn-ea"/>
                <a:cs typeface="+mn-cs"/>
              </a:rPr>
              <a:t>This is the largest reported series of pregnancies in HTR to date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ea typeface="+mn-ea"/>
                <a:cs typeface="+mn-cs"/>
              </a:rPr>
              <a:t>Pregnancy in HTR is possible with 70% reporting live births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ea typeface="+mn-ea"/>
                <a:cs typeface="+mn-cs"/>
              </a:rPr>
              <a:t>MPA exposure continues to present significant concerns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ea typeface="+mn-ea"/>
                <a:cs typeface="+mn-cs"/>
              </a:rPr>
              <a:t>Pre-pregnancy counselling should include discussion of fertility post-transplant, the prospect of unplanned pregnancy, inheritable cardiac conditions, MPA avoidance, risk of rejection/graft dysfunction, and long-term maternal survival</a:t>
            </a:r>
            <a:endParaRPr kumimoji="0" lang="en-CH" sz="1600" b="0" i="0" u="none" strike="noStrike" kern="1200" cap="none" spc="0" normalizeH="0" baseline="0" noProof="0" dirty="0">
              <a:ln>
                <a:noFill/>
              </a:ln>
              <a:solidFill>
                <a:srgbClr val="A5A5A5"/>
              </a:solidFill>
              <a:effectLst/>
              <a:uLnTx/>
              <a:uFillTx/>
              <a:ea typeface="+mn-ea"/>
              <a:cs typeface="+mn-cs"/>
            </a:endParaRPr>
          </a:p>
        </p:txBody>
      </p:sp>
      <p:pic>
        <p:nvPicPr>
          <p:cNvPr id="10" name="Picture 9" descr="A red house with a white chimney&#10;&#10;Description automatically generated">
            <a:hlinkClick r:id="rId4" action="ppaction://hlinksldjump"/>
            <a:extLst>
              <a:ext uri="{FF2B5EF4-FFF2-40B4-BE49-F238E27FC236}">
                <a16:creationId xmlns:a16="http://schemas.microsoft.com/office/drawing/2014/main" id="{23D9534E-8296-47FC-BD5A-C28AD2600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spTree>
    <p:custDataLst>
      <p:tags r:id="rId1"/>
    </p:custDataLst>
    <p:extLst>
      <p:ext uri="{BB962C8B-B14F-4D97-AF65-F5344CB8AC3E}">
        <p14:creationId xmlns:p14="http://schemas.microsoft.com/office/powerpoint/2010/main" val="188591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100" dirty="0">
                <a:latin typeface="+mn-lt"/>
              </a:rPr>
              <a:t>Long-term outcomes of complement inhibition for prevention of antibody-mediated rejection in immunologically high-risk heart transplantation</a:t>
            </a: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OS6_8</a:t>
            </a:r>
          </a:p>
        </p:txBody>
      </p:sp>
      <p:grpSp>
        <p:nvGrpSpPr>
          <p:cNvPr id="5" name="Group 4">
            <a:extLst>
              <a:ext uri="{FF2B5EF4-FFF2-40B4-BE49-F238E27FC236}">
                <a16:creationId xmlns:a16="http://schemas.microsoft.com/office/drawing/2014/main" id="{2472D48E-6B31-4751-9CBB-C035CE4E38FC}"/>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000F2BE4-F946-41A6-994B-D5E64B020E7A}"/>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E367E470-0BD7-486A-9BBC-9121E5E385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A9658A7D-2D51-483C-8A63-55613698C3EA}"/>
              </a:ext>
            </a:extLst>
          </p:cNvPr>
          <p:cNvSpPr txBox="1"/>
          <p:nvPr/>
        </p:nvSpPr>
        <p:spPr>
          <a:xfrm>
            <a:off x="717436" y="1109150"/>
            <a:ext cx="5221241" cy="3724096"/>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US" dirty="0" err="1">
                <a:solidFill>
                  <a:srgbClr val="A5A5A5"/>
                </a:solidFill>
              </a:rPr>
              <a:t>Allosensitization</a:t>
            </a:r>
            <a:r>
              <a:rPr lang="en-US" dirty="0">
                <a:solidFill>
                  <a:srgbClr val="A5A5A5"/>
                </a:solidFill>
              </a:rPr>
              <a:t> represents a major barrier to </a:t>
            </a:r>
            <a:r>
              <a:rPr lang="en-US" dirty="0" err="1">
                <a:solidFill>
                  <a:srgbClr val="A5A5A5"/>
                </a:solidFill>
              </a:rPr>
              <a:t>HTx</a:t>
            </a:r>
            <a:endParaRPr lang="en-US" dirty="0">
              <a:solidFill>
                <a:srgbClr val="A5A5A5"/>
              </a:solidFill>
            </a:endParaRPr>
          </a:p>
          <a:p>
            <a:pPr marL="285750" indent="-285750" algn="just">
              <a:buFont typeface="Arial" panose="020B0604020202020204" pitchFamily="34" charset="0"/>
              <a:buChar char="•"/>
            </a:pPr>
            <a:endParaRPr lang="en-US" dirty="0">
              <a:solidFill>
                <a:srgbClr val="A5A5A5"/>
              </a:solidFill>
            </a:endParaRPr>
          </a:p>
          <a:p>
            <a:pPr marL="285750" indent="-285750" algn="just">
              <a:buFont typeface="Arial" panose="020B0604020202020204" pitchFamily="34" charset="0"/>
              <a:buChar char="•"/>
            </a:pPr>
            <a:r>
              <a:rPr lang="en-US" dirty="0">
                <a:solidFill>
                  <a:srgbClr val="A5A5A5"/>
                </a:solidFill>
              </a:rPr>
              <a:t>The efficacy and safety of complement inhibition at transplant in immunologically high-risk heart transplant recipients has been assessed</a:t>
            </a:r>
          </a:p>
          <a:p>
            <a:pPr marL="285750" indent="-285750" algn="just">
              <a:buFont typeface="Arial" panose="020B0604020202020204" pitchFamily="34" charset="0"/>
              <a:buChar char="•"/>
            </a:pPr>
            <a:endParaRPr lang="en-US" dirty="0">
              <a:solidFill>
                <a:srgbClr val="A5A5A5"/>
              </a:solidFill>
            </a:endParaRPr>
          </a:p>
          <a:p>
            <a:pPr marL="285750" indent="-285750" algn="just">
              <a:buFont typeface="Arial" panose="020B0604020202020204" pitchFamily="34" charset="0"/>
              <a:buChar char="•"/>
            </a:pPr>
            <a:r>
              <a:rPr lang="en-US" dirty="0">
                <a:solidFill>
                  <a:srgbClr val="A5A5A5"/>
                </a:solidFill>
              </a:rPr>
              <a:t>Favorable 1-year outcomes of this strategy has been previously reported</a:t>
            </a:r>
          </a:p>
          <a:p>
            <a:pPr marL="285750" indent="-285750" algn="just">
              <a:buFont typeface="Arial" panose="020B0604020202020204" pitchFamily="34" charset="0"/>
              <a:buChar char="•"/>
            </a:pPr>
            <a:endParaRPr lang="en-US" dirty="0">
              <a:solidFill>
                <a:srgbClr val="A5A5A5"/>
              </a:solidFill>
            </a:endParaRPr>
          </a:p>
          <a:p>
            <a:pPr algn="just"/>
            <a:r>
              <a:rPr lang="en-US" b="1" dirty="0">
                <a:solidFill>
                  <a:srgbClr val="A5A5A5"/>
                </a:solidFill>
              </a:rPr>
              <a:t>Aim:</a:t>
            </a:r>
            <a:r>
              <a:rPr lang="en-US" dirty="0">
                <a:solidFill>
                  <a:srgbClr val="A5A5A5"/>
                </a:solidFill>
              </a:rPr>
              <a:t> To report 5-year outcomes</a:t>
            </a:r>
            <a:endParaRPr lang="en-GB" dirty="0">
              <a:solidFill>
                <a:srgbClr val="A5A5A5"/>
              </a:solidFill>
            </a:endParaRPr>
          </a:p>
        </p:txBody>
      </p:sp>
      <p:sp>
        <p:nvSpPr>
          <p:cNvPr id="9" name="TextBox 8">
            <a:extLst>
              <a:ext uri="{FF2B5EF4-FFF2-40B4-BE49-F238E27FC236}">
                <a16:creationId xmlns:a16="http://schemas.microsoft.com/office/drawing/2014/main" id="{9CC5E249-139B-4814-AD5D-BDC7C100655F}"/>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2" name="Group 1">
            <a:extLst>
              <a:ext uri="{FF2B5EF4-FFF2-40B4-BE49-F238E27FC236}">
                <a16:creationId xmlns:a16="http://schemas.microsoft.com/office/drawing/2014/main" id="{3C9BCA4F-0A52-44B5-B624-186B7E0429C0}"/>
              </a:ext>
            </a:extLst>
          </p:cNvPr>
          <p:cNvGrpSpPr/>
          <p:nvPr/>
        </p:nvGrpSpPr>
        <p:grpSpPr>
          <a:xfrm>
            <a:off x="6551116" y="1499291"/>
            <a:ext cx="5035496" cy="4942386"/>
            <a:chOff x="6551116" y="1518541"/>
            <a:chExt cx="5035496" cy="4942386"/>
          </a:xfrm>
        </p:grpSpPr>
        <p:grpSp>
          <p:nvGrpSpPr>
            <p:cNvPr id="32" name="Group 31">
              <a:extLst>
                <a:ext uri="{FF2B5EF4-FFF2-40B4-BE49-F238E27FC236}">
                  <a16:creationId xmlns:a16="http://schemas.microsoft.com/office/drawing/2014/main" id="{1F02AFDD-D7B6-4A80-B662-D05C1D56A6F4}"/>
                </a:ext>
              </a:extLst>
            </p:cNvPr>
            <p:cNvGrpSpPr/>
            <p:nvPr/>
          </p:nvGrpSpPr>
          <p:grpSpPr>
            <a:xfrm>
              <a:off x="6551116" y="1518541"/>
              <a:ext cx="5013124" cy="4942386"/>
              <a:chOff x="6628208" y="1852595"/>
              <a:chExt cx="5013124" cy="4942386"/>
            </a:xfrm>
          </p:grpSpPr>
          <p:grpSp>
            <p:nvGrpSpPr>
              <p:cNvPr id="16" name="Group 15">
                <a:extLst>
                  <a:ext uri="{FF2B5EF4-FFF2-40B4-BE49-F238E27FC236}">
                    <a16:creationId xmlns:a16="http://schemas.microsoft.com/office/drawing/2014/main" id="{97B8457F-1068-415F-8CCE-1B9304526906}"/>
                  </a:ext>
                </a:extLst>
              </p:cNvPr>
              <p:cNvGrpSpPr/>
              <p:nvPr/>
            </p:nvGrpSpPr>
            <p:grpSpPr>
              <a:xfrm>
                <a:off x="6628208" y="1852595"/>
                <a:ext cx="4687427" cy="3141279"/>
                <a:chOff x="6787135" y="1798701"/>
                <a:chExt cx="4687427" cy="3141279"/>
              </a:xfrm>
            </p:grpSpPr>
            <p:grpSp>
              <p:nvGrpSpPr>
                <p:cNvPr id="17" name="Group 16">
                  <a:extLst>
                    <a:ext uri="{FF2B5EF4-FFF2-40B4-BE49-F238E27FC236}">
                      <a16:creationId xmlns:a16="http://schemas.microsoft.com/office/drawing/2014/main" id="{F0037591-28EC-4481-837E-67CEFA94B1C0}"/>
                    </a:ext>
                  </a:extLst>
                </p:cNvPr>
                <p:cNvGrpSpPr/>
                <p:nvPr/>
              </p:nvGrpSpPr>
              <p:grpSpPr>
                <a:xfrm>
                  <a:off x="6815039" y="1798701"/>
                  <a:ext cx="4659523" cy="1135165"/>
                  <a:chOff x="6815039" y="1788869"/>
                  <a:chExt cx="4659523" cy="1135165"/>
                </a:xfrm>
              </p:grpSpPr>
              <p:sp>
                <p:nvSpPr>
                  <p:cNvPr id="25" name="Rectangle: Rounded Corners 24">
                    <a:extLst>
                      <a:ext uri="{FF2B5EF4-FFF2-40B4-BE49-F238E27FC236}">
                        <a16:creationId xmlns:a16="http://schemas.microsoft.com/office/drawing/2014/main" id="{AE961C9E-BB4A-4E71-BA47-BBC5D4013D25}"/>
                      </a:ext>
                    </a:extLst>
                  </p:cNvPr>
                  <p:cNvSpPr/>
                  <p:nvPr/>
                </p:nvSpPr>
                <p:spPr>
                  <a:xfrm>
                    <a:off x="6815039" y="1788869"/>
                    <a:ext cx="4659523" cy="4001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rPr>
                      <a:t>Single-</a:t>
                    </a:r>
                    <a:r>
                      <a:rPr lang="en-GB" sz="1200" dirty="0" err="1">
                        <a:solidFill>
                          <a:schemeClr val="bg1"/>
                        </a:solidFill>
                      </a:rPr>
                      <a:t>center</a:t>
                    </a:r>
                    <a:r>
                      <a:rPr lang="en-GB" sz="1200" dirty="0">
                        <a:solidFill>
                          <a:schemeClr val="bg1"/>
                        </a:solidFill>
                      </a:rPr>
                      <a:t>, single-arm, open-label trial (DUET trial, NCT02013037)</a:t>
                    </a:r>
                  </a:p>
                </p:txBody>
              </p:sp>
              <p:sp>
                <p:nvSpPr>
                  <p:cNvPr id="26" name="Rectangle: Rounded Corners 25">
                    <a:extLst>
                      <a:ext uri="{FF2B5EF4-FFF2-40B4-BE49-F238E27FC236}">
                        <a16:creationId xmlns:a16="http://schemas.microsoft.com/office/drawing/2014/main" id="{979309EF-630A-4A64-A13D-4FE38C4EBDA4}"/>
                      </a:ext>
                    </a:extLst>
                  </p:cNvPr>
                  <p:cNvSpPr/>
                  <p:nvPr/>
                </p:nvSpPr>
                <p:spPr>
                  <a:xfrm>
                    <a:off x="6815039" y="2478727"/>
                    <a:ext cx="4659523" cy="445307"/>
                  </a:xfrm>
                  <a:prstGeom prst="roundRect">
                    <a:avLst/>
                  </a:prstGeom>
                  <a:solidFill>
                    <a:schemeClr val="bg1"/>
                  </a:solidFill>
                  <a:ln>
                    <a:solidFill>
                      <a:srgbClr val="F4646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rgbClr val="A5A5A5"/>
                        </a:solidFill>
                        <a:effectLst/>
                        <a:ea typeface="Calibri" panose="020F0502020204030204" pitchFamily="34" charset="0"/>
                      </a:rPr>
                      <a:t>Patients with PRA ≥ 70% and pre-formed DSA ≥ 5,000 MFI were eligible</a:t>
                    </a:r>
                    <a:endParaRPr lang="en-GB" sz="1200" dirty="0">
                      <a:solidFill>
                        <a:srgbClr val="A5A5A5"/>
                      </a:solidFill>
                    </a:endParaRPr>
                  </a:p>
                </p:txBody>
              </p:sp>
              <p:cxnSp>
                <p:nvCxnSpPr>
                  <p:cNvPr id="27" name="Straight Arrow Connector 26">
                    <a:extLst>
                      <a:ext uri="{FF2B5EF4-FFF2-40B4-BE49-F238E27FC236}">
                        <a16:creationId xmlns:a16="http://schemas.microsoft.com/office/drawing/2014/main" id="{B9633124-6F5D-4D1E-811F-8CF46112B033}"/>
                      </a:ext>
                    </a:extLst>
                  </p:cNvPr>
                  <p:cNvCxnSpPr>
                    <a:cxnSpLocks/>
                  </p:cNvCxnSpPr>
                  <p:nvPr/>
                </p:nvCxnSpPr>
                <p:spPr>
                  <a:xfrm>
                    <a:off x="9147009" y="2261157"/>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Rounded Corners 18">
                  <a:extLst>
                    <a:ext uri="{FF2B5EF4-FFF2-40B4-BE49-F238E27FC236}">
                      <a16:creationId xmlns:a16="http://schemas.microsoft.com/office/drawing/2014/main" id="{BFF26FDA-B409-4DEF-8C97-1D83679C0C02}"/>
                    </a:ext>
                  </a:extLst>
                </p:cNvPr>
                <p:cNvSpPr/>
                <p:nvPr/>
              </p:nvSpPr>
              <p:spPr>
                <a:xfrm>
                  <a:off x="6787135" y="3355787"/>
                  <a:ext cx="2161736" cy="1584193"/>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rPr>
                    <a:t>Patients treated with standard of care + 9 infusions of eculizumab during the first two months post-transplant, n=20</a:t>
                  </a:r>
                </a:p>
              </p:txBody>
            </p:sp>
          </p:grpSp>
          <p:sp>
            <p:nvSpPr>
              <p:cNvPr id="28" name="TextBox 27">
                <a:extLst>
                  <a:ext uri="{FF2B5EF4-FFF2-40B4-BE49-F238E27FC236}">
                    <a16:creationId xmlns:a16="http://schemas.microsoft.com/office/drawing/2014/main" id="{6DA3FDE1-C0D9-498A-A34B-49D9DC7E863F}"/>
                  </a:ext>
                </a:extLst>
              </p:cNvPr>
              <p:cNvSpPr txBox="1"/>
              <p:nvPr/>
            </p:nvSpPr>
            <p:spPr>
              <a:xfrm>
                <a:off x="7500089" y="5225321"/>
                <a:ext cx="3322852" cy="1569660"/>
              </a:xfrm>
              <a:prstGeom prst="rect">
                <a:avLst/>
              </a:prstGeom>
              <a:noFill/>
              <a:ln>
                <a:solidFill>
                  <a:srgbClr val="F46465"/>
                </a:solidFill>
              </a:ln>
            </p:spPr>
            <p:txBody>
              <a:bodyPr wrap="square">
                <a:spAutoFit/>
              </a:bodyPr>
              <a:lstStyle/>
              <a:p>
                <a:r>
                  <a:rPr lang="en-GB" sz="1200" b="1" dirty="0">
                    <a:solidFill>
                      <a:srgbClr val="A5A5A5"/>
                    </a:solidFill>
                  </a:rPr>
                  <a:t>Primary composite endpoint</a:t>
                </a:r>
              </a:p>
              <a:p>
                <a:pPr marL="285750" indent="-285750">
                  <a:buFont typeface="Arial" panose="020B0604020202020204" pitchFamily="34" charset="0"/>
                  <a:buChar char="•"/>
                </a:pPr>
                <a:r>
                  <a:rPr lang="en-GB" sz="1200" dirty="0">
                    <a:solidFill>
                      <a:srgbClr val="A5A5A5"/>
                    </a:solidFill>
                  </a:rPr>
                  <a:t>AMR ≥ pAMR2 and/or left ventricular dysfunction during the first year</a:t>
                </a:r>
              </a:p>
              <a:p>
                <a:endParaRPr lang="en-GB" sz="1200" dirty="0">
                  <a:solidFill>
                    <a:srgbClr val="A5A5A5"/>
                  </a:solidFill>
                </a:endParaRPr>
              </a:p>
              <a:p>
                <a:r>
                  <a:rPr lang="en-US" sz="1200" b="1" dirty="0">
                    <a:solidFill>
                      <a:srgbClr val="A5A5A5"/>
                    </a:solidFill>
                  </a:rPr>
                  <a:t>Secondary endpoints:</a:t>
                </a:r>
              </a:p>
              <a:p>
                <a:pPr marL="285750" indent="-285750">
                  <a:buFont typeface="Arial" panose="020B0604020202020204" pitchFamily="34" charset="0"/>
                  <a:buChar char="•"/>
                </a:pPr>
                <a:r>
                  <a:rPr lang="en-US" sz="1200" dirty="0">
                    <a:solidFill>
                      <a:srgbClr val="A5A5A5"/>
                    </a:solidFill>
                  </a:rPr>
                  <a:t>Hemodynamic compromise</a:t>
                </a:r>
              </a:p>
              <a:p>
                <a:pPr marL="285750" indent="-285750">
                  <a:buFont typeface="Arial" panose="020B0604020202020204" pitchFamily="34" charset="0"/>
                  <a:buChar char="•"/>
                </a:pPr>
                <a:r>
                  <a:rPr lang="en-US" sz="1200" dirty="0">
                    <a:solidFill>
                      <a:srgbClr val="A5A5A5"/>
                    </a:solidFill>
                  </a:rPr>
                  <a:t>Allograft rejection</a:t>
                </a:r>
              </a:p>
              <a:p>
                <a:pPr marL="285750" indent="-285750">
                  <a:buFont typeface="Arial" panose="020B0604020202020204" pitchFamily="34" charset="0"/>
                  <a:buChar char="•"/>
                </a:pPr>
                <a:r>
                  <a:rPr lang="en-US" sz="1200" dirty="0">
                    <a:solidFill>
                      <a:srgbClr val="A5A5A5"/>
                    </a:solidFill>
                  </a:rPr>
                  <a:t>Patient survival</a:t>
                </a:r>
                <a:endParaRPr lang="en-GB" sz="1200" dirty="0">
                  <a:solidFill>
                    <a:srgbClr val="A5A5A5"/>
                  </a:solidFill>
                </a:endParaRPr>
              </a:p>
            </p:txBody>
          </p:sp>
          <p:sp>
            <p:nvSpPr>
              <p:cNvPr id="29" name="Right Brace 28">
                <a:extLst>
                  <a:ext uri="{FF2B5EF4-FFF2-40B4-BE49-F238E27FC236}">
                    <a16:creationId xmlns:a16="http://schemas.microsoft.com/office/drawing/2014/main" id="{01D25C9A-1B8C-44B5-B76F-EC8C011E8CB0}"/>
                  </a:ext>
                </a:extLst>
              </p:cNvPr>
              <p:cNvSpPr/>
              <p:nvPr/>
            </p:nvSpPr>
            <p:spPr>
              <a:xfrm rot="5400000">
                <a:off x="9054323" y="2580292"/>
                <a:ext cx="214385" cy="4959632"/>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grpSp>
        <p:cxnSp>
          <p:nvCxnSpPr>
            <p:cNvPr id="20" name="Connector: Elbow 19">
              <a:extLst>
                <a:ext uri="{FF2B5EF4-FFF2-40B4-BE49-F238E27FC236}">
                  <a16:creationId xmlns:a16="http://schemas.microsoft.com/office/drawing/2014/main" id="{BB3D984E-F25D-4A8E-8065-C7D6569D739A}"/>
                </a:ext>
              </a:extLst>
            </p:cNvPr>
            <p:cNvCxnSpPr>
              <a:cxnSpLocks/>
            </p:cNvCxnSpPr>
            <p:nvPr/>
          </p:nvCxnSpPr>
          <p:spPr>
            <a:xfrm>
              <a:off x="8842510" y="2833112"/>
              <a:ext cx="1383238"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2338CFC-D7C1-4C5A-A1D3-3CC25C8D0AE6}"/>
                </a:ext>
              </a:extLst>
            </p:cNvPr>
            <p:cNvCxnSpPr>
              <a:cxnSpLocks/>
            </p:cNvCxnSpPr>
            <p:nvPr/>
          </p:nvCxnSpPr>
          <p:spPr>
            <a:xfrm rot="10800000" flipV="1">
              <a:off x="7631984" y="2832849"/>
              <a:ext cx="1220506"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E5DA57-0C31-4014-9872-B086924EE9F3}"/>
                </a:ext>
              </a:extLst>
            </p:cNvPr>
            <p:cNvCxnSpPr>
              <a:cxnSpLocks/>
            </p:cNvCxnSpPr>
            <p:nvPr/>
          </p:nvCxnSpPr>
          <p:spPr>
            <a:xfrm>
              <a:off x="8901636" y="2661478"/>
              <a:ext cx="0" cy="18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59E22A2-A51D-4FFA-9BEA-6FADEE3700D5}"/>
                </a:ext>
              </a:extLst>
            </p:cNvPr>
            <p:cNvSpPr/>
            <p:nvPr/>
          </p:nvSpPr>
          <p:spPr>
            <a:xfrm>
              <a:off x="8864883" y="3070312"/>
              <a:ext cx="2721729" cy="1584193"/>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rPr>
                <a:t>Matched control group at equivalent immunologic risk and treated with perioperative plasmapheresis and intravenous immunoglobulins retrieved from the Paris Transplant Group reference set (propensity score matching)</a:t>
              </a:r>
            </a:p>
          </p:txBody>
        </p:sp>
      </p:grpSp>
    </p:spTree>
    <p:custDataLst>
      <p:tags r:id="rId1"/>
    </p:custDataLst>
    <p:extLst>
      <p:ext uri="{BB962C8B-B14F-4D97-AF65-F5344CB8AC3E}">
        <p14:creationId xmlns:p14="http://schemas.microsoft.com/office/powerpoint/2010/main" val="1077679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Autofit/>
          </a:bodyPr>
          <a:lstStyle/>
          <a:p>
            <a:r>
              <a:rPr lang="en-GB" sz="2100" dirty="0">
                <a:latin typeface="+mn-lt"/>
              </a:rPr>
              <a:t>Long-term outcomes of complement inhibition for prevention of antibody-mediated rejection in immunologically high-risk heart transplantation</a:t>
            </a: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Coutance</a:t>
            </a:r>
            <a:r>
              <a:rPr lang="en-GB" dirty="0">
                <a:latin typeface="+mn-lt"/>
              </a:rPr>
              <a:t> G. et al., ESOT Congress 2023; OS6_8</a:t>
            </a:r>
          </a:p>
        </p:txBody>
      </p:sp>
      <p:grpSp>
        <p:nvGrpSpPr>
          <p:cNvPr id="5" name="Group 4">
            <a:extLst>
              <a:ext uri="{FF2B5EF4-FFF2-40B4-BE49-F238E27FC236}">
                <a16:creationId xmlns:a16="http://schemas.microsoft.com/office/drawing/2014/main" id="{2472D48E-6B31-4751-9CBB-C035CE4E38FC}"/>
              </a:ext>
            </a:extLst>
          </p:cNvPr>
          <p:cNvGrpSpPr/>
          <p:nvPr/>
        </p:nvGrpSpPr>
        <p:grpSpPr>
          <a:xfrm>
            <a:off x="11383265" y="285292"/>
            <a:ext cx="612975" cy="562098"/>
            <a:chOff x="11383265" y="285292"/>
            <a:chExt cx="612975" cy="562098"/>
          </a:xfrm>
        </p:grpSpPr>
        <p:sp>
          <p:nvSpPr>
            <p:cNvPr id="6" name="Graphic 10">
              <a:extLst>
                <a:ext uri="{FF2B5EF4-FFF2-40B4-BE49-F238E27FC236}">
                  <a16:creationId xmlns:a16="http://schemas.microsoft.com/office/drawing/2014/main" id="{000F2BE4-F946-41A6-994B-D5E64B020E7A}"/>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7" name="Picture 6" descr="A red house with a white chimney&#10;&#10;Description automatically generated">
              <a:hlinkClick r:id="rId4" action="ppaction://hlinksldjump"/>
              <a:extLst>
                <a:ext uri="{FF2B5EF4-FFF2-40B4-BE49-F238E27FC236}">
                  <a16:creationId xmlns:a16="http://schemas.microsoft.com/office/drawing/2014/main" id="{E367E470-0BD7-486A-9BBC-9121E5E385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
        <p:nvSpPr>
          <p:cNvPr id="8" name="TextBox 7">
            <a:extLst>
              <a:ext uri="{FF2B5EF4-FFF2-40B4-BE49-F238E27FC236}">
                <a16:creationId xmlns:a16="http://schemas.microsoft.com/office/drawing/2014/main" id="{A9658A7D-2D51-483C-8A63-55613698C3EA}"/>
              </a:ext>
            </a:extLst>
          </p:cNvPr>
          <p:cNvSpPr txBox="1"/>
          <p:nvPr/>
        </p:nvSpPr>
        <p:spPr>
          <a:xfrm>
            <a:off x="717436" y="1109150"/>
            <a:ext cx="5221241" cy="4708981"/>
          </a:xfrm>
          <a:prstGeom prst="rect">
            <a:avLst/>
          </a:prstGeom>
          <a:noFill/>
        </p:spPr>
        <p:txBody>
          <a:bodyPr wrap="square" rtlCol="0">
            <a:spAutoFit/>
          </a:bodyPr>
          <a:lstStyle/>
          <a:p>
            <a:r>
              <a:rPr lang="en-GB" sz="2000" b="1" dirty="0">
                <a:solidFill>
                  <a:srgbClr val="636569"/>
                </a:solidFill>
              </a:rPr>
              <a:t>Results</a:t>
            </a:r>
          </a:p>
          <a:p>
            <a:pPr marL="285750" indent="-285750" algn="just">
              <a:buFont typeface="Arial" panose="020B0604020202020204" pitchFamily="34" charset="0"/>
              <a:buChar char="•"/>
            </a:pPr>
            <a:r>
              <a:rPr lang="en-GB" sz="1400" dirty="0">
                <a:solidFill>
                  <a:srgbClr val="A5A5A5"/>
                </a:solidFill>
              </a:rPr>
              <a:t>Median post-transplant follow-up was 4.8 years</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Beyond the first year post-transplant, there were no episodes of pAMR2 or greater and no LV dysfunction</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Primary endpoint free-survival was 79.0% at 3- and 5-year post-transplant</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Overall survival was 90% and 83.1% at 3- and 5-year post-transplant</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Beyond the first year post-transplant, one episode of pAMR1 was diagnosed and one patient had minimal de novo cardiac allograft vasculopathy</a:t>
            </a:r>
          </a:p>
          <a:p>
            <a:pPr marL="285750" indent="-285750" algn="just">
              <a:buFont typeface="Arial" panose="020B0604020202020204" pitchFamily="34" charset="0"/>
              <a:buChar char="•"/>
            </a:pPr>
            <a:endParaRPr lang="en-GB" sz="1400" dirty="0">
              <a:solidFill>
                <a:srgbClr val="A5A5A5"/>
              </a:solidFill>
            </a:endParaRPr>
          </a:p>
          <a:p>
            <a:pPr marL="285750" indent="-285750" algn="just">
              <a:buFont typeface="Arial" panose="020B0604020202020204" pitchFamily="34" charset="0"/>
              <a:buChar char="•"/>
            </a:pPr>
            <a:r>
              <a:rPr lang="en-GB" sz="1400" dirty="0">
                <a:solidFill>
                  <a:srgbClr val="A5A5A5"/>
                </a:solidFill>
              </a:rPr>
              <a:t>Compared to a matched-control group, we observed a non-statistically significant benefit of eculizumab with a lower incidence of primary endpoint or death (primary endpoint: HR=0.50, 95%CI=0.15-1.67, p=0.26; mortality: HR=0.51, 95%CI=0.13-2.07, p=0.35, Figure A and B)</a:t>
            </a:r>
          </a:p>
        </p:txBody>
      </p:sp>
      <p:sp>
        <p:nvSpPr>
          <p:cNvPr id="9" name="TextBox 8">
            <a:extLst>
              <a:ext uri="{FF2B5EF4-FFF2-40B4-BE49-F238E27FC236}">
                <a16:creationId xmlns:a16="http://schemas.microsoft.com/office/drawing/2014/main" id="{9CC5E249-139B-4814-AD5D-BDC7C100655F}"/>
              </a:ext>
            </a:extLst>
          </p:cNvPr>
          <p:cNvSpPr txBox="1"/>
          <p:nvPr/>
        </p:nvSpPr>
        <p:spPr>
          <a:xfrm>
            <a:off x="6253325" y="3640600"/>
            <a:ext cx="5310915" cy="2123658"/>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400" dirty="0">
                <a:solidFill>
                  <a:srgbClr val="A5A5A5"/>
                </a:solidFill>
              </a:rPr>
              <a:t>Favorable 5-year outcomes of a complement inhibition-based strategy for the management of immunologically high-risk </a:t>
            </a:r>
            <a:r>
              <a:rPr lang="en-US" sz="1400" dirty="0" err="1">
                <a:solidFill>
                  <a:srgbClr val="A5A5A5"/>
                </a:solidFill>
              </a:rPr>
              <a:t>HTx</a:t>
            </a:r>
            <a:endParaRPr lang="en-US" sz="1400" dirty="0">
              <a:solidFill>
                <a:srgbClr val="A5A5A5"/>
              </a:solidFill>
            </a:endParaRPr>
          </a:p>
          <a:p>
            <a:pPr marL="285750" indent="-285750" algn="just">
              <a:buFont typeface="Arial" panose="020B0604020202020204" pitchFamily="34" charset="0"/>
              <a:buChar char="•"/>
            </a:pPr>
            <a:endParaRPr lang="en-US" sz="1400" dirty="0">
              <a:solidFill>
                <a:srgbClr val="A5A5A5"/>
              </a:solidFill>
            </a:endParaRPr>
          </a:p>
          <a:p>
            <a:pPr marL="285750" indent="-285750" algn="just">
              <a:buFont typeface="Arial" panose="020B0604020202020204" pitchFamily="34" charset="0"/>
              <a:buChar char="•"/>
            </a:pPr>
            <a:r>
              <a:rPr lang="en-US" sz="1400" dirty="0">
                <a:solidFill>
                  <a:srgbClr val="A5A5A5"/>
                </a:solidFill>
              </a:rPr>
              <a:t>Chronic antibody-mediated allograft injuries were uncommon</a:t>
            </a:r>
          </a:p>
          <a:p>
            <a:pPr marL="285750" indent="-285750" algn="just">
              <a:buFont typeface="Arial" panose="020B0604020202020204" pitchFamily="34" charset="0"/>
              <a:buChar char="•"/>
            </a:pPr>
            <a:endParaRPr lang="en-US" sz="1400" dirty="0">
              <a:solidFill>
                <a:srgbClr val="A5A5A5"/>
              </a:solidFill>
            </a:endParaRPr>
          </a:p>
          <a:p>
            <a:pPr marL="285750" indent="-285750" algn="just">
              <a:buFont typeface="Arial" panose="020B0604020202020204" pitchFamily="34" charset="0"/>
              <a:buChar char="•"/>
            </a:pPr>
            <a:r>
              <a:rPr lang="en-US" sz="1400" dirty="0">
                <a:solidFill>
                  <a:srgbClr val="A5A5A5"/>
                </a:solidFill>
              </a:rPr>
              <a:t>Results support the utility of complement inhibition for immunologically high-risk heart transplantation</a:t>
            </a:r>
            <a:endParaRPr lang="en-CH" sz="1400" dirty="0">
              <a:solidFill>
                <a:srgbClr val="A5A5A5"/>
              </a:solidFill>
            </a:endParaRPr>
          </a:p>
        </p:txBody>
      </p:sp>
      <p:grpSp>
        <p:nvGrpSpPr>
          <p:cNvPr id="37" name="Group 36">
            <a:extLst>
              <a:ext uri="{FF2B5EF4-FFF2-40B4-BE49-F238E27FC236}">
                <a16:creationId xmlns:a16="http://schemas.microsoft.com/office/drawing/2014/main" id="{93F2C728-2923-4DBA-8B9C-2338E940D181}"/>
              </a:ext>
            </a:extLst>
          </p:cNvPr>
          <p:cNvGrpSpPr/>
          <p:nvPr/>
        </p:nvGrpSpPr>
        <p:grpSpPr>
          <a:xfrm>
            <a:off x="5938677" y="1200031"/>
            <a:ext cx="3126462" cy="2020764"/>
            <a:chOff x="6368150" y="772048"/>
            <a:chExt cx="3126462" cy="2020764"/>
          </a:xfrm>
        </p:grpSpPr>
        <p:pic>
          <p:nvPicPr>
            <p:cNvPr id="33" name="Image 3">
              <a:extLst>
                <a:ext uri="{FF2B5EF4-FFF2-40B4-BE49-F238E27FC236}">
                  <a16:creationId xmlns:a16="http://schemas.microsoft.com/office/drawing/2014/main" id="{F9C94768-234C-485D-9688-08C750EE96F4}"/>
                </a:ext>
              </a:extLst>
            </p:cNvPr>
            <p:cNvPicPr/>
            <p:nvPr/>
          </p:nvPicPr>
          <p:blipFill rotWithShape="1">
            <a:blip r:embed="rId6">
              <a:extLst>
                <a:ext uri="{28A0092B-C50C-407E-A947-70E740481C1C}">
                  <a14:useLocalDpi xmlns:a14="http://schemas.microsoft.com/office/drawing/2010/main" val="0"/>
                </a:ext>
              </a:extLst>
            </a:blip>
            <a:srcRect l="2699" t="11577" b="3408"/>
            <a:stretch/>
          </p:blipFill>
          <p:spPr>
            <a:xfrm>
              <a:off x="6368150" y="958167"/>
              <a:ext cx="3126462" cy="1834645"/>
            </a:xfrm>
            <a:prstGeom prst="rect">
              <a:avLst/>
            </a:prstGeom>
          </p:spPr>
        </p:pic>
        <p:sp>
          <p:nvSpPr>
            <p:cNvPr id="35" name="TextBox 34">
              <a:extLst>
                <a:ext uri="{FF2B5EF4-FFF2-40B4-BE49-F238E27FC236}">
                  <a16:creationId xmlns:a16="http://schemas.microsoft.com/office/drawing/2014/main" id="{FACBF729-8F7B-4F32-8C0A-F7F5F4AD9554}"/>
                </a:ext>
              </a:extLst>
            </p:cNvPr>
            <p:cNvSpPr txBox="1"/>
            <p:nvPr/>
          </p:nvSpPr>
          <p:spPr>
            <a:xfrm>
              <a:off x="6368150" y="772048"/>
              <a:ext cx="2829716" cy="246221"/>
            </a:xfrm>
            <a:prstGeom prst="rect">
              <a:avLst/>
            </a:prstGeom>
            <a:noFill/>
          </p:spPr>
          <p:txBody>
            <a:bodyPr wrap="square" rtlCol="0">
              <a:spAutoFit/>
            </a:bodyPr>
            <a:lstStyle/>
            <a:p>
              <a:r>
                <a:rPr lang="en-GB" sz="1000" b="1" dirty="0"/>
                <a:t>Figure A. Primary endpoint-free survival</a:t>
              </a:r>
            </a:p>
          </p:txBody>
        </p:sp>
      </p:grpSp>
      <p:grpSp>
        <p:nvGrpSpPr>
          <p:cNvPr id="38" name="Group 37">
            <a:extLst>
              <a:ext uri="{FF2B5EF4-FFF2-40B4-BE49-F238E27FC236}">
                <a16:creationId xmlns:a16="http://schemas.microsoft.com/office/drawing/2014/main" id="{8E50629F-33BB-440A-B5C1-7EF3BF848BB8}"/>
              </a:ext>
            </a:extLst>
          </p:cNvPr>
          <p:cNvGrpSpPr/>
          <p:nvPr/>
        </p:nvGrpSpPr>
        <p:grpSpPr>
          <a:xfrm>
            <a:off x="9022716" y="1200031"/>
            <a:ext cx="3055876" cy="2031429"/>
            <a:chOff x="6096000" y="3320217"/>
            <a:chExt cx="3055876" cy="2031429"/>
          </a:xfrm>
        </p:grpSpPr>
        <p:pic>
          <p:nvPicPr>
            <p:cNvPr id="34" name="Image 1">
              <a:extLst>
                <a:ext uri="{FF2B5EF4-FFF2-40B4-BE49-F238E27FC236}">
                  <a16:creationId xmlns:a16="http://schemas.microsoft.com/office/drawing/2014/main" id="{2DFA32F8-C3A7-4871-992E-22B3E1C2CA39}"/>
                </a:ext>
              </a:extLst>
            </p:cNvPr>
            <p:cNvPicPr/>
            <p:nvPr/>
          </p:nvPicPr>
          <p:blipFill rotWithShape="1">
            <a:blip r:embed="rId7">
              <a:extLst>
                <a:ext uri="{28A0092B-C50C-407E-A947-70E740481C1C}">
                  <a14:useLocalDpi xmlns:a14="http://schemas.microsoft.com/office/drawing/2010/main" val="0"/>
                </a:ext>
              </a:extLst>
            </a:blip>
            <a:srcRect l="3758" t="11577" r="1137" b="3408"/>
            <a:stretch/>
          </p:blipFill>
          <p:spPr>
            <a:xfrm>
              <a:off x="6096000" y="3517001"/>
              <a:ext cx="3055876" cy="1834645"/>
            </a:xfrm>
            <a:prstGeom prst="rect">
              <a:avLst/>
            </a:prstGeom>
          </p:spPr>
        </p:pic>
        <p:sp>
          <p:nvSpPr>
            <p:cNvPr id="36" name="TextBox 35">
              <a:extLst>
                <a:ext uri="{FF2B5EF4-FFF2-40B4-BE49-F238E27FC236}">
                  <a16:creationId xmlns:a16="http://schemas.microsoft.com/office/drawing/2014/main" id="{1AA966DE-D53D-4435-8C8A-45E6684C76D3}"/>
                </a:ext>
              </a:extLst>
            </p:cNvPr>
            <p:cNvSpPr txBox="1"/>
            <p:nvPr/>
          </p:nvSpPr>
          <p:spPr>
            <a:xfrm>
              <a:off x="6096000" y="3320217"/>
              <a:ext cx="2829716" cy="246221"/>
            </a:xfrm>
            <a:prstGeom prst="rect">
              <a:avLst/>
            </a:prstGeom>
            <a:noFill/>
          </p:spPr>
          <p:txBody>
            <a:bodyPr wrap="square" rtlCol="0">
              <a:spAutoFit/>
            </a:bodyPr>
            <a:lstStyle/>
            <a:p>
              <a:r>
                <a:rPr lang="en-GB" sz="1000" b="1" dirty="0"/>
                <a:t>Figure B. Post-transplant survival</a:t>
              </a:r>
            </a:p>
          </p:txBody>
        </p:sp>
      </p:grpSp>
    </p:spTree>
    <p:custDataLst>
      <p:tags r:id="rId1"/>
    </p:custDataLst>
    <p:extLst>
      <p:ext uri="{BB962C8B-B14F-4D97-AF65-F5344CB8AC3E}">
        <p14:creationId xmlns:p14="http://schemas.microsoft.com/office/powerpoint/2010/main" val="49015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ED0F2-0903-42F9-BB07-38077E2A7D47}"/>
              </a:ext>
            </a:extLst>
          </p:cNvPr>
          <p:cNvSpPr>
            <a:spLocks noGrp="1"/>
          </p:cNvSpPr>
          <p:nvPr>
            <p:ph type="title"/>
          </p:nvPr>
        </p:nvSpPr>
        <p:spPr/>
        <p:txBody>
          <a:bodyPr>
            <a:normAutofit fontScale="90000"/>
          </a:bodyPr>
          <a:lstStyle/>
          <a:p>
            <a:r>
              <a:rPr lang="en-GB" dirty="0">
                <a:latin typeface="+mn-lt"/>
              </a:rPr>
              <a:t>Content</a:t>
            </a:r>
          </a:p>
        </p:txBody>
      </p:sp>
      <p:graphicFrame>
        <p:nvGraphicFramePr>
          <p:cNvPr id="5" name="Table 4">
            <a:extLst>
              <a:ext uri="{FF2B5EF4-FFF2-40B4-BE49-F238E27FC236}">
                <a16:creationId xmlns:a16="http://schemas.microsoft.com/office/drawing/2014/main" id="{43264AE3-0EAB-4BD5-B611-B23586771740}"/>
              </a:ext>
            </a:extLst>
          </p:cNvPr>
          <p:cNvGraphicFramePr>
            <a:graphicFrameLocks noGrp="1"/>
          </p:cNvGraphicFramePr>
          <p:nvPr>
            <p:extLst>
              <p:ext uri="{D42A27DB-BD31-4B8C-83A1-F6EECF244321}">
                <p14:modId xmlns:p14="http://schemas.microsoft.com/office/powerpoint/2010/main" val="305275122"/>
              </p:ext>
            </p:extLst>
          </p:nvPr>
        </p:nvGraphicFramePr>
        <p:xfrm>
          <a:off x="828303" y="1182623"/>
          <a:ext cx="10293865" cy="394208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2406739013"/>
                    </a:ext>
                  </a:extLst>
                </a:gridCol>
                <a:gridCol w="8674575">
                  <a:extLst>
                    <a:ext uri="{9D8B030D-6E8A-4147-A177-3AD203B41FA5}">
                      <a16:colId xmlns:a16="http://schemas.microsoft.com/office/drawing/2014/main" val="787600818"/>
                    </a:ext>
                  </a:extLst>
                </a:gridCol>
              </a:tblGrid>
              <a:tr h="370840">
                <a:tc gridSpan="2">
                  <a:txBody>
                    <a:bodyPr/>
                    <a:lstStyle/>
                    <a:p>
                      <a:r>
                        <a:rPr lang="en-GB" dirty="0">
                          <a:latin typeface="+mn-lt"/>
                        </a:rPr>
                        <a:t>Heart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326402496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BOS5_5</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46465"/>
                    </a:solidFill>
                  </a:tcPr>
                </a:tc>
                <a:tc>
                  <a:txBody>
                    <a:bodyPr/>
                    <a:lstStyle/>
                    <a:p>
                      <a:r>
                        <a:rPr lang="en-US" sz="1800" u="sng" kern="1200" cap="none" baseline="0" dirty="0">
                          <a:solidFill>
                            <a:srgbClr val="636569"/>
                          </a:solidFill>
                          <a:uFill>
                            <a:solidFill>
                              <a:schemeClr val="bg1"/>
                            </a:solidFill>
                          </a:uFill>
                          <a:latin typeface="+mn-lt"/>
                          <a:ea typeface="+mn-ea"/>
                          <a:cs typeface="+mn-cs"/>
                          <a:hlinkClick r:id="rId3" action="ppaction://hlinksldjump">
                            <a:extLst>
                              <a:ext uri="{A12FA001-AC4F-418D-AE19-62706E023703}">
                                <ahyp:hlinkClr xmlns:ahyp="http://schemas.microsoft.com/office/drawing/2018/hyperlinkcolor" val="tx"/>
                              </a:ext>
                            </a:extLst>
                          </a:hlinkClick>
                        </a:rPr>
                        <a:t>Outcome of heart transplant bridged with </a:t>
                      </a:r>
                      <a:r>
                        <a:rPr lang="en-US" sz="1800" u="sng" kern="1200" cap="none" baseline="0" dirty="0" err="1">
                          <a:solidFill>
                            <a:srgbClr val="636569"/>
                          </a:solidFill>
                          <a:uFill>
                            <a:solidFill>
                              <a:schemeClr val="bg1"/>
                            </a:solidFill>
                          </a:uFill>
                          <a:latin typeface="+mn-lt"/>
                          <a:ea typeface="+mn-ea"/>
                          <a:cs typeface="+mn-cs"/>
                          <a:hlinkClick r:id="rId3" action="ppaction://hlinksldjump">
                            <a:extLst>
                              <a:ext uri="{A12FA001-AC4F-418D-AE19-62706E023703}">
                                <ahyp:hlinkClr xmlns:ahyp="http://schemas.microsoft.com/office/drawing/2018/hyperlinkcolor" val="tx"/>
                              </a:ext>
                            </a:extLst>
                          </a:hlinkClick>
                        </a:rPr>
                        <a:t>veno</a:t>
                      </a:r>
                      <a:r>
                        <a:rPr lang="en-US" sz="1800" u="sng" kern="1200" cap="none" baseline="0" dirty="0">
                          <a:solidFill>
                            <a:srgbClr val="636569"/>
                          </a:solidFill>
                          <a:uFill>
                            <a:solidFill>
                              <a:schemeClr val="bg1"/>
                            </a:solidFill>
                          </a:uFill>
                          <a:latin typeface="+mn-lt"/>
                          <a:ea typeface="+mn-ea"/>
                          <a:cs typeface="+mn-cs"/>
                          <a:hlinkClick r:id="rId3" action="ppaction://hlinksldjump">
                            <a:extLst>
                              <a:ext uri="{A12FA001-AC4F-418D-AE19-62706E023703}">
                                <ahyp:hlinkClr xmlns:ahyp="http://schemas.microsoft.com/office/drawing/2018/hyperlinkcolor" val="tx"/>
                              </a:ext>
                            </a:extLst>
                          </a:hlinkClick>
                        </a:rPr>
                        <a:t>-arterial extracorporeal membrane oxygenation: A single center experience</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662264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BOS5_7</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US" sz="1800" u="sng" kern="1200" cap="none" baseline="0" dirty="0">
                          <a:solidFill>
                            <a:srgbClr val="636569"/>
                          </a:solidFill>
                          <a:uFill>
                            <a:solidFill>
                              <a:schemeClr val="bg1"/>
                            </a:solidFill>
                          </a:uFill>
                          <a:latin typeface="+mn-lt"/>
                          <a:ea typeface="+mn-ea"/>
                          <a:cs typeface="+mn-cs"/>
                          <a:hlinkClick r:id="rId4" action="ppaction://hlinksldjump">
                            <a:extLst>
                              <a:ext uri="{A12FA001-AC4F-418D-AE19-62706E023703}">
                                <ahyp:hlinkClr xmlns:ahyp="http://schemas.microsoft.com/office/drawing/2018/hyperlinkcolor" val="tx"/>
                              </a:ext>
                            </a:extLst>
                          </a:hlinkClick>
                        </a:rPr>
                        <a:t>Heart transplant survival outcomes: Role of donor-transmitted atherosclerosis</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068174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BOS5_13</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US" sz="1800" u="sng" kern="1200" cap="none" baseline="0" dirty="0">
                          <a:solidFill>
                            <a:srgbClr val="636569"/>
                          </a:solidFill>
                          <a:uFill>
                            <a:solidFill>
                              <a:schemeClr val="bg1"/>
                            </a:solidFill>
                          </a:uFill>
                          <a:latin typeface="+mn-lt"/>
                          <a:ea typeface="+mn-ea"/>
                          <a:cs typeface="+mn-cs"/>
                          <a:hlinkClick r:id="rId5" action="ppaction://hlinksldjump">
                            <a:extLst>
                              <a:ext uri="{A12FA001-AC4F-418D-AE19-62706E023703}">
                                <ahyp:hlinkClr xmlns:ahyp="http://schemas.microsoft.com/office/drawing/2018/hyperlinkcolor" val="tx"/>
                              </a:ext>
                            </a:extLst>
                          </a:hlinkClick>
                        </a:rPr>
                        <a:t>Development and validation of specific posttransplant risk scores according to the transplant era: A UNOS cohort analysis</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01331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BOS5_14</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US" sz="1800" u="sng" kern="1200" cap="none" baseline="0" dirty="0">
                          <a:solidFill>
                            <a:srgbClr val="636569"/>
                          </a:solidFill>
                          <a:uFill>
                            <a:solidFill>
                              <a:schemeClr val="bg1"/>
                            </a:solidFill>
                          </a:uFill>
                          <a:latin typeface="+mn-lt"/>
                          <a:ea typeface="+mn-ea"/>
                          <a:cs typeface="+mn-cs"/>
                          <a:hlinkClick r:id="rId6" action="ppaction://hlinksldjump">
                            <a:extLst>
                              <a:ext uri="{A12FA001-AC4F-418D-AE19-62706E023703}">
                                <ahyp:hlinkClr xmlns:ahyp="http://schemas.microsoft.com/office/drawing/2018/hyperlinkcolor" val="tx"/>
                              </a:ext>
                            </a:extLst>
                          </a:hlinkClick>
                        </a:rPr>
                        <a:t>Graft remodeling after thoracic transplantation: MIR-339 and galectin-3 in the diagnosis of structural changes </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409948378"/>
                  </a:ext>
                </a:extLst>
              </a:tr>
              <a:tr h="370840">
                <a:tc>
                  <a:txBody>
                    <a:bodyPr/>
                    <a:lstStyle/>
                    <a:p>
                      <a:pPr algn="ctr"/>
                      <a:r>
                        <a:rPr lang="en-GB" sz="1800" b="1" kern="1200" dirty="0">
                          <a:solidFill>
                            <a:schemeClr val="bg1"/>
                          </a:solidFill>
                          <a:latin typeface="+mn-lt"/>
                          <a:ea typeface="+mn-ea"/>
                          <a:cs typeface="+mn-cs"/>
                        </a:rPr>
                        <a:t>FG2_6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US" sz="1800" u="sng" kern="1200" cap="none" baseline="0" dirty="0" err="1">
                          <a:solidFill>
                            <a:srgbClr val="636569"/>
                          </a:solidFill>
                          <a:uFill>
                            <a:solidFill>
                              <a:schemeClr val="bg1"/>
                            </a:solidFill>
                          </a:uFill>
                          <a:latin typeface="+mn-lt"/>
                          <a:ea typeface="+mn-ea"/>
                          <a:cs typeface="+mn-cs"/>
                          <a:hlinkClick r:id="rId7" action="ppaction://hlinksldjump">
                            <a:extLst>
                              <a:ext uri="{A12FA001-AC4F-418D-AE19-62706E023703}">
                                <ahyp:hlinkClr xmlns:ahyp="http://schemas.microsoft.com/office/drawing/2018/hyperlinkcolor" val="tx"/>
                              </a:ext>
                            </a:extLst>
                          </a:hlinkClick>
                        </a:rPr>
                        <a:t>Custodiol</a:t>
                      </a:r>
                      <a:r>
                        <a:rPr lang="en-US" sz="1800" u="sng" kern="1200" cap="none" baseline="0" dirty="0">
                          <a:solidFill>
                            <a:srgbClr val="636569"/>
                          </a:solidFill>
                          <a:uFill>
                            <a:solidFill>
                              <a:schemeClr val="bg1"/>
                            </a:solidFill>
                          </a:uFill>
                          <a:latin typeface="+mn-lt"/>
                          <a:ea typeface="+mn-ea"/>
                          <a:cs typeface="+mn-cs"/>
                          <a:hlinkClick r:id="rId7" action="ppaction://hlinksldjump">
                            <a:extLst>
                              <a:ext uri="{A12FA001-AC4F-418D-AE19-62706E023703}">
                                <ahyp:hlinkClr xmlns:ahyp="http://schemas.microsoft.com/office/drawing/2018/hyperlinkcolor" val="tx"/>
                              </a:ext>
                            </a:extLst>
                          </a:hlinkClick>
                        </a:rPr>
                        <a:t>-N versus </a:t>
                      </a:r>
                      <a:r>
                        <a:rPr lang="en-US" sz="1800" u="sng" kern="1200" cap="none" baseline="0" dirty="0" err="1">
                          <a:solidFill>
                            <a:srgbClr val="636569"/>
                          </a:solidFill>
                          <a:uFill>
                            <a:solidFill>
                              <a:schemeClr val="bg1"/>
                            </a:solidFill>
                          </a:uFill>
                          <a:latin typeface="+mn-lt"/>
                          <a:ea typeface="+mn-ea"/>
                          <a:cs typeface="+mn-cs"/>
                          <a:hlinkClick r:id="rId7" action="ppaction://hlinksldjump">
                            <a:extLst>
                              <a:ext uri="{A12FA001-AC4F-418D-AE19-62706E023703}">
                                <ahyp:hlinkClr xmlns:ahyp="http://schemas.microsoft.com/office/drawing/2018/hyperlinkcolor" val="tx"/>
                              </a:ext>
                            </a:extLst>
                          </a:hlinkClick>
                        </a:rPr>
                        <a:t>custodiol</a:t>
                      </a:r>
                      <a:r>
                        <a:rPr lang="en-US" sz="1800" u="sng" kern="1200" cap="none" baseline="0" dirty="0">
                          <a:solidFill>
                            <a:srgbClr val="636569"/>
                          </a:solidFill>
                          <a:uFill>
                            <a:solidFill>
                              <a:schemeClr val="bg1"/>
                            </a:solidFill>
                          </a:uFill>
                          <a:latin typeface="+mn-lt"/>
                          <a:ea typeface="+mn-ea"/>
                          <a:cs typeface="+mn-cs"/>
                          <a:hlinkClick r:id="rId7" action="ppaction://hlinksldjump">
                            <a:extLst>
                              <a:ext uri="{A12FA001-AC4F-418D-AE19-62706E023703}">
                                <ahyp:hlinkClr xmlns:ahyp="http://schemas.microsoft.com/office/drawing/2018/hyperlinkcolor" val="tx"/>
                              </a:ext>
                            </a:extLst>
                          </a:hlinkClick>
                        </a:rPr>
                        <a:t>: Results from a prospective randomized single blind multicenter phase III trial in patients undergoing heart transplantation</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23770972"/>
                  </a:ext>
                </a:extLst>
              </a:tr>
              <a:tr h="370840">
                <a:tc>
                  <a:txBody>
                    <a:bodyPr/>
                    <a:lstStyle/>
                    <a:p>
                      <a:pPr algn="ctr"/>
                      <a:r>
                        <a:rPr lang="en-US" sz="1800" b="1" kern="1200" dirty="0">
                          <a:solidFill>
                            <a:schemeClr val="bg1"/>
                          </a:solidFill>
                          <a:latin typeface="+mn-lt"/>
                          <a:ea typeface="+mn-ea"/>
                          <a:cs typeface="+mn-cs"/>
                        </a:rPr>
                        <a:t>FG2_7</a:t>
                      </a:r>
                      <a:endParaRPr lang="en-GB"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cap="none" baseline="0" dirty="0">
                          <a:solidFill>
                            <a:srgbClr val="636569"/>
                          </a:solidFill>
                          <a:uFill>
                            <a:solidFill>
                              <a:schemeClr val="bg1"/>
                            </a:solidFill>
                          </a:uFill>
                          <a:latin typeface="+mn-lt"/>
                          <a:ea typeface="+mn-ea"/>
                          <a:cs typeface="+mn-cs"/>
                          <a:hlinkClick r:id="rId8" action="ppaction://hlinksldjump">
                            <a:extLst>
                              <a:ext uri="{A12FA001-AC4F-418D-AE19-62706E023703}">
                                <ahyp:hlinkClr xmlns:ahyp="http://schemas.microsoft.com/office/drawing/2018/hyperlinkcolor" val="tx"/>
                              </a:ext>
                            </a:extLst>
                          </a:hlinkClick>
                        </a:rPr>
                        <a:t>Effects of triiodothyronine and preconditioning on ex vivo rat hearts subjected to normothermic perfusion. Implications for donor heart preservation </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320706924"/>
                  </a:ext>
                </a:extLst>
              </a:tr>
            </a:tbl>
          </a:graphicData>
        </a:graphic>
      </p:graphicFrame>
    </p:spTree>
    <p:custDataLst>
      <p:tags r:id="rId1"/>
    </p:custDataLst>
    <p:extLst>
      <p:ext uri="{BB962C8B-B14F-4D97-AF65-F5344CB8AC3E}">
        <p14:creationId xmlns:p14="http://schemas.microsoft.com/office/powerpoint/2010/main" val="171621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ED0F2-0903-42F9-BB07-38077E2A7D47}"/>
              </a:ext>
            </a:extLst>
          </p:cNvPr>
          <p:cNvSpPr>
            <a:spLocks noGrp="1"/>
          </p:cNvSpPr>
          <p:nvPr>
            <p:ph type="title"/>
          </p:nvPr>
        </p:nvSpPr>
        <p:spPr/>
        <p:txBody>
          <a:bodyPr>
            <a:normAutofit fontScale="90000"/>
          </a:bodyPr>
          <a:lstStyle/>
          <a:p>
            <a:r>
              <a:rPr lang="en-GB" dirty="0">
                <a:latin typeface="+mn-lt"/>
              </a:rPr>
              <a:t>Content</a:t>
            </a:r>
          </a:p>
        </p:txBody>
      </p:sp>
      <p:graphicFrame>
        <p:nvGraphicFramePr>
          <p:cNvPr id="5" name="Table 4">
            <a:extLst>
              <a:ext uri="{FF2B5EF4-FFF2-40B4-BE49-F238E27FC236}">
                <a16:creationId xmlns:a16="http://schemas.microsoft.com/office/drawing/2014/main" id="{43264AE3-0EAB-4BD5-B611-B23586771740}"/>
              </a:ext>
            </a:extLst>
          </p:cNvPr>
          <p:cNvGraphicFramePr>
            <a:graphicFrameLocks noGrp="1"/>
          </p:cNvGraphicFramePr>
          <p:nvPr>
            <p:extLst>
              <p:ext uri="{D42A27DB-BD31-4B8C-83A1-F6EECF244321}">
                <p14:modId xmlns:p14="http://schemas.microsoft.com/office/powerpoint/2010/main" val="1604139385"/>
              </p:ext>
            </p:extLst>
          </p:nvPr>
        </p:nvGraphicFramePr>
        <p:xfrm>
          <a:off x="828303" y="1182623"/>
          <a:ext cx="9517855" cy="4211320"/>
        </p:xfrm>
        <a:graphic>
          <a:graphicData uri="http://schemas.openxmlformats.org/drawingml/2006/table">
            <a:tbl>
              <a:tblPr firstRow="1" bandRow="1">
                <a:tableStyleId>{5C22544A-7EE6-4342-B048-85BDC9FD1C3A}</a:tableStyleId>
              </a:tblPr>
              <a:tblGrid>
                <a:gridCol w="1013749">
                  <a:extLst>
                    <a:ext uri="{9D8B030D-6E8A-4147-A177-3AD203B41FA5}">
                      <a16:colId xmlns:a16="http://schemas.microsoft.com/office/drawing/2014/main" val="2406739013"/>
                    </a:ext>
                  </a:extLst>
                </a:gridCol>
                <a:gridCol w="8504106">
                  <a:extLst>
                    <a:ext uri="{9D8B030D-6E8A-4147-A177-3AD203B41FA5}">
                      <a16:colId xmlns:a16="http://schemas.microsoft.com/office/drawing/2014/main" val="787600818"/>
                    </a:ext>
                  </a:extLst>
                </a:gridCol>
              </a:tblGrid>
              <a:tr h="370840">
                <a:tc gridSpan="2">
                  <a:txBody>
                    <a:bodyPr/>
                    <a:lstStyle/>
                    <a:p>
                      <a:r>
                        <a:rPr lang="en-GB" dirty="0">
                          <a:latin typeface="+mn-lt"/>
                        </a:rPr>
                        <a:t>Heart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3264024966"/>
                  </a:ext>
                </a:extLst>
              </a:tr>
              <a:tr h="370840">
                <a:tc>
                  <a:txBody>
                    <a:bodyPr/>
                    <a:lstStyle/>
                    <a:p>
                      <a:pPr algn="ctr"/>
                      <a:r>
                        <a:rPr lang="en-US" sz="1800" b="1" kern="1200" dirty="0">
                          <a:solidFill>
                            <a:schemeClr val="bg1"/>
                          </a:solidFill>
                          <a:latin typeface="+mn-lt"/>
                          <a:ea typeface="+mn-ea"/>
                          <a:cs typeface="+mn-cs"/>
                        </a:rPr>
                        <a:t>LDV7</a:t>
                      </a:r>
                      <a:endParaRPr lang="en-GB"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46465"/>
                    </a:solidFill>
                  </a:tcPr>
                </a:tc>
                <a:tc>
                  <a:txBody>
                    <a:bodyPr/>
                    <a:lstStyle/>
                    <a:p>
                      <a:r>
                        <a:rPr lang="en-US" sz="1800" u="sng" kern="1200" cap="none" baseline="0" dirty="0">
                          <a:solidFill>
                            <a:srgbClr val="636569"/>
                          </a:solidFill>
                          <a:uFill>
                            <a:solidFill>
                              <a:schemeClr val="bg1"/>
                            </a:solidFill>
                          </a:uFill>
                          <a:latin typeface="+mn-lt"/>
                          <a:ea typeface="+mn-ea"/>
                          <a:cs typeface="+mn-cs"/>
                          <a:hlinkClick r:id="rId3" action="ppaction://hlinksldjump">
                            <a:extLst>
                              <a:ext uri="{A12FA001-AC4F-418D-AE19-62706E023703}">
                                <ahyp:hlinkClr xmlns:ahyp="http://schemas.microsoft.com/office/drawing/2018/hyperlinkcolor" val="tx"/>
                              </a:ext>
                            </a:extLst>
                          </a:hlinkClick>
                        </a:rPr>
                        <a:t>Donor-derived cell free DNA as a surveillance tool for acute cellular rejection in heart transplantation: Results from the free-DNA car study </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662264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OS6_1</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4" action="ppaction://hlinksldjump">
                            <a:extLst>
                              <a:ext uri="{A12FA001-AC4F-418D-AE19-62706E023703}">
                                <ahyp:hlinkClr xmlns:ahyp="http://schemas.microsoft.com/office/drawing/2018/hyperlinkcolor" val="tx"/>
                              </a:ext>
                            </a:extLst>
                          </a:hlinkClick>
                        </a:rPr>
                        <a:t>5-year outcome after continuous flow LVAD with full-magnetic vs hybrid levitation system: Results of an all-comers </a:t>
                      </a:r>
                      <a:r>
                        <a:rPr lang="en-GB" sz="1800" u="sng" kern="1200" cap="none" baseline="0" dirty="0" err="1">
                          <a:solidFill>
                            <a:srgbClr val="636569"/>
                          </a:solidFill>
                          <a:uFill>
                            <a:solidFill>
                              <a:schemeClr val="bg1"/>
                            </a:solidFill>
                          </a:uFill>
                          <a:latin typeface="+mn-lt"/>
                          <a:ea typeface="+mn-ea"/>
                          <a:cs typeface="+mn-cs"/>
                          <a:hlinkClick r:id="rId4" action="ppaction://hlinksldjump">
                            <a:extLst>
                              <a:ext uri="{A12FA001-AC4F-418D-AE19-62706E023703}">
                                <ahyp:hlinkClr xmlns:ahyp="http://schemas.microsoft.com/office/drawing/2018/hyperlinkcolor" val="tx"/>
                              </a:ext>
                            </a:extLst>
                          </a:hlinkClick>
                        </a:rPr>
                        <a:t>multicenter</a:t>
                      </a:r>
                      <a:r>
                        <a:rPr lang="en-GB" sz="1800" u="sng" kern="1200" cap="none" baseline="0" dirty="0">
                          <a:solidFill>
                            <a:srgbClr val="636569"/>
                          </a:solidFill>
                          <a:uFill>
                            <a:solidFill>
                              <a:schemeClr val="bg1"/>
                            </a:solidFill>
                          </a:uFill>
                          <a:latin typeface="+mn-lt"/>
                          <a:ea typeface="+mn-ea"/>
                          <a:cs typeface="+mn-cs"/>
                          <a:hlinkClick r:id="rId4" action="ppaction://hlinksldjump">
                            <a:extLst>
                              <a:ext uri="{A12FA001-AC4F-418D-AE19-62706E023703}">
                                <ahyp:hlinkClr xmlns:ahyp="http://schemas.microsoft.com/office/drawing/2018/hyperlinkcolor" val="tx"/>
                              </a:ext>
                            </a:extLst>
                          </a:hlinkClick>
                        </a:rPr>
                        <a:t> registry</a:t>
                      </a:r>
                      <a:r>
                        <a:rPr lang="en-GB" sz="1800" u="sng" kern="1200" cap="none" baseline="0" dirty="0">
                          <a:solidFill>
                            <a:srgbClr val="636569"/>
                          </a:solidFill>
                          <a:uFill>
                            <a:solidFill>
                              <a:schemeClr val="bg1"/>
                            </a:solidFill>
                          </a:uFill>
                          <a:latin typeface="+mn-lt"/>
                          <a:ea typeface="+mn-ea"/>
                          <a:cs typeface="+mn-cs"/>
                        </a:rPr>
                        <a:t> </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068174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OS6_2</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5" action="ppaction://hlinksldjump">
                            <a:extLst>
                              <a:ext uri="{A12FA001-AC4F-418D-AE19-62706E023703}">
                                <ahyp:hlinkClr xmlns:ahyp="http://schemas.microsoft.com/office/drawing/2018/hyperlinkcolor" val="tx"/>
                              </a:ext>
                            </a:extLst>
                          </a:hlinkClick>
                        </a:rPr>
                        <a:t>Impact of the 2018 French allocation scheme on the profile of heart transplantation candidates and recipients: Insights from a high-volume </a:t>
                      </a:r>
                      <a:r>
                        <a:rPr lang="en-GB" sz="1800" u="sng" kern="1200" cap="none" baseline="0" dirty="0" err="1">
                          <a:solidFill>
                            <a:srgbClr val="636569"/>
                          </a:solidFill>
                          <a:uFill>
                            <a:solidFill>
                              <a:schemeClr val="bg1"/>
                            </a:solidFill>
                          </a:uFill>
                          <a:latin typeface="+mn-lt"/>
                          <a:ea typeface="+mn-ea"/>
                          <a:cs typeface="+mn-cs"/>
                          <a:hlinkClick r:id="rId5" action="ppaction://hlinksldjump">
                            <a:extLst>
                              <a:ext uri="{A12FA001-AC4F-418D-AE19-62706E023703}">
                                <ahyp:hlinkClr xmlns:ahyp="http://schemas.microsoft.com/office/drawing/2018/hyperlinkcolor" val="tx"/>
                              </a:ext>
                            </a:extLst>
                          </a:hlinkClick>
                        </a:rPr>
                        <a:t>center</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01331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OS6_3</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6" action="ppaction://hlinksldjump">
                            <a:extLst>
                              <a:ext uri="{A12FA001-AC4F-418D-AE19-62706E023703}">
                                <ahyp:hlinkClr xmlns:ahyp="http://schemas.microsoft.com/office/drawing/2018/hyperlinkcolor" val="tx"/>
                              </a:ext>
                            </a:extLst>
                          </a:hlinkClick>
                        </a:rPr>
                        <a:t>Results from over 800 transplant recipients enrolled in the guardian-heart registry: Challenging the standard of care</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409948378"/>
                  </a:ext>
                </a:extLst>
              </a:tr>
              <a:tr h="370840">
                <a:tc>
                  <a:txBody>
                    <a:bodyPr/>
                    <a:lstStyle/>
                    <a:p>
                      <a:pPr algn="ctr"/>
                      <a:r>
                        <a:rPr lang="en-US" sz="1800" b="1" kern="1200" dirty="0">
                          <a:solidFill>
                            <a:schemeClr val="bg1"/>
                          </a:solidFill>
                          <a:latin typeface="+mn-lt"/>
                          <a:ea typeface="+mn-ea"/>
                          <a:cs typeface="+mn-cs"/>
                        </a:rPr>
                        <a:t>OS6_4</a:t>
                      </a:r>
                      <a:endParaRPr lang="en-GB"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cap="none" baseline="0" dirty="0">
                          <a:solidFill>
                            <a:srgbClr val="636569"/>
                          </a:solidFill>
                          <a:uFill>
                            <a:solidFill>
                              <a:schemeClr val="bg1"/>
                            </a:solidFill>
                          </a:uFill>
                          <a:latin typeface="+mn-lt"/>
                          <a:ea typeface="+mn-ea"/>
                          <a:cs typeface="+mn-cs"/>
                          <a:hlinkClick r:id="rId7" action="ppaction://hlinksldjump">
                            <a:extLst>
                              <a:ext uri="{A12FA001-AC4F-418D-AE19-62706E023703}">
                                <ahyp:hlinkClr xmlns:ahyp="http://schemas.microsoft.com/office/drawing/2018/hyperlinkcolor" val="tx"/>
                              </a:ext>
                            </a:extLst>
                          </a:hlinkClick>
                        </a:rPr>
                        <a:t>Heart transplantation from controlled donation after the circulatory determination of death: Our experience</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320706924"/>
                  </a:ext>
                </a:extLst>
              </a:tr>
              <a:tr h="370840">
                <a:tc>
                  <a:txBody>
                    <a:bodyPr/>
                    <a:lstStyle/>
                    <a:p>
                      <a:pPr algn="ctr"/>
                      <a:r>
                        <a:rPr lang="en-GB" sz="1800" b="1" kern="1200" dirty="0">
                          <a:solidFill>
                            <a:schemeClr val="bg1"/>
                          </a:solidFill>
                          <a:latin typeface="+mn-lt"/>
                          <a:ea typeface="+mn-ea"/>
                          <a:cs typeface="+mn-cs"/>
                        </a:rPr>
                        <a:t>OS6_5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8" action="ppaction://hlinksldjump">
                            <a:extLst>
                              <a:ext uri="{A12FA001-AC4F-418D-AE19-62706E023703}">
                                <ahyp:hlinkClr xmlns:ahyp="http://schemas.microsoft.com/office/drawing/2018/hyperlinkcolor" val="tx"/>
                              </a:ext>
                            </a:extLst>
                          </a:hlinkClick>
                        </a:rPr>
                        <a:t>Molecular diagnostic classification of heart allograft rejection based on the targeted </a:t>
                      </a:r>
                      <a:r>
                        <a:rPr lang="en-GB" sz="1800" u="sng" kern="1200" cap="none" baseline="0" dirty="0" err="1">
                          <a:solidFill>
                            <a:srgbClr val="636569"/>
                          </a:solidFill>
                          <a:uFill>
                            <a:solidFill>
                              <a:schemeClr val="bg1"/>
                            </a:solidFill>
                          </a:uFill>
                          <a:latin typeface="+mn-lt"/>
                          <a:ea typeface="+mn-ea"/>
                          <a:cs typeface="+mn-cs"/>
                          <a:hlinkClick r:id="rId8" action="ppaction://hlinksldjump">
                            <a:extLst>
                              <a:ext uri="{A12FA001-AC4F-418D-AE19-62706E023703}">
                                <ahyp:hlinkClr xmlns:ahyp="http://schemas.microsoft.com/office/drawing/2018/hyperlinkcolor" val="tx"/>
                              </a:ext>
                            </a:extLst>
                          </a:hlinkClick>
                        </a:rPr>
                        <a:t>banff</a:t>
                      </a:r>
                      <a:r>
                        <a:rPr lang="en-GB" sz="1800" u="sng" kern="1200" cap="none" baseline="0" dirty="0">
                          <a:solidFill>
                            <a:srgbClr val="636569"/>
                          </a:solidFill>
                          <a:uFill>
                            <a:solidFill>
                              <a:schemeClr val="bg1"/>
                            </a:solidFill>
                          </a:uFill>
                          <a:latin typeface="+mn-lt"/>
                          <a:ea typeface="+mn-ea"/>
                          <a:cs typeface="+mn-cs"/>
                          <a:hlinkClick r:id="rId8" action="ppaction://hlinksldjump">
                            <a:extLst>
                              <a:ext uri="{A12FA001-AC4F-418D-AE19-62706E023703}">
                                <ahyp:hlinkClr xmlns:ahyp="http://schemas.microsoft.com/office/drawing/2018/hyperlinkcolor" val="tx"/>
                              </a:ext>
                            </a:extLst>
                          </a:hlinkClick>
                        </a:rPr>
                        <a:t> human organ transplant gene expression panel</a:t>
                      </a:r>
                      <a:endParaRPr lang="en-CH"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152133516"/>
                  </a:ext>
                </a:extLst>
              </a:tr>
            </a:tbl>
          </a:graphicData>
        </a:graphic>
      </p:graphicFrame>
    </p:spTree>
    <p:custDataLst>
      <p:tags r:id="rId1"/>
    </p:custDataLst>
    <p:extLst>
      <p:ext uri="{BB962C8B-B14F-4D97-AF65-F5344CB8AC3E}">
        <p14:creationId xmlns:p14="http://schemas.microsoft.com/office/powerpoint/2010/main" val="276518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ED0F2-0903-42F9-BB07-38077E2A7D47}"/>
              </a:ext>
            </a:extLst>
          </p:cNvPr>
          <p:cNvSpPr>
            <a:spLocks noGrp="1"/>
          </p:cNvSpPr>
          <p:nvPr>
            <p:ph type="title"/>
          </p:nvPr>
        </p:nvSpPr>
        <p:spPr/>
        <p:txBody>
          <a:bodyPr>
            <a:normAutofit fontScale="90000"/>
          </a:bodyPr>
          <a:lstStyle/>
          <a:p>
            <a:r>
              <a:rPr lang="en-GB" dirty="0">
                <a:latin typeface="+mn-lt"/>
              </a:rPr>
              <a:t>Content</a:t>
            </a:r>
          </a:p>
        </p:txBody>
      </p:sp>
      <p:graphicFrame>
        <p:nvGraphicFramePr>
          <p:cNvPr id="5" name="Table 4">
            <a:extLst>
              <a:ext uri="{FF2B5EF4-FFF2-40B4-BE49-F238E27FC236}">
                <a16:creationId xmlns:a16="http://schemas.microsoft.com/office/drawing/2014/main" id="{43264AE3-0EAB-4BD5-B611-B23586771740}"/>
              </a:ext>
            </a:extLst>
          </p:cNvPr>
          <p:cNvGraphicFramePr>
            <a:graphicFrameLocks noGrp="1"/>
          </p:cNvGraphicFramePr>
          <p:nvPr>
            <p:extLst>
              <p:ext uri="{D42A27DB-BD31-4B8C-83A1-F6EECF244321}">
                <p14:modId xmlns:p14="http://schemas.microsoft.com/office/powerpoint/2010/main" val="2699107125"/>
              </p:ext>
            </p:extLst>
          </p:nvPr>
        </p:nvGraphicFramePr>
        <p:xfrm>
          <a:off x="828303" y="1182623"/>
          <a:ext cx="10293865" cy="2335411"/>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2406739013"/>
                    </a:ext>
                  </a:extLst>
                </a:gridCol>
                <a:gridCol w="8674575">
                  <a:extLst>
                    <a:ext uri="{9D8B030D-6E8A-4147-A177-3AD203B41FA5}">
                      <a16:colId xmlns:a16="http://schemas.microsoft.com/office/drawing/2014/main" val="787600818"/>
                    </a:ext>
                  </a:extLst>
                </a:gridCol>
              </a:tblGrid>
              <a:tr h="370840">
                <a:tc gridSpan="2">
                  <a:txBody>
                    <a:bodyPr/>
                    <a:lstStyle/>
                    <a:p>
                      <a:r>
                        <a:rPr lang="en-GB" dirty="0">
                          <a:latin typeface="+mn-lt"/>
                        </a:rPr>
                        <a:t>Heart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3264024966"/>
                  </a:ext>
                </a:extLst>
              </a:tr>
              <a:tr h="370840">
                <a:tc>
                  <a:txBody>
                    <a:bodyPr/>
                    <a:lstStyle/>
                    <a:p>
                      <a:pPr algn="ctr"/>
                      <a:r>
                        <a:rPr lang="en-US" sz="1800" b="1" kern="1200" dirty="0">
                          <a:solidFill>
                            <a:schemeClr val="bg1"/>
                          </a:solidFill>
                          <a:latin typeface="+mn-lt"/>
                          <a:ea typeface="+mn-ea"/>
                          <a:cs typeface="+mn-cs"/>
                        </a:rPr>
                        <a:t>OS6_6</a:t>
                      </a:r>
                      <a:endParaRPr lang="en-GB"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3" action="ppaction://hlinksldjump">
                            <a:extLst>
                              <a:ext uri="{A12FA001-AC4F-418D-AE19-62706E023703}">
                                <ahyp:hlinkClr xmlns:ahyp="http://schemas.microsoft.com/office/drawing/2018/hyperlinkcolor" val="tx"/>
                              </a:ext>
                            </a:extLst>
                          </a:hlinkClick>
                        </a:rPr>
                        <a:t>Banff human organ transplant consensus gene panel for detecting antibody mediated rejection in heart allograft biopsies</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66226472"/>
                  </a:ext>
                </a:extLst>
              </a:tr>
              <a:tr h="6844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OS6_7</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4" action="ppaction://hlinksldjump">
                            <a:extLst>
                              <a:ext uri="{A12FA001-AC4F-418D-AE19-62706E023703}">
                                <ahyp:hlinkClr xmlns:ahyp="http://schemas.microsoft.com/office/drawing/2018/hyperlinkcolor" val="tx"/>
                              </a:ext>
                            </a:extLst>
                          </a:hlinkClick>
                        </a:rPr>
                        <a:t>Pregnancy after heart transplant</a:t>
                      </a:r>
                      <a:endParaRPr lang="en-GB" sz="1800" u="sng" kern="1200" cap="none" baseline="0" dirty="0">
                        <a:solidFill>
                          <a:srgbClr val="636569"/>
                        </a:solidFill>
                        <a:uFill>
                          <a:solidFill>
                            <a:schemeClr val="bg1"/>
                          </a:solidFill>
                        </a:u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068174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OS6_8</a:t>
                      </a:r>
                      <a:endParaRPr lang="en-CH" sz="1800" b="1" kern="1200" dirty="0">
                        <a:solidFill>
                          <a:schemeClr val="bg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46465"/>
                    </a:solidFill>
                  </a:tcPr>
                </a:tc>
                <a:tc>
                  <a:txBody>
                    <a:bodyPr/>
                    <a:lstStyle/>
                    <a:p>
                      <a:r>
                        <a:rPr lang="en-GB" sz="1800" u="sng" kern="1200" cap="none" baseline="0" dirty="0">
                          <a:solidFill>
                            <a:srgbClr val="636569"/>
                          </a:solidFill>
                          <a:uFill>
                            <a:solidFill>
                              <a:schemeClr val="bg1"/>
                            </a:solidFill>
                          </a:uFill>
                          <a:latin typeface="+mn-lt"/>
                          <a:ea typeface="+mn-ea"/>
                          <a:cs typeface="+mn-cs"/>
                          <a:hlinkClick r:id="rId5" action="ppaction://hlinksldjump">
                            <a:extLst>
                              <a:ext uri="{A12FA001-AC4F-418D-AE19-62706E023703}">
                                <ahyp:hlinkClr xmlns:ahyp="http://schemas.microsoft.com/office/drawing/2018/hyperlinkcolor" val="tx"/>
                              </a:ext>
                            </a:extLst>
                          </a:hlinkClick>
                        </a:rPr>
                        <a:t>Long-term outcomes of complement inhibition for prevention of antibody-mediated rejection in immunologically high-risk heart transplantation</a:t>
                      </a:r>
                      <a:endParaRPr lang="en-GB" sz="1800" u="sng" kern="1200" cap="none" baseline="0" dirty="0">
                        <a:solidFill>
                          <a:srgbClr val="636569"/>
                        </a:solidFill>
                        <a:uFill>
                          <a:solidFill>
                            <a:schemeClr val="bg1"/>
                          </a:solidFill>
                        </a:u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01331002"/>
                  </a:ext>
                </a:extLst>
              </a:tr>
            </a:tbl>
          </a:graphicData>
        </a:graphic>
      </p:graphicFrame>
    </p:spTree>
    <p:custDataLst>
      <p:tags r:id="rId1"/>
    </p:custDataLst>
    <p:extLst>
      <p:ext uri="{BB962C8B-B14F-4D97-AF65-F5344CB8AC3E}">
        <p14:creationId xmlns:p14="http://schemas.microsoft.com/office/powerpoint/2010/main" val="62617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9AF71-B3D8-443B-B655-B30829AC4B34}"/>
              </a:ext>
            </a:extLst>
          </p:cNvPr>
          <p:cNvSpPr>
            <a:spLocks noGrp="1"/>
          </p:cNvSpPr>
          <p:nvPr>
            <p:ph type="title"/>
          </p:nvPr>
        </p:nvSpPr>
        <p:spPr>
          <a:xfrm>
            <a:off x="717436" y="154004"/>
            <a:ext cx="10515600" cy="561992"/>
          </a:xfrm>
        </p:spPr>
        <p:txBody>
          <a:bodyPr>
            <a:normAutofit fontScale="90000"/>
          </a:bodyPr>
          <a:lstStyle/>
          <a:p>
            <a:r>
              <a:rPr lang="en-US" sz="2500" dirty="0">
                <a:latin typeface="+mn-lt"/>
              </a:rPr>
              <a:t>Outcome of heart transplant bridged with </a:t>
            </a:r>
            <a:r>
              <a:rPr lang="en-US" sz="2500" dirty="0" err="1">
                <a:latin typeface="+mn-lt"/>
              </a:rPr>
              <a:t>veno</a:t>
            </a:r>
            <a:r>
              <a:rPr lang="en-US" sz="2500" dirty="0">
                <a:latin typeface="+mn-lt"/>
              </a:rPr>
              <a:t>-arterial extracorporeal membrane oxygenation: A single center experience</a:t>
            </a:r>
            <a:endParaRPr lang="en-GB" sz="2500" dirty="0">
              <a:latin typeface="+mn-lt"/>
            </a:endParaRPr>
          </a:p>
        </p:txBody>
      </p:sp>
      <p:sp>
        <p:nvSpPr>
          <p:cNvPr id="4" name="Text Placeholder 3">
            <a:extLst>
              <a:ext uri="{FF2B5EF4-FFF2-40B4-BE49-F238E27FC236}">
                <a16:creationId xmlns:a16="http://schemas.microsoft.com/office/drawing/2014/main" id="{1377D10C-2C0C-434B-B9CA-A7E042DC5521}"/>
              </a:ext>
            </a:extLst>
          </p:cNvPr>
          <p:cNvSpPr>
            <a:spLocks noGrp="1"/>
          </p:cNvSpPr>
          <p:nvPr>
            <p:ph type="body" sz="quarter" idx="12"/>
          </p:nvPr>
        </p:nvSpPr>
        <p:spPr/>
        <p:txBody>
          <a:bodyPr/>
          <a:lstStyle/>
          <a:p>
            <a:r>
              <a:rPr lang="en-GB" dirty="0" err="1">
                <a:latin typeface="+mn-lt"/>
              </a:rPr>
              <a:t>Masciocco</a:t>
            </a:r>
            <a:r>
              <a:rPr lang="en-GB" dirty="0">
                <a:latin typeface="+mn-lt"/>
              </a:rPr>
              <a:t> G., </a:t>
            </a:r>
            <a:r>
              <a:rPr lang="it-IT" dirty="0">
                <a:latin typeface="+mn-lt"/>
              </a:rPr>
              <a:t>Varrenti M., Ruzzenenti G.</a:t>
            </a:r>
            <a:r>
              <a:rPr lang="en-GB" dirty="0">
                <a:latin typeface="+mn-lt"/>
              </a:rPr>
              <a:t> et al., ESOT Congress 2023; BOS5_5</a:t>
            </a:r>
          </a:p>
        </p:txBody>
      </p:sp>
      <p:sp>
        <p:nvSpPr>
          <p:cNvPr id="5" name="TextBox 4">
            <a:extLst>
              <a:ext uri="{FF2B5EF4-FFF2-40B4-BE49-F238E27FC236}">
                <a16:creationId xmlns:a16="http://schemas.microsoft.com/office/drawing/2014/main" id="{580815FB-AE2E-46D6-8C84-81EE772A3BE7}"/>
              </a:ext>
            </a:extLst>
          </p:cNvPr>
          <p:cNvSpPr txBox="1"/>
          <p:nvPr/>
        </p:nvSpPr>
        <p:spPr>
          <a:xfrm>
            <a:off x="717436" y="1109150"/>
            <a:ext cx="5221241" cy="4555093"/>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HT remains the gold standard for severe HF</a:t>
            </a:r>
          </a:p>
          <a:p>
            <a:pPr marL="285750" indent="-285750" algn="just">
              <a:buFont typeface="Arial" panose="020B0604020202020204" pitchFamily="34" charset="0"/>
              <a:buChar char="•"/>
            </a:pPr>
            <a:r>
              <a:rPr lang="en-GB" dirty="0">
                <a:solidFill>
                  <a:srgbClr val="A5A5A5"/>
                </a:solidFill>
              </a:rPr>
              <a:t>Patients admitted for acute decompensated HF develop CS in about 1% of cases, requiring prompt intervention to reverse hypoperfusion and end-organ damage</a:t>
            </a:r>
          </a:p>
          <a:p>
            <a:pPr marL="285750" indent="-285750" algn="just">
              <a:buFont typeface="Arial" panose="020B0604020202020204" pitchFamily="34" charset="0"/>
              <a:buChar char="•"/>
            </a:pPr>
            <a:r>
              <a:rPr lang="en-GB" dirty="0">
                <a:solidFill>
                  <a:srgbClr val="A5A5A5"/>
                </a:solidFill>
              </a:rPr>
              <a:t>VA-ECMO as bridge to transplant gives the highest priority to the patient, reducing waiting list time</a:t>
            </a:r>
          </a:p>
          <a:p>
            <a:pPr marL="285750" indent="-285750" algn="just">
              <a:buFont typeface="Arial" panose="020B0604020202020204" pitchFamily="34" charset="0"/>
              <a:buChar char="•"/>
            </a:pPr>
            <a:r>
              <a:rPr lang="en-GB" dirty="0">
                <a:solidFill>
                  <a:srgbClr val="A5A5A5"/>
                </a:solidFill>
              </a:rPr>
              <a:t>Reported data about post-transplant outcome after VA-ECMO bridging is controversial</a:t>
            </a:r>
          </a:p>
          <a:p>
            <a:pPr marL="285750" indent="-285750" algn="just">
              <a:buFont typeface="Arial" panose="020B0604020202020204" pitchFamily="34" charset="0"/>
              <a:buChar char="•"/>
            </a:pPr>
            <a:endParaRPr lang="en-GB" dirty="0">
              <a:solidFill>
                <a:srgbClr val="A5A5A5"/>
              </a:solidFill>
            </a:endParaRPr>
          </a:p>
          <a:p>
            <a:pPr algn="just"/>
            <a:r>
              <a:rPr lang="en-GB" b="1" dirty="0">
                <a:solidFill>
                  <a:srgbClr val="A5A5A5"/>
                </a:solidFill>
              </a:rPr>
              <a:t>Aim: </a:t>
            </a:r>
            <a:r>
              <a:rPr lang="en-GB" dirty="0">
                <a:solidFill>
                  <a:srgbClr val="A5A5A5"/>
                </a:solidFill>
              </a:rPr>
              <a:t>To evaluate the follow-up of both patients bridged to transplant with VA-ECMO and patients transplanted electively between 2014 and 2019 at our institution</a:t>
            </a:r>
          </a:p>
        </p:txBody>
      </p:sp>
      <p:sp>
        <p:nvSpPr>
          <p:cNvPr id="6" name="TextBox 5">
            <a:extLst>
              <a:ext uri="{FF2B5EF4-FFF2-40B4-BE49-F238E27FC236}">
                <a16:creationId xmlns:a16="http://schemas.microsoft.com/office/drawing/2014/main" id="{AC60E18B-D794-44EA-8BC7-30FC5FF8DB38}"/>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sp>
        <p:nvSpPr>
          <p:cNvPr id="7" name="Rectangle: Rounded Corners 6">
            <a:extLst>
              <a:ext uri="{FF2B5EF4-FFF2-40B4-BE49-F238E27FC236}">
                <a16:creationId xmlns:a16="http://schemas.microsoft.com/office/drawing/2014/main" id="{A2039D29-5227-44A2-9138-6066B913AF11}"/>
              </a:ext>
            </a:extLst>
          </p:cNvPr>
          <p:cNvSpPr/>
          <p:nvPr/>
        </p:nvSpPr>
        <p:spPr>
          <a:xfrm>
            <a:off x="6370363" y="1645129"/>
            <a:ext cx="2425636" cy="902910"/>
          </a:xfrm>
          <a:prstGeom prst="roundRect">
            <a:avLst/>
          </a:prstGeom>
          <a:solidFill>
            <a:srgbClr val="F46465"/>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bg1"/>
                </a:solidFill>
                <a:ea typeface="Times New Roman" panose="02020603050405020304" pitchFamily="18" charset="0"/>
              </a:rPr>
              <a:t>O</a:t>
            </a:r>
            <a:r>
              <a:rPr lang="en-GB" sz="1400" dirty="0">
                <a:solidFill>
                  <a:schemeClr val="bg1"/>
                </a:solidFill>
                <a:effectLst/>
                <a:ea typeface="Times New Roman" panose="02020603050405020304" pitchFamily="18" charset="0"/>
              </a:rPr>
              <a:t>utcome of n=27/181 (15%) HT on VA-ECMO support </a:t>
            </a:r>
            <a:endParaRPr lang="en-GB" sz="1400" dirty="0">
              <a:solidFill>
                <a:schemeClr val="bg1"/>
              </a:solidFill>
            </a:endParaRPr>
          </a:p>
        </p:txBody>
      </p:sp>
      <p:sp>
        <p:nvSpPr>
          <p:cNvPr id="8" name="Rectangle: Rounded Corners 7">
            <a:extLst>
              <a:ext uri="{FF2B5EF4-FFF2-40B4-BE49-F238E27FC236}">
                <a16:creationId xmlns:a16="http://schemas.microsoft.com/office/drawing/2014/main" id="{71E1318B-248D-47DB-BCC1-1537C1C2273A}"/>
              </a:ext>
            </a:extLst>
          </p:cNvPr>
          <p:cNvSpPr/>
          <p:nvPr/>
        </p:nvSpPr>
        <p:spPr>
          <a:xfrm>
            <a:off x="9383291" y="1645129"/>
            <a:ext cx="2425636" cy="902910"/>
          </a:xfrm>
          <a:prstGeom prst="roundRect">
            <a:avLst/>
          </a:prstGeom>
          <a:no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rgbClr val="A5A5A5"/>
                </a:solidFill>
                <a:ea typeface="Times New Roman" panose="02020603050405020304" pitchFamily="18" charset="0"/>
              </a:rPr>
              <a:t>O</a:t>
            </a:r>
            <a:r>
              <a:rPr lang="en-GB" sz="1400" dirty="0">
                <a:solidFill>
                  <a:srgbClr val="A5A5A5"/>
                </a:solidFill>
                <a:effectLst/>
                <a:ea typeface="Times New Roman" panose="02020603050405020304" pitchFamily="18" charset="0"/>
              </a:rPr>
              <a:t>utcome of n=24/181 (13%) HT without support</a:t>
            </a:r>
            <a:endParaRPr lang="en-GB" sz="1400" dirty="0">
              <a:solidFill>
                <a:srgbClr val="A5A5A5"/>
              </a:solidFill>
            </a:endParaRPr>
          </a:p>
        </p:txBody>
      </p:sp>
      <p:sp>
        <p:nvSpPr>
          <p:cNvPr id="9" name="TextBox 8">
            <a:extLst>
              <a:ext uri="{FF2B5EF4-FFF2-40B4-BE49-F238E27FC236}">
                <a16:creationId xmlns:a16="http://schemas.microsoft.com/office/drawing/2014/main" id="{A64FED23-54BB-4A1B-9709-E99B8A4268D2}"/>
              </a:ext>
            </a:extLst>
          </p:cNvPr>
          <p:cNvSpPr txBox="1"/>
          <p:nvPr/>
        </p:nvSpPr>
        <p:spPr>
          <a:xfrm>
            <a:off x="8849139" y="1918580"/>
            <a:ext cx="510830" cy="369332"/>
          </a:xfrm>
          <a:prstGeom prst="rect">
            <a:avLst/>
          </a:prstGeom>
          <a:noFill/>
        </p:spPr>
        <p:txBody>
          <a:bodyPr wrap="square">
            <a:spAutoFit/>
          </a:bodyPr>
          <a:lstStyle/>
          <a:p>
            <a:r>
              <a:rPr lang="en-GB" sz="1800" dirty="0">
                <a:solidFill>
                  <a:srgbClr val="A5A5A5"/>
                </a:solidFill>
              </a:rPr>
              <a:t>VS</a:t>
            </a:r>
            <a:endParaRPr lang="en-GB" dirty="0"/>
          </a:p>
        </p:txBody>
      </p:sp>
      <p:sp>
        <p:nvSpPr>
          <p:cNvPr id="11" name="TextBox 10">
            <a:extLst>
              <a:ext uri="{FF2B5EF4-FFF2-40B4-BE49-F238E27FC236}">
                <a16:creationId xmlns:a16="http://schemas.microsoft.com/office/drawing/2014/main" id="{070C47B0-1389-4430-91E0-B8E9DFF0F9F0}"/>
              </a:ext>
            </a:extLst>
          </p:cNvPr>
          <p:cNvSpPr txBox="1"/>
          <p:nvPr/>
        </p:nvSpPr>
        <p:spPr>
          <a:xfrm>
            <a:off x="7467185" y="2846071"/>
            <a:ext cx="3274738" cy="954107"/>
          </a:xfrm>
          <a:prstGeom prst="rect">
            <a:avLst/>
          </a:prstGeom>
          <a:noFill/>
          <a:ln>
            <a:solidFill>
              <a:srgbClr val="F46465"/>
            </a:solidFill>
          </a:ln>
        </p:spPr>
        <p:txBody>
          <a:bodyPr wrap="square">
            <a:spAutoFit/>
          </a:bodyPr>
          <a:lstStyle/>
          <a:p>
            <a:r>
              <a:rPr lang="en-GB" sz="1400" b="1" dirty="0">
                <a:solidFill>
                  <a:srgbClr val="A5A5A5"/>
                </a:solidFill>
                <a:ea typeface="Times New Roman" panose="02020603050405020304" pitchFamily="18" charset="0"/>
              </a:rPr>
              <a:t>M</a:t>
            </a:r>
            <a:r>
              <a:rPr lang="en-GB" sz="1400" b="1" dirty="0">
                <a:solidFill>
                  <a:srgbClr val="A5A5A5"/>
                </a:solidFill>
                <a:effectLst/>
                <a:ea typeface="Times New Roman" panose="02020603050405020304" pitchFamily="18" charset="0"/>
              </a:rPr>
              <a:t>atched for:</a:t>
            </a:r>
          </a:p>
          <a:p>
            <a:pPr marL="285750" indent="-285750">
              <a:buFont typeface="Arial" panose="020B0604020202020204" pitchFamily="34" charset="0"/>
              <a:buChar char="•"/>
            </a:pPr>
            <a:r>
              <a:rPr lang="en-GB" sz="1400" dirty="0">
                <a:solidFill>
                  <a:srgbClr val="A5A5A5"/>
                </a:solidFill>
                <a:ea typeface="Times New Roman" panose="02020603050405020304" pitchFamily="18" charset="0"/>
              </a:rPr>
              <a:t>S</a:t>
            </a:r>
            <a:r>
              <a:rPr lang="en-GB" sz="1400" dirty="0">
                <a:solidFill>
                  <a:srgbClr val="A5A5A5"/>
                </a:solidFill>
                <a:effectLst/>
                <a:ea typeface="Times New Roman" panose="02020603050405020304" pitchFamily="18" charset="0"/>
              </a:rPr>
              <a:t>ex</a:t>
            </a:r>
          </a:p>
          <a:p>
            <a:pPr marL="285750" indent="-285750">
              <a:buFont typeface="Arial" panose="020B0604020202020204" pitchFamily="34" charset="0"/>
              <a:buChar char="•"/>
            </a:pPr>
            <a:r>
              <a:rPr lang="en-GB" sz="1400" dirty="0">
                <a:solidFill>
                  <a:srgbClr val="A5A5A5"/>
                </a:solidFill>
                <a:ea typeface="Times New Roman" panose="02020603050405020304" pitchFamily="18" charset="0"/>
              </a:rPr>
              <a:t>A</a:t>
            </a:r>
            <a:r>
              <a:rPr lang="en-GB" sz="1400" dirty="0">
                <a:solidFill>
                  <a:srgbClr val="A5A5A5"/>
                </a:solidFill>
                <a:effectLst/>
                <a:ea typeface="Times New Roman" panose="02020603050405020304" pitchFamily="18" charset="0"/>
              </a:rPr>
              <a:t>ge </a:t>
            </a:r>
          </a:p>
          <a:p>
            <a:pPr marL="285750" indent="-285750">
              <a:buFont typeface="Arial" panose="020B0604020202020204" pitchFamily="34" charset="0"/>
              <a:buChar char="•"/>
            </a:pPr>
            <a:r>
              <a:rPr lang="en-GB" sz="1400" dirty="0">
                <a:solidFill>
                  <a:srgbClr val="A5A5A5"/>
                </a:solidFill>
                <a:ea typeface="Times New Roman" panose="02020603050405020304" pitchFamily="18" charset="0"/>
              </a:rPr>
              <a:t>A</a:t>
            </a:r>
            <a:r>
              <a:rPr lang="en-GB" sz="1400" dirty="0">
                <a:solidFill>
                  <a:srgbClr val="A5A5A5"/>
                </a:solidFill>
                <a:effectLst/>
                <a:ea typeface="Times New Roman" panose="02020603050405020304" pitchFamily="18" charset="0"/>
              </a:rPr>
              <a:t>nthropometric characteristics</a:t>
            </a:r>
            <a:endParaRPr lang="en-GB" sz="1400" dirty="0"/>
          </a:p>
        </p:txBody>
      </p:sp>
      <p:sp>
        <p:nvSpPr>
          <p:cNvPr id="12" name="Right Brace 11">
            <a:extLst>
              <a:ext uri="{FF2B5EF4-FFF2-40B4-BE49-F238E27FC236}">
                <a16:creationId xmlns:a16="http://schemas.microsoft.com/office/drawing/2014/main" id="{FA4D16CD-EB3A-42ED-AE72-5AE1D32329E9}"/>
              </a:ext>
            </a:extLst>
          </p:cNvPr>
          <p:cNvSpPr/>
          <p:nvPr/>
        </p:nvSpPr>
        <p:spPr>
          <a:xfrm rot="5400000">
            <a:off x="8972989" y="-63861"/>
            <a:ext cx="233312" cy="5438564"/>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3" name="TextBox 12">
            <a:extLst>
              <a:ext uri="{FF2B5EF4-FFF2-40B4-BE49-F238E27FC236}">
                <a16:creationId xmlns:a16="http://schemas.microsoft.com/office/drawing/2014/main" id="{D25175B8-417F-4891-A01F-91AE18AE7818}"/>
              </a:ext>
            </a:extLst>
          </p:cNvPr>
          <p:cNvSpPr txBox="1"/>
          <p:nvPr/>
        </p:nvSpPr>
        <p:spPr>
          <a:xfrm>
            <a:off x="6253323" y="3874172"/>
            <a:ext cx="5221241" cy="2339102"/>
          </a:xfrm>
          <a:prstGeom prst="rect">
            <a:avLst/>
          </a:prstGeom>
          <a:noFill/>
        </p:spPr>
        <p:txBody>
          <a:bodyPr wrap="square" rtlCol="0">
            <a:spAutoFit/>
          </a:bodyPr>
          <a:lstStyle/>
          <a:p>
            <a:r>
              <a:rPr lang="en-GB" sz="2000" b="1" dirty="0">
                <a:solidFill>
                  <a:srgbClr val="636569"/>
                </a:solidFill>
              </a:rPr>
              <a:t>Results</a:t>
            </a:r>
          </a:p>
          <a:p>
            <a:pPr marL="285750" indent="-285750">
              <a:buFont typeface="Arial" panose="020B0604020202020204" pitchFamily="34" charset="0"/>
              <a:buChar char="•"/>
            </a:pPr>
            <a:r>
              <a:rPr lang="en-US" sz="1400" dirty="0">
                <a:solidFill>
                  <a:srgbClr val="A5A5A5"/>
                </a:solidFill>
              </a:rPr>
              <a:t>VA-ECMO bridged patients:</a:t>
            </a:r>
          </a:p>
          <a:p>
            <a:pPr marL="742950" lvl="1" indent="-285750">
              <a:buFont typeface="Courier New" panose="02070309020205020404" pitchFamily="49" charset="0"/>
              <a:buChar char="o"/>
            </a:pPr>
            <a:r>
              <a:rPr lang="en-US" sz="1400" dirty="0">
                <a:solidFill>
                  <a:srgbClr val="A5A5A5"/>
                </a:solidFill>
              </a:rPr>
              <a:t>Less likely to be women</a:t>
            </a:r>
          </a:p>
          <a:p>
            <a:pPr marL="742950" lvl="1" indent="-285750">
              <a:buFont typeface="Courier New" panose="02070309020205020404" pitchFamily="49" charset="0"/>
              <a:buChar char="o"/>
            </a:pPr>
            <a:r>
              <a:rPr lang="en-US" sz="1400" dirty="0">
                <a:solidFill>
                  <a:srgbClr val="A5A5A5"/>
                </a:solidFill>
              </a:rPr>
              <a:t>Had more frequently previous cardiac surgery </a:t>
            </a:r>
          </a:p>
          <a:p>
            <a:pPr marL="742950" lvl="1" indent="-285750">
              <a:buFont typeface="Courier New" panose="02070309020205020404" pitchFamily="49" charset="0"/>
              <a:buChar char="o"/>
            </a:pPr>
            <a:r>
              <a:rPr lang="en-US" sz="1400" dirty="0">
                <a:solidFill>
                  <a:srgbClr val="A5A5A5"/>
                </a:solidFill>
              </a:rPr>
              <a:t>Had higher bilirubin levels</a:t>
            </a:r>
          </a:p>
          <a:p>
            <a:pPr marL="285750" indent="-285750">
              <a:buFont typeface="Arial" panose="020B0604020202020204" pitchFamily="34" charset="0"/>
              <a:buChar char="•"/>
            </a:pPr>
            <a:r>
              <a:rPr lang="en-US" sz="1400" dirty="0">
                <a:solidFill>
                  <a:srgbClr val="A5A5A5"/>
                </a:solidFill>
              </a:rPr>
              <a:t>There were no significant differences in age, creatinine levels, </a:t>
            </a:r>
            <a:r>
              <a:rPr lang="en-US" sz="1400" dirty="0" err="1">
                <a:solidFill>
                  <a:srgbClr val="A5A5A5"/>
                </a:solidFill>
              </a:rPr>
              <a:t>mPAP</a:t>
            </a:r>
            <a:r>
              <a:rPr lang="en-US" sz="1400" dirty="0">
                <a:solidFill>
                  <a:srgbClr val="A5A5A5"/>
                </a:solidFill>
              </a:rPr>
              <a:t> and donor characteristics between the two groups</a:t>
            </a:r>
          </a:p>
          <a:p>
            <a:pPr marL="285750" indent="-285750">
              <a:buFont typeface="Arial" panose="020B0604020202020204" pitchFamily="34" charset="0"/>
              <a:buChar char="•"/>
            </a:pPr>
            <a:r>
              <a:rPr lang="en-US" sz="1400" dirty="0">
                <a:solidFill>
                  <a:srgbClr val="A5A5A5"/>
                </a:solidFill>
              </a:rPr>
              <a:t>Statistically significant difference in VA-ECMO patients regarding fewer days on waiting list (Table)</a:t>
            </a:r>
          </a:p>
        </p:txBody>
      </p:sp>
      <p:grpSp>
        <p:nvGrpSpPr>
          <p:cNvPr id="14" name="Group 13">
            <a:extLst>
              <a:ext uri="{FF2B5EF4-FFF2-40B4-BE49-F238E27FC236}">
                <a16:creationId xmlns:a16="http://schemas.microsoft.com/office/drawing/2014/main" id="{4DF2F48D-7B12-402B-BB6A-6982E9CA0F86}"/>
              </a:ext>
            </a:extLst>
          </p:cNvPr>
          <p:cNvGrpSpPr/>
          <p:nvPr/>
        </p:nvGrpSpPr>
        <p:grpSpPr>
          <a:xfrm>
            <a:off x="11383265" y="285292"/>
            <a:ext cx="612975" cy="562098"/>
            <a:chOff x="11383265" y="285292"/>
            <a:chExt cx="612975" cy="562098"/>
          </a:xfrm>
        </p:grpSpPr>
        <p:sp>
          <p:nvSpPr>
            <p:cNvPr id="15" name="Graphic 10">
              <a:extLst>
                <a:ext uri="{FF2B5EF4-FFF2-40B4-BE49-F238E27FC236}">
                  <a16:creationId xmlns:a16="http://schemas.microsoft.com/office/drawing/2014/main" id="{5680CD9B-8098-4EDF-A5A0-B0C4D9171F4E}"/>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6" name="Picture 15" descr="A red house with a white chimney&#10;&#10;Description automatically generated">
              <a:hlinkClick r:id="rId4" action="ppaction://hlinksldjump"/>
              <a:extLst>
                <a:ext uri="{FF2B5EF4-FFF2-40B4-BE49-F238E27FC236}">
                  <a16:creationId xmlns:a16="http://schemas.microsoft.com/office/drawing/2014/main" id="{6A6ADB89-3D6F-49E5-8490-7612CCA622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272574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9AF71-B3D8-443B-B655-B30829AC4B34}"/>
              </a:ext>
            </a:extLst>
          </p:cNvPr>
          <p:cNvSpPr>
            <a:spLocks noGrp="1"/>
          </p:cNvSpPr>
          <p:nvPr>
            <p:ph type="title"/>
          </p:nvPr>
        </p:nvSpPr>
        <p:spPr>
          <a:xfrm>
            <a:off x="717436" y="154004"/>
            <a:ext cx="10515600" cy="561992"/>
          </a:xfrm>
        </p:spPr>
        <p:txBody>
          <a:bodyPr>
            <a:normAutofit fontScale="90000"/>
          </a:bodyPr>
          <a:lstStyle/>
          <a:p>
            <a:r>
              <a:rPr lang="en-US" sz="2500" dirty="0">
                <a:latin typeface="+mn-lt"/>
              </a:rPr>
              <a:t>Outcome of heart transplant bridged with </a:t>
            </a:r>
            <a:r>
              <a:rPr lang="en-US" sz="2500" dirty="0" err="1">
                <a:latin typeface="+mn-lt"/>
              </a:rPr>
              <a:t>veno</a:t>
            </a:r>
            <a:r>
              <a:rPr lang="en-US" sz="2500" dirty="0">
                <a:latin typeface="+mn-lt"/>
              </a:rPr>
              <a:t>-arterial extracorporeal membrane oxygenation: A single center experience</a:t>
            </a:r>
            <a:endParaRPr lang="en-GB" sz="2500" dirty="0">
              <a:latin typeface="+mn-lt"/>
            </a:endParaRPr>
          </a:p>
        </p:txBody>
      </p:sp>
      <p:sp>
        <p:nvSpPr>
          <p:cNvPr id="4" name="Text Placeholder 3">
            <a:extLst>
              <a:ext uri="{FF2B5EF4-FFF2-40B4-BE49-F238E27FC236}">
                <a16:creationId xmlns:a16="http://schemas.microsoft.com/office/drawing/2014/main" id="{1377D10C-2C0C-434B-B9CA-A7E042DC5521}"/>
              </a:ext>
            </a:extLst>
          </p:cNvPr>
          <p:cNvSpPr>
            <a:spLocks noGrp="1"/>
          </p:cNvSpPr>
          <p:nvPr>
            <p:ph type="body" sz="quarter" idx="12"/>
          </p:nvPr>
        </p:nvSpPr>
        <p:spPr/>
        <p:txBody>
          <a:bodyPr/>
          <a:lstStyle/>
          <a:p>
            <a:r>
              <a:rPr lang="en-GB" dirty="0" err="1">
                <a:latin typeface="+mn-lt"/>
              </a:rPr>
              <a:t>Masciocco</a:t>
            </a:r>
            <a:r>
              <a:rPr lang="en-GB" dirty="0">
                <a:latin typeface="+mn-lt"/>
              </a:rPr>
              <a:t> G., </a:t>
            </a:r>
            <a:r>
              <a:rPr lang="it-IT" dirty="0">
                <a:latin typeface="+mn-lt"/>
              </a:rPr>
              <a:t>Varrenti M., Ruzzenenti G.</a:t>
            </a:r>
            <a:r>
              <a:rPr lang="en-GB" dirty="0">
                <a:latin typeface="+mn-lt"/>
              </a:rPr>
              <a:t> et al., ESOT Congress 2023; BOS5_5</a:t>
            </a:r>
          </a:p>
        </p:txBody>
      </p:sp>
      <p:sp>
        <p:nvSpPr>
          <p:cNvPr id="5" name="TextBox 4">
            <a:extLst>
              <a:ext uri="{FF2B5EF4-FFF2-40B4-BE49-F238E27FC236}">
                <a16:creationId xmlns:a16="http://schemas.microsoft.com/office/drawing/2014/main" id="{580815FB-AE2E-46D6-8C84-81EE772A3BE7}"/>
              </a:ext>
            </a:extLst>
          </p:cNvPr>
          <p:cNvSpPr txBox="1"/>
          <p:nvPr/>
        </p:nvSpPr>
        <p:spPr>
          <a:xfrm>
            <a:off x="717437" y="1109150"/>
            <a:ext cx="5211726" cy="1231106"/>
          </a:xfrm>
          <a:prstGeom prst="rect">
            <a:avLst/>
          </a:prstGeom>
          <a:noFill/>
        </p:spPr>
        <p:txBody>
          <a:bodyPr wrap="square" rtlCol="0">
            <a:spAutoFit/>
          </a:bodyPr>
          <a:lstStyle/>
          <a:p>
            <a:r>
              <a:rPr lang="en-GB" sz="2000" b="1" dirty="0">
                <a:solidFill>
                  <a:srgbClr val="636569"/>
                </a:solidFill>
              </a:rPr>
              <a:t>Results (cont.)</a:t>
            </a:r>
          </a:p>
          <a:p>
            <a:pPr marL="285750" indent="-285750" algn="just">
              <a:buFont typeface="Arial" panose="020B0604020202020204" pitchFamily="34" charset="0"/>
              <a:buChar char="•"/>
            </a:pPr>
            <a:r>
              <a:rPr lang="en-US" dirty="0">
                <a:solidFill>
                  <a:srgbClr val="A5A5A5"/>
                </a:solidFill>
              </a:rPr>
              <a:t>The Kaplan-Mayer curves shows no statistically significant differences in event-free survival (Figure)</a:t>
            </a:r>
            <a:endParaRPr lang="en-GB" dirty="0">
              <a:solidFill>
                <a:srgbClr val="A5A5A5"/>
              </a:solidFill>
            </a:endParaRPr>
          </a:p>
        </p:txBody>
      </p:sp>
      <p:sp>
        <p:nvSpPr>
          <p:cNvPr id="6" name="TextBox 5">
            <a:extLst>
              <a:ext uri="{FF2B5EF4-FFF2-40B4-BE49-F238E27FC236}">
                <a16:creationId xmlns:a16="http://schemas.microsoft.com/office/drawing/2014/main" id="{AC60E18B-D794-44EA-8BC7-30FC5FF8DB38}"/>
              </a:ext>
            </a:extLst>
          </p:cNvPr>
          <p:cNvSpPr txBox="1"/>
          <p:nvPr/>
        </p:nvSpPr>
        <p:spPr>
          <a:xfrm>
            <a:off x="6987154" y="2826826"/>
            <a:ext cx="4421092" cy="3200876"/>
          </a:xfrm>
          <a:prstGeom prst="rect">
            <a:avLst/>
          </a:prstGeom>
          <a:noFill/>
        </p:spPr>
        <p:txBody>
          <a:bodyPr wrap="square" rtlCol="0">
            <a:spAutoFit/>
          </a:bodyPr>
          <a:lstStyle/>
          <a:p>
            <a:r>
              <a:rPr lang="en-GB" sz="2000" b="1" dirty="0">
                <a:solidFill>
                  <a:srgbClr val="636569"/>
                </a:solidFill>
              </a:rPr>
              <a:t>Conclusions</a:t>
            </a:r>
          </a:p>
          <a:p>
            <a:pPr marL="285750" indent="-285750" algn="just">
              <a:buFont typeface="Arial" panose="020B0604020202020204" pitchFamily="34" charset="0"/>
              <a:buChar char="•"/>
            </a:pPr>
            <a:r>
              <a:rPr lang="en-US" sz="1400" dirty="0">
                <a:solidFill>
                  <a:srgbClr val="A5A5A5"/>
                </a:solidFill>
              </a:rPr>
              <a:t>No significant differences in early and medium-term survival between patients on VA-ECMO support and the other group</a:t>
            </a:r>
          </a:p>
          <a:p>
            <a:pPr marL="285750" indent="-285750" algn="just">
              <a:buFont typeface="Arial" panose="020B0604020202020204" pitchFamily="34" charset="0"/>
              <a:buChar char="•"/>
            </a:pPr>
            <a:endParaRPr lang="en-US" sz="1400" dirty="0">
              <a:solidFill>
                <a:srgbClr val="A5A5A5"/>
              </a:solidFill>
            </a:endParaRPr>
          </a:p>
          <a:p>
            <a:pPr marL="285750" indent="-285750" algn="just">
              <a:buFont typeface="Arial" panose="020B0604020202020204" pitchFamily="34" charset="0"/>
              <a:buChar char="•"/>
            </a:pPr>
            <a:r>
              <a:rPr lang="en-US" sz="1400" dirty="0">
                <a:solidFill>
                  <a:srgbClr val="A5A5A5"/>
                </a:solidFill>
              </a:rPr>
              <a:t>The shorter time on waiting list in VA-ECMO population may have a protective role in these patients preventing further organ damage and complication related to the mechanical support itself</a:t>
            </a:r>
          </a:p>
          <a:p>
            <a:pPr marL="285750" indent="-285750" algn="just">
              <a:buFont typeface="Arial" panose="020B0604020202020204" pitchFamily="34" charset="0"/>
              <a:buChar char="•"/>
            </a:pPr>
            <a:endParaRPr lang="en-US" sz="1400" dirty="0">
              <a:solidFill>
                <a:srgbClr val="A5A5A5"/>
              </a:solidFill>
            </a:endParaRPr>
          </a:p>
          <a:p>
            <a:pPr marL="285750" indent="-285750" algn="just">
              <a:buFont typeface="Arial" panose="020B0604020202020204" pitchFamily="34" charset="0"/>
              <a:buChar char="•"/>
            </a:pPr>
            <a:r>
              <a:rPr lang="en-US" sz="1400" dirty="0">
                <a:solidFill>
                  <a:srgbClr val="A5A5A5"/>
                </a:solidFill>
              </a:rPr>
              <a:t>Larger case series and more in-depth statistical analyses should be carried out in future studies to confirm this result</a:t>
            </a:r>
            <a:endParaRPr lang="en-CH" sz="1400" dirty="0">
              <a:solidFill>
                <a:srgbClr val="A5A5A5"/>
              </a:solidFill>
            </a:endParaRPr>
          </a:p>
        </p:txBody>
      </p:sp>
      <p:grpSp>
        <p:nvGrpSpPr>
          <p:cNvPr id="14" name="Gruppo 7">
            <a:extLst>
              <a:ext uri="{FF2B5EF4-FFF2-40B4-BE49-F238E27FC236}">
                <a16:creationId xmlns:a16="http://schemas.microsoft.com/office/drawing/2014/main" id="{F73755B1-CDF0-4263-994A-D51FB9F3F6C3}"/>
              </a:ext>
            </a:extLst>
          </p:cNvPr>
          <p:cNvGrpSpPr/>
          <p:nvPr/>
        </p:nvGrpSpPr>
        <p:grpSpPr>
          <a:xfrm>
            <a:off x="6818866" y="1074087"/>
            <a:ext cx="5221241" cy="1693554"/>
            <a:chOff x="786606" y="230090"/>
            <a:chExt cx="10707687" cy="3630173"/>
          </a:xfrm>
        </p:grpSpPr>
        <p:pic>
          <p:nvPicPr>
            <p:cNvPr id="16" name="Immagine 8">
              <a:extLst>
                <a:ext uri="{FF2B5EF4-FFF2-40B4-BE49-F238E27FC236}">
                  <a16:creationId xmlns:a16="http://schemas.microsoft.com/office/drawing/2014/main" id="{959164FF-01E0-4F23-9DC2-549623B7E5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41218" y="269338"/>
              <a:ext cx="55530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9">
              <a:extLst>
                <a:ext uri="{FF2B5EF4-FFF2-40B4-BE49-F238E27FC236}">
                  <a16:creationId xmlns:a16="http://schemas.microsoft.com/office/drawing/2014/main" id="{23E00DC4-3FEA-4997-B91C-A63C68855E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6606" y="230090"/>
              <a:ext cx="515461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1" name="Table 20">
            <a:extLst>
              <a:ext uri="{FF2B5EF4-FFF2-40B4-BE49-F238E27FC236}">
                <a16:creationId xmlns:a16="http://schemas.microsoft.com/office/drawing/2014/main" id="{C3E5C841-5A6A-4C93-9BAD-5F2DCDEA22C4}"/>
              </a:ext>
            </a:extLst>
          </p:cNvPr>
          <p:cNvGraphicFramePr>
            <a:graphicFrameLocks noGrp="1"/>
          </p:cNvGraphicFramePr>
          <p:nvPr>
            <p:extLst>
              <p:ext uri="{D42A27DB-BD31-4B8C-83A1-F6EECF244321}">
                <p14:modId xmlns:p14="http://schemas.microsoft.com/office/powerpoint/2010/main" val="1280053033"/>
              </p:ext>
            </p:extLst>
          </p:nvPr>
        </p:nvGraphicFramePr>
        <p:xfrm>
          <a:off x="151893" y="2654542"/>
          <a:ext cx="6701404" cy="3531823"/>
        </p:xfrm>
        <a:graphic>
          <a:graphicData uri="http://schemas.openxmlformats.org/drawingml/2006/table">
            <a:tbl>
              <a:tblPr firstRow="1" firstCol="1" bandRow="1">
                <a:tableStyleId>{5C22544A-7EE6-4342-B048-85BDC9FD1C3A}</a:tableStyleId>
              </a:tblPr>
              <a:tblGrid>
                <a:gridCol w="820352">
                  <a:extLst>
                    <a:ext uri="{9D8B030D-6E8A-4147-A177-3AD203B41FA5}">
                      <a16:colId xmlns:a16="http://schemas.microsoft.com/office/drawing/2014/main" val="4246667255"/>
                    </a:ext>
                  </a:extLst>
                </a:gridCol>
                <a:gridCol w="2348548">
                  <a:extLst>
                    <a:ext uri="{9D8B030D-6E8A-4147-A177-3AD203B41FA5}">
                      <a16:colId xmlns:a16="http://schemas.microsoft.com/office/drawing/2014/main" val="2680445446"/>
                    </a:ext>
                  </a:extLst>
                </a:gridCol>
                <a:gridCol w="1281747">
                  <a:extLst>
                    <a:ext uri="{9D8B030D-6E8A-4147-A177-3AD203B41FA5}">
                      <a16:colId xmlns:a16="http://schemas.microsoft.com/office/drawing/2014/main" val="2387179943"/>
                    </a:ext>
                  </a:extLst>
                </a:gridCol>
                <a:gridCol w="1478597">
                  <a:extLst>
                    <a:ext uri="{9D8B030D-6E8A-4147-A177-3AD203B41FA5}">
                      <a16:colId xmlns:a16="http://schemas.microsoft.com/office/drawing/2014/main" val="4255577415"/>
                    </a:ext>
                  </a:extLst>
                </a:gridCol>
                <a:gridCol w="772160">
                  <a:extLst>
                    <a:ext uri="{9D8B030D-6E8A-4147-A177-3AD203B41FA5}">
                      <a16:colId xmlns:a16="http://schemas.microsoft.com/office/drawing/2014/main" val="179510512"/>
                    </a:ext>
                  </a:extLst>
                </a:gridCol>
              </a:tblGrid>
              <a:tr h="301795">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ECMO</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No-ECMO</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dirty="0">
                          <a:effectLst/>
                        </a:rPr>
                        <a:t>p-value</a:t>
                      </a:r>
                      <a:endParaRPr lang="en-CH"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1686964774"/>
                  </a:ext>
                </a:extLst>
              </a:tr>
              <a:tr h="206028">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Age at HT, median (Q1-Q3)</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Age at HT, median (Q1-Q3)</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48 (32-56)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50 (36-50)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50961695"/>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Female, n (%)</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Female, n (%)</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 (29.6)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16 (66.6)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tx1"/>
                          </a:solidFill>
                          <a:effectLst/>
                          <a:latin typeface="+mn-lt"/>
                          <a:ea typeface="+mn-ea"/>
                          <a:cs typeface="+mn-cs"/>
                        </a:rPr>
                        <a:t>0.01</a:t>
                      </a:r>
                      <a:endParaRPr lang="en-CH" sz="1100" b="1"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7937860"/>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BMI, median (Q1-Q3)</a:t>
                      </a:r>
                      <a:endParaRPr lang="en-CH" sz="11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BMI, median (Q1-Q3)</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22 (21-25)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r-CH" sz="1100" b="0" kern="1200" dirty="0">
                          <a:solidFill>
                            <a:schemeClr val="tx1"/>
                          </a:solidFill>
                          <a:effectLst/>
                          <a:latin typeface="+mn-lt"/>
                          <a:ea typeface="+mn-ea"/>
                          <a:cs typeface="+mn-cs"/>
                        </a:rPr>
                        <a:t>22 (21-25)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0.67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67421856"/>
                  </a:ext>
                </a:extLst>
              </a:tr>
              <a:tr h="216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 sz="1100" b="0" dirty="0">
                          <a:solidFill>
                            <a:schemeClr val="tx1"/>
                          </a:solidFill>
                          <a:effectLst/>
                        </a:rPr>
                        <a:t>Aetiology</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 sz="1100" b="0" dirty="0">
                          <a:solidFill>
                            <a:schemeClr val="tx1"/>
                          </a:solidFill>
                          <a:effectLst/>
                        </a:rPr>
                        <a:t>Ischemic, n (%)</a:t>
                      </a: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44550990"/>
                  </a:ext>
                </a:extLst>
              </a:tr>
              <a:tr h="216000">
                <a:tc v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r-CH" sz="1100" b="0" kern="1200" dirty="0" err="1">
                          <a:solidFill>
                            <a:schemeClr val="tx1"/>
                          </a:solidFill>
                          <a:effectLst/>
                          <a:latin typeface="+mn-lt"/>
                          <a:ea typeface="+mn-ea"/>
                          <a:cs typeface="+mn-cs"/>
                        </a:rPr>
                        <a:t>Non-i</a:t>
                      </a:r>
                      <a:r>
                        <a:rPr lang="en" sz="1100" b="0" kern="1200" dirty="0">
                          <a:solidFill>
                            <a:schemeClr val="tx1"/>
                          </a:solidFill>
                          <a:effectLst/>
                          <a:latin typeface="+mn-lt"/>
                          <a:ea typeface="+mn-ea"/>
                          <a:cs typeface="+mn-cs"/>
                        </a:rPr>
                        <a:t>schemic, n (%)</a:t>
                      </a:r>
                      <a:endParaRPr lang="en-CH" sz="1100" b="0" kern="1200" dirty="0">
                        <a:solidFill>
                          <a:schemeClr val="tx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18</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53460509"/>
                  </a:ext>
                </a:extLst>
              </a:tr>
              <a:tr h="21600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Previous</a:t>
                      </a:r>
                      <a:r>
                        <a:rPr lang="fr-CH" sz="1100" b="0" kern="1200" dirty="0">
                          <a:solidFill>
                            <a:schemeClr val="tx1"/>
                          </a:solidFill>
                          <a:effectLst/>
                          <a:latin typeface="+mn-lt"/>
                          <a:ea typeface="+mn-ea"/>
                          <a:cs typeface="+mn-cs"/>
                        </a:rPr>
                        <a:t> </a:t>
                      </a:r>
                      <a:r>
                        <a:rPr lang="fr-CH" sz="1100" b="0" kern="1200" dirty="0" err="1">
                          <a:solidFill>
                            <a:schemeClr val="tx1"/>
                          </a:solidFill>
                          <a:effectLst/>
                          <a:latin typeface="+mn-lt"/>
                          <a:ea typeface="+mn-ea"/>
                          <a:cs typeface="+mn-cs"/>
                        </a:rPr>
                        <a:t>cardiac-surgery</a:t>
                      </a:r>
                      <a:r>
                        <a:rPr lang="fr-CH" sz="1100" b="0" kern="1200" dirty="0">
                          <a:solidFill>
                            <a:schemeClr val="tx1"/>
                          </a:solidFill>
                          <a:effectLst/>
                          <a:latin typeface="+mn-lt"/>
                          <a:ea typeface="+mn-ea"/>
                          <a:cs typeface="+mn-cs"/>
                        </a:rPr>
                        <a:t>, n (%)</a:t>
                      </a:r>
                      <a:endParaRPr lang="en-CH" sz="1100" b="0" kern="1200" dirty="0">
                        <a:solidFill>
                          <a:schemeClr val="tx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9 (33)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 (0)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tx1"/>
                          </a:solidFill>
                          <a:effectLst/>
                          <a:latin typeface="+mn-lt"/>
                          <a:ea typeface="+mn-ea"/>
                          <a:cs typeface="+mn-cs"/>
                        </a:rPr>
                        <a:t>0.002</a:t>
                      </a:r>
                      <a:endParaRPr lang="en-CH" sz="1100" b="1"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9848897"/>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Creatinine</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 (0.69-1.69)</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0.9 (0.75-1.19)</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009832768"/>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Bilirubin</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1.3 (0.79-2.4)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0.6 (0.42-0.96)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tx1"/>
                          </a:solidFill>
                          <a:effectLst/>
                          <a:latin typeface="+mn-lt"/>
                          <a:ea typeface="+mn-ea"/>
                          <a:cs typeface="+mn-cs"/>
                        </a:rPr>
                        <a:t>0.001</a:t>
                      </a:r>
                      <a:endParaRPr lang="en-CH" sz="1100" b="1"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685934767"/>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err="1">
                          <a:solidFill>
                            <a:schemeClr val="tx1"/>
                          </a:solidFill>
                          <a:effectLst/>
                          <a:latin typeface="+mn-lt"/>
                          <a:ea typeface="+mn-ea"/>
                          <a:cs typeface="+mn-cs"/>
                        </a:rPr>
                        <a:t>mPAP</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22.5 (15.5-26.7)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21 (15.2-30)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0.77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169207203"/>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CI,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2.2 (1.6-2.5)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1.7 (1.5-1.9)</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tx1"/>
                          </a:solidFill>
                          <a:effectLst/>
                          <a:latin typeface="+mn-lt"/>
                          <a:ea typeface="+mn-ea"/>
                          <a:cs typeface="+mn-cs"/>
                        </a:rPr>
                        <a:t>0.03</a:t>
                      </a:r>
                      <a:endParaRPr lang="en-CH" sz="1100" b="1"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7029978"/>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Days on </a:t>
                      </a:r>
                      <a:r>
                        <a:rPr lang="fr-CH" sz="1100" b="0" kern="1200" dirty="0" err="1">
                          <a:solidFill>
                            <a:schemeClr val="tx1"/>
                          </a:solidFill>
                          <a:effectLst/>
                          <a:latin typeface="+mn-lt"/>
                          <a:ea typeface="+mn-ea"/>
                          <a:cs typeface="+mn-cs"/>
                        </a:rPr>
                        <a:t>waiting</a:t>
                      </a:r>
                      <a:r>
                        <a:rPr lang="fr-CH" sz="1100" b="0" kern="1200" dirty="0">
                          <a:solidFill>
                            <a:schemeClr val="tx1"/>
                          </a:solidFill>
                          <a:effectLst/>
                          <a:latin typeface="+mn-lt"/>
                          <a:ea typeface="+mn-ea"/>
                          <a:cs typeface="+mn-cs"/>
                        </a:rPr>
                        <a:t> </a:t>
                      </a:r>
                      <a:r>
                        <a:rPr lang="fr-CH" sz="1100" b="0" kern="1200" dirty="0" err="1">
                          <a:solidFill>
                            <a:schemeClr val="tx1"/>
                          </a:solidFill>
                          <a:effectLst/>
                          <a:latin typeface="+mn-lt"/>
                          <a:ea typeface="+mn-ea"/>
                          <a:cs typeface="+mn-cs"/>
                        </a:rPr>
                        <a:t>list</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8 (3-41)</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151 (49-309)</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1" kern="1200" dirty="0">
                          <a:solidFill>
                            <a:schemeClr val="tx1"/>
                          </a:solidFill>
                          <a:effectLst/>
                          <a:latin typeface="+mn-lt"/>
                          <a:ea typeface="+mn-ea"/>
                          <a:cs typeface="+mn-cs"/>
                        </a:rPr>
                        <a:t>&lt;0.0001</a:t>
                      </a:r>
                      <a:endParaRPr lang="en-CH" sz="1100" b="1"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574460545"/>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Days on ECMO,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 (8-10)</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141748786"/>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Age of </a:t>
                      </a:r>
                      <a:r>
                        <a:rPr lang="fr-CH" sz="1100" b="0" kern="1200" dirty="0" err="1">
                          <a:solidFill>
                            <a:schemeClr val="tx1"/>
                          </a:solidFill>
                          <a:effectLst/>
                          <a:latin typeface="+mn-lt"/>
                          <a:ea typeface="+mn-ea"/>
                          <a:cs typeface="+mn-cs"/>
                        </a:rPr>
                        <a:t>donor</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47 (36.5-51.5)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42.5 (23.5-54.7)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0.6</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100347460"/>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BMI of </a:t>
                      </a:r>
                      <a:r>
                        <a:rPr lang="fr-CH" sz="1100" b="0" kern="1200" dirty="0" err="1">
                          <a:solidFill>
                            <a:schemeClr val="tx1"/>
                          </a:solidFill>
                          <a:effectLst/>
                          <a:latin typeface="+mn-lt"/>
                          <a:ea typeface="+mn-ea"/>
                          <a:cs typeface="+mn-cs"/>
                        </a:rPr>
                        <a:t>donor</a:t>
                      </a:r>
                      <a:r>
                        <a:rPr lang="fr-CH" sz="1100" b="0" kern="1200" dirty="0">
                          <a:solidFill>
                            <a:schemeClr val="tx1"/>
                          </a:solidFill>
                          <a:effectLst/>
                          <a:latin typeface="+mn-lt"/>
                          <a:ea typeface="+mn-ea"/>
                          <a:cs typeface="+mn-cs"/>
                        </a:rPr>
                        <a:t>,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24.7 (22.9-27.4)</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23.9 (21-27.3)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0.7</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58968029"/>
                  </a:ext>
                </a:extLst>
              </a:tr>
              <a:tr h="216000">
                <a:tc gridSpan="2">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Time of </a:t>
                      </a:r>
                      <a:r>
                        <a:rPr lang="fr-CH" sz="1100" b="0" kern="1200" dirty="0" err="1">
                          <a:solidFill>
                            <a:schemeClr val="tx1"/>
                          </a:solidFill>
                          <a:effectLst/>
                          <a:latin typeface="+mn-lt"/>
                          <a:ea typeface="+mn-ea"/>
                          <a:cs typeface="+mn-cs"/>
                        </a:rPr>
                        <a:t>ischemia</a:t>
                      </a:r>
                      <a:r>
                        <a:rPr lang="fr-CH" sz="1100" b="0" kern="1200" dirty="0">
                          <a:solidFill>
                            <a:schemeClr val="tx1"/>
                          </a:solidFill>
                          <a:effectLst/>
                          <a:latin typeface="+mn-lt"/>
                          <a:ea typeface="+mn-ea"/>
                          <a:cs typeface="+mn-cs"/>
                        </a:rPr>
                        <a:t>, min, </a:t>
                      </a:r>
                      <a:r>
                        <a:rPr lang="en" sz="1100" b="0" dirty="0">
                          <a:solidFill>
                            <a:schemeClr val="tx1"/>
                          </a:solidFill>
                          <a:effectLst/>
                        </a:rPr>
                        <a:t>median (Q1-Q3)</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hMerge="1">
                  <a:txBody>
                    <a:bodyPr/>
                    <a:lstStyle/>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195 (163-231)</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176.5 (157.8-209.5)</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CH" sz="1100" b="0" kern="1200" dirty="0">
                          <a:solidFill>
                            <a:schemeClr val="tx1"/>
                          </a:solidFill>
                          <a:effectLst/>
                          <a:latin typeface="+mn-lt"/>
                          <a:ea typeface="+mn-ea"/>
                          <a:cs typeface="+mn-cs"/>
                        </a:rPr>
                        <a:t>0.22</a:t>
                      </a:r>
                      <a:endParaRPr lang="en-CH" sz="1100" b="0" kern="1200" dirty="0">
                        <a:solidFill>
                          <a:schemeClr val="tx1"/>
                        </a:solidFill>
                        <a:effectLst/>
                        <a:latin typeface="+mn-lt"/>
                        <a:ea typeface="+mn-ea"/>
                        <a:cs typeface="+mn-cs"/>
                      </a:endParaRPr>
                    </a:p>
                  </a:txBody>
                  <a:tcPr marL="68580" marR="68580"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602451386"/>
                  </a:ext>
                </a:extLst>
              </a:tr>
            </a:tbl>
          </a:graphicData>
        </a:graphic>
      </p:graphicFrame>
      <p:sp>
        <p:nvSpPr>
          <p:cNvPr id="25" name="TextBox 24">
            <a:extLst>
              <a:ext uri="{FF2B5EF4-FFF2-40B4-BE49-F238E27FC236}">
                <a16:creationId xmlns:a16="http://schemas.microsoft.com/office/drawing/2014/main" id="{37F70BA7-0966-4CE1-9CA5-BFB5E14BD0C4}"/>
              </a:ext>
            </a:extLst>
          </p:cNvPr>
          <p:cNvSpPr txBox="1"/>
          <p:nvPr/>
        </p:nvSpPr>
        <p:spPr>
          <a:xfrm>
            <a:off x="285750" y="6179856"/>
            <a:ext cx="2042667" cy="261610"/>
          </a:xfrm>
          <a:prstGeom prst="rect">
            <a:avLst/>
          </a:prstGeom>
          <a:noFill/>
        </p:spPr>
        <p:txBody>
          <a:bodyPr wrap="square">
            <a:spAutoFit/>
          </a:bodyPr>
          <a:lstStyle/>
          <a:p>
            <a:pPr algn="just"/>
            <a:r>
              <a:rPr lang="en-GB" sz="1100" dirty="0">
                <a:solidFill>
                  <a:srgbClr val="A5A5A5"/>
                </a:solidFill>
              </a:rPr>
              <a:t>In bold: significant p-value</a:t>
            </a:r>
          </a:p>
        </p:txBody>
      </p:sp>
      <p:grpSp>
        <p:nvGrpSpPr>
          <p:cNvPr id="11" name="Group 10">
            <a:extLst>
              <a:ext uri="{FF2B5EF4-FFF2-40B4-BE49-F238E27FC236}">
                <a16:creationId xmlns:a16="http://schemas.microsoft.com/office/drawing/2014/main" id="{5FEAA201-4EB4-4F63-A99D-E9F567A28798}"/>
              </a:ext>
            </a:extLst>
          </p:cNvPr>
          <p:cNvGrpSpPr/>
          <p:nvPr/>
        </p:nvGrpSpPr>
        <p:grpSpPr>
          <a:xfrm>
            <a:off x="11383265" y="285292"/>
            <a:ext cx="612975" cy="562098"/>
            <a:chOff x="11383265" y="285292"/>
            <a:chExt cx="612975" cy="562098"/>
          </a:xfrm>
        </p:grpSpPr>
        <p:sp>
          <p:nvSpPr>
            <p:cNvPr id="12" name="Graphic 10">
              <a:extLst>
                <a:ext uri="{FF2B5EF4-FFF2-40B4-BE49-F238E27FC236}">
                  <a16:creationId xmlns:a16="http://schemas.microsoft.com/office/drawing/2014/main" id="{DF6B6B85-5BA5-4B03-A5C6-168CA5A8635E}"/>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3" name="Picture 12" descr="A red house with a white chimney&#10;&#10;Description automatically generated">
              <a:hlinkClick r:id="rId6" action="ppaction://hlinksldjump"/>
              <a:extLst>
                <a:ext uri="{FF2B5EF4-FFF2-40B4-BE49-F238E27FC236}">
                  <a16:creationId xmlns:a16="http://schemas.microsoft.com/office/drawing/2014/main" id="{CB1A68F0-9DE9-47E1-BFB8-BEF94D8366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88743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270A-879C-4B39-BC44-C9A0EF1AA9D4}"/>
              </a:ext>
            </a:extLst>
          </p:cNvPr>
          <p:cNvSpPr>
            <a:spLocks noGrp="1"/>
          </p:cNvSpPr>
          <p:nvPr>
            <p:ph type="title"/>
          </p:nvPr>
        </p:nvSpPr>
        <p:spPr>
          <a:xfrm>
            <a:off x="717436" y="134754"/>
            <a:ext cx="10515600" cy="581242"/>
          </a:xfrm>
        </p:spPr>
        <p:txBody>
          <a:bodyPr>
            <a:normAutofit fontScale="90000"/>
          </a:bodyPr>
          <a:lstStyle/>
          <a:p>
            <a:r>
              <a:rPr lang="en-US" dirty="0">
                <a:latin typeface="+mn-lt"/>
              </a:rPr>
              <a:t>Heart transplant survival outcomes: Role of donor-transmitted atherosclerosis</a:t>
            </a:r>
            <a:endParaRPr lang="en-GB" dirty="0">
              <a:latin typeface="+mn-lt"/>
            </a:endParaRPr>
          </a:p>
        </p:txBody>
      </p:sp>
      <p:sp>
        <p:nvSpPr>
          <p:cNvPr id="4" name="Text Placeholder 3">
            <a:extLst>
              <a:ext uri="{FF2B5EF4-FFF2-40B4-BE49-F238E27FC236}">
                <a16:creationId xmlns:a16="http://schemas.microsoft.com/office/drawing/2014/main" id="{33305F61-7BEC-4EE1-AD9F-51FFF7BD72F4}"/>
              </a:ext>
            </a:extLst>
          </p:cNvPr>
          <p:cNvSpPr>
            <a:spLocks noGrp="1"/>
          </p:cNvSpPr>
          <p:nvPr>
            <p:ph type="body" sz="quarter" idx="12"/>
          </p:nvPr>
        </p:nvSpPr>
        <p:spPr/>
        <p:txBody>
          <a:bodyPr/>
          <a:lstStyle/>
          <a:p>
            <a:r>
              <a:rPr lang="en-GB" dirty="0" err="1">
                <a:latin typeface="+mn-lt"/>
              </a:rPr>
              <a:t>Sakhovskiy</a:t>
            </a:r>
            <a:r>
              <a:rPr lang="en-GB" dirty="0">
                <a:latin typeface="+mn-lt"/>
              </a:rPr>
              <a:t> S. et al., ESOT Congress 2023; BOS5_7</a:t>
            </a:r>
          </a:p>
        </p:txBody>
      </p:sp>
      <p:sp>
        <p:nvSpPr>
          <p:cNvPr id="5" name="TextBox 4">
            <a:extLst>
              <a:ext uri="{FF2B5EF4-FFF2-40B4-BE49-F238E27FC236}">
                <a16:creationId xmlns:a16="http://schemas.microsoft.com/office/drawing/2014/main" id="{E17D04B2-703D-4FA7-ACAB-0DD1E8D2B93F}"/>
              </a:ext>
            </a:extLst>
          </p:cNvPr>
          <p:cNvSpPr txBox="1"/>
          <p:nvPr/>
        </p:nvSpPr>
        <p:spPr>
          <a:xfrm>
            <a:off x="717436" y="1109150"/>
            <a:ext cx="5221241" cy="3447098"/>
          </a:xfrm>
          <a:prstGeom prst="rect">
            <a:avLst/>
          </a:prstGeom>
          <a:noFill/>
        </p:spPr>
        <p:txBody>
          <a:bodyPr wrap="square" rtlCol="0">
            <a:spAutoFit/>
          </a:bodyPr>
          <a:lstStyle/>
          <a:p>
            <a:r>
              <a:rPr lang="en-GB" sz="2000" b="1" dirty="0">
                <a:solidFill>
                  <a:srgbClr val="636569"/>
                </a:solidFill>
              </a:rPr>
              <a:t>Background</a:t>
            </a:r>
          </a:p>
          <a:p>
            <a:pPr marL="285750" indent="-285750" algn="just">
              <a:buFont typeface="Arial" panose="020B0604020202020204" pitchFamily="34" charset="0"/>
              <a:buChar char="•"/>
            </a:pPr>
            <a:r>
              <a:rPr lang="en-GB" dirty="0">
                <a:solidFill>
                  <a:srgbClr val="A5A5A5"/>
                </a:solidFill>
              </a:rPr>
              <a:t>An increasing number of potential heart recipients with UNOS1 status forces to find solutions for the shortage of donor organs by expanding the criteria for selecting optimal donors</a:t>
            </a:r>
          </a:p>
          <a:p>
            <a:pPr marL="285750" indent="-285750" algn="just">
              <a:buFont typeface="Arial" panose="020B0604020202020204" pitchFamily="34" charset="0"/>
              <a:buChar char="•"/>
            </a:pPr>
            <a:endParaRPr lang="en-GB" dirty="0">
              <a:solidFill>
                <a:srgbClr val="A5A5A5"/>
              </a:solidFill>
            </a:endParaRPr>
          </a:p>
          <a:p>
            <a:pPr marL="285750" indent="-285750" algn="just">
              <a:buFont typeface="Arial" panose="020B0604020202020204" pitchFamily="34" charset="0"/>
              <a:buChar char="•"/>
            </a:pPr>
            <a:r>
              <a:rPr lang="en-GB" dirty="0">
                <a:solidFill>
                  <a:srgbClr val="A5A5A5"/>
                </a:solidFill>
              </a:rPr>
              <a:t>Coronary assessment of a cardiac graft is inaccessible in the pre-transplant period; therefore there exists a risk of transmission of the coronary atherosclerotic from a donor to a recipient</a:t>
            </a:r>
          </a:p>
        </p:txBody>
      </p:sp>
      <p:sp>
        <p:nvSpPr>
          <p:cNvPr id="6" name="TextBox 5">
            <a:extLst>
              <a:ext uri="{FF2B5EF4-FFF2-40B4-BE49-F238E27FC236}">
                <a16:creationId xmlns:a16="http://schemas.microsoft.com/office/drawing/2014/main" id="{B7915E07-3DDF-4BAE-971F-3F297F25FBCA}"/>
              </a:ext>
            </a:extLst>
          </p:cNvPr>
          <p:cNvSpPr txBox="1"/>
          <p:nvPr/>
        </p:nvSpPr>
        <p:spPr>
          <a:xfrm>
            <a:off x="6253325" y="1109150"/>
            <a:ext cx="5310915" cy="400110"/>
          </a:xfrm>
          <a:prstGeom prst="rect">
            <a:avLst/>
          </a:prstGeom>
          <a:noFill/>
        </p:spPr>
        <p:txBody>
          <a:bodyPr wrap="square" rtlCol="0">
            <a:spAutoFit/>
          </a:bodyPr>
          <a:lstStyle/>
          <a:p>
            <a:r>
              <a:rPr lang="en-GB" sz="2000" b="1" dirty="0">
                <a:solidFill>
                  <a:srgbClr val="636569"/>
                </a:solidFill>
              </a:rPr>
              <a:t>Methods</a:t>
            </a:r>
          </a:p>
        </p:txBody>
      </p:sp>
      <p:grpSp>
        <p:nvGrpSpPr>
          <p:cNvPr id="27" name="Group 26">
            <a:extLst>
              <a:ext uri="{FF2B5EF4-FFF2-40B4-BE49-F238E27FC236}">
                <a16:creationId xmlns:a16="http://schemas.microsoft.com/office/drawing/2014/main" id="{00518CD7-528A-4333-9700-1A471B2F6CBE}"/>
              </a:ext>
            </a:extLst>
          </p:cNvPr>
          <p:cNvGrpSpPr/>
          <p:nvPr/>
        </p:nvGrpSpPr>
        <p:grpSpPr>
          <a:xfrm>
            <a:off x="6256313" y="1536927"/>
            <a:ext cx="5138640" cy="4568300"/>
            <a:chOff x="6256313" y="1536927"/>
            <a:chExt cx="5138640" cy="4568300"/>
          </a:xfrm>
        </p:grpSpPr>
        <p:sp>
          <p:nvSpPr>
            <p:cNvPr id="10" name="Rectangle: Rounded Corners 9">
              <a:extLst>
                <a:ext uri="{FF2B5EF4-FFF2-40B4-BE49-F238E27FC236}">
                  <a16:creationId xmlns:a16="http://schemas.microsoft.com/office/drawing/2014/main" id="{A9526ACA-F4BA-4353-948D-C44E7E5A0110}"/>
                </a:ext>
              </a:extLst>
            </p:cNvPr>
            <p:cNvSpPr/>
            <p:nvPr/>
          </p:nvSpPr>
          <p:spPr>
            <a:xfrm>
              <a:off x="7066438" y="1536927"/>
              <a:ext cx="3529044" cy="664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solidFill>
                    <a:schemeClr val="bg1"/>
                  </a:solidFill>
                </a:rPr>
                <a:t>Retrospective study, n=1155 </a:t>
              </a:r>
              <a:r>
                <a:rPr lang="en-US" sz="1200" dirty="0">
                  <a:solidFill>
                    <a:schemeClr val="bg1"/>
                  </a:solidFill>
                </a:rPr>
                <a:t>heart transplant</a:t>
              </a:r>
              <a:r>
                <a:rPr lang="en-GB" sz="1200" dirty="0">
                  <a:solidFill>
                    <a:schemeClr val="bg1"/>
                  </a:solidFill>
                </a:rPr>
                <a:t> recipients from </a:t>
              </a:r>
              <a:r>
                <a:rPr lang="en-US" sz="1200" dirty="0" err="1">
                  <a:solidFill>
                    <a:schemeClr val="bg1"/>
                  </a:solidFill>
                </a:rPr>
                <a:t>Shumakov</a:t>
              </a:r>
              <a:r>
                <a:rPr lang="en-US" sz="1200" dirty="0">
                  <a:solidFill>
                    <a:schemeClr val="bg1"/>
                  </a:solidFill>
                </a:rPr>
                <a:t> Center</a:t>
              </a:r>
              <a:r>
                <a:rPr lang="en-GB" sz="1200" dirty="0">
                  <a:solidFill>
                    <a:schemeClr val="bg1"/>
                  </a:solidFill>
                </a:rPr>
                <a:t> (2009-2018)</a:t>
              </a:r>
            </a:p>
          </p:txBody>
        </p:sp>
        <p:sp>
          <p:nvSpPr>
            <p:cNvPr id="11" name="Rectangle: Rounded Corners 10">
              <a:extLst>
                <a:ext uri="{FF2B5EF4-FFF2-40B4-BE49-F238E27FC236}">
                  <a16:creationId xmlns:a16="http://schemas.microsoft.com/office/drawing/2014/main" id="{FD072422-5F98-498F-8C9D-AE22A3DCCB16}"/>
                </a:ext>
              </a:extLst>
            </p:cNvPr>
            <p:cNvSpPr/>
            <p:nvPr/>
          </p:nvSpPr>
          <p:spPr>
            <a:xfrm>
              <a:off x="6394185" y="4399062"/>
              <a:ext cx="1654748" cy="894598"/>
            </a:xfrm>
            <a:prstGeom prst="roundRect">
              <a:avLst/>
            </a:prstGeom>
            <a:solidFill>
              <a:srgbClr val="FF9E1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a:solidFill>
                    <a:schemeClr val="tx1"/>
                  </a:solidFill>
                </a:rPr>
                <a:t>Group I</a:t>
              </a:r>
            </a:p>
            <a:p>
              <a:pPr algn="ctr"/>
              <a:r>
                <a:rPr lang="en-GB" sz="1200" dirty="0">
                  <a:solidFill>
                    <a:schemeClr val="tx1"/>
                  </a:solidFill>
                </a:rPr>
                <a:t>Recipients with hemodynamically significant lesions of the CA</a:t>
              </a:r>
            </a:p>
          </p:txBody>
        </p:sp>
        <p:sp>
          <p:nvSpPr>
            <p:cNvPr id="12" name="Rectangle: Rounded Corners 11">
              <a:extLst>
                <a:ext uri="{FF2B5EF4-FFF2-40B4-BE49-F238E27FC236}">
                  <a16:creationId xmlns:a16="http://schemas.microsoft.com/office/drawing/2014/main" id="{49CAF82B-472A-4B48-9262-73FFAAA39C94}"/>
                </a:ext>
              </a:extLst>
            </p:cNvPr>
            <p:cNvSpPr/>
            <p:nvPr/>
          </p:nvSpPr>
          <p:spPr>
            <a:xfrm>
              <a:off x="8082000" y="4367876"/>
              <a:ext cx="1763692" cy="925783"/>
            </a:xfrm>
            <a:prstGeom prst="roundRect">
              <a:avLst/>
            </a:prstGeom>
            <a:solidFill>
              <a:srgbClr val="00359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a:solidFill>
                    <a:schemeClr val="bg1"/>
                  </a:solidFill>
                  <a:ea typeface="Times New Roman" panose="02020603050405020304" pitchFamily="18" charset="0"/>
                </a:rPr>
                <a:t>Group II</a:t>
              </a:r>
            </a:p>
            <a:p>
              <a:pPr algn="ctr"/>
              <a:r>
                <a:rPr lang="en-GB" sz="1200" dirty="0">
                  <a:solidFill>
                    <a:schemeClr val="bg1"/>
                  </a:solidFill>
                </a:rPr>
                <a:t>Pts. with signs of CA </a:t>
              </a:r>
              <a:r>
                <a:rPr lang="en-GB" sz="1200" dirty="0" err="1">
                  <a:solidFill>
                    <a:schemeClr val="bg1"/>
                  </a:solidFill>
                </a:rPr>
                <a:t>atheromatosis</a:t>
              </a:r>
              <a:r>
                <a:rPr lang="en-GB" sz="1200" dirty="0">
                  <a:solidFill>
                    <a:schemeClr val="bg1"/>
                  </a:solidFill>
                </a:rPr>
                <a:t> (rough contours or stenoses </a:t>
              </a:r>
              <a:r>
                <a:rPr lang="en-GB" sz="1200" dirty="0">
                  <a:solidFill>
                    <a:schemeClr val="bg1"/>
                  </a:solidFill>
                  <a:cs typeface="Calibri" panose="020F0502020204030204" pitchFamily="34" charset="0"/>
                </a:rPr>
                <a:t>≤</a:t>
              </a:r>
              <a:r>
                <a:rPr lang="en-GB" sz="1200" dirty="0">
                  <a:solidFill>
                    <a:schemeClr val="bg1"/>
                  </a:solidFill>
                </a:rPr>
                <a:t>50%)</a:t>
              </a:r>
            </a:p>
          </p:txBody>
        </p:sp>
        <p:sp>
          <p:nvSpPr>
            <p:cNvPr id="13" name="Rectangle: Rounded Corners 12">
              <a:extLst>
                <a:ext uri="{FF2B5EF4-FFF2-40B4-BE49-F238E27FC236}">
                  <a16:creationId xmlns:a16="http://schemas.microsoft.com/office/drawing/2014/main" id="{378DE352-5561-4945-A59B-0204785CBBAA}"/>
                </a:ext>
              </a:extLst>
            </p:cNvPr>
            <p:cNvSpPr/>
            <p:nvPr/>
          </p:nvSpPr>
          <p:spPr>
            <a:xfrm>
              <a:off x="9877608" y="4367875"/>
              <a:ext cx="1203770" cy="925783"/>
            </a:xfrm>
            <a:prstGeom prst="roundRect">
              <a:avLst/>
            </a:prstGeom>
            <a:solidFill>
              <a:srgbClr val="A5A5A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a:solidFill>
                    <a:schemeClr val="bg1"/>
                  </a:solidFill>
                  <a:ea typeface="Times New Roman" panose="02020603050405020304" pitchFamily="18" charset="0"/>
                </a:rPr>
                <a:t>Group III</a:t>
              </a:r>
            </a:p>
            <a:p>
              <a:pPr algn="ctr"/>
              <a:r>
                <a:rPr lang="en-GB" sz="1200" dirty="0">
                  <a:solidFill>
                    <a:schemeClr val="bg1"/>
                  </a:solidFill>
                  <a:ea typeface="Times New Roman" panose="02020603050405020304" pitchFamily="18" charset="0"/>
                </a:rPr>
                <a:t>P</a:t>
              </a:r>
              <a:r>
                <a:rPr lang="en-GB" sz="1200" dirty="0">
                  <a:solidFill>
                    <a:schemeClr val="bg1"/>
                  </a:solidFill>
                  <a:effectLst/>
                  <a:ea typeface="Times New Roman" panose="02020603050405020304" pitchFamily="18" charset="0"/>
                </a:rPr>
                <a:t>ts. without signs of CA</a:t>
              </a:r>
              <a:endParaRPr lang="en-GB" sz="1200" dirty="0">
                <a:solidFill>
                  <a:schemeClr val="bg1"/>
                </a:solidFill>
              </a:endParaRPr>
            </a:p>
          </p:txBody>
        </p:sp>
        <p:cxnSp>
          <p:nvCxnSpPr>
            <p:cNvPr id="14" name="Connector: Elbow 13">
              <a:extLst>
                <a:ext uri="{FF2B5EF4-FFF2-40B4-BE49-F238E27FC236}">
                  <a16:creationId xmlns:a16="http://schemas.microsoft.com/office/drawing/2014/main" id="{720D15D0-0BA2-4E62-9D4B-03120554BB50}"/>
                </a:ext>
              </a:extLst>
            </p:cNvPr>
            <p:cNvCxnSpPr>
              <a:cxnSpLocks/>
            </p:cNvCxnSpPr>
            <p:nvPr/>
          </p:nvCxnSpPr>
          <p:spPr>
            <a:xfrm>
              <a:off x="8827640" y="4152139"/>
              <a:ext cx="1620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610C20F-7F07-41B0-BDE9-670CD6CEEC2E}"/>
                </a:ext>
              </a:extLst>
            </p:cNvPr>
            <p:cNvCxnSpPr>
              <a:cxnSpLocks/>
            </p:cNvCxnSpPr>
            <p:nvPr/>
          </p:nvCxnSpPr>
          <p:spPr>
            <a:xfrm rot="10800000" flipV="1">
              <a:off x="7216636" y="4151876"/>
              <a:ext cx="1620000"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D541A6-5814-4FBB-9273-DB8BD268C780}"/>
                </a:ext>
              </a:extLst>
            </p:cNvPr>
            <p:cNvCxnSpPr>
              <a:cxnSpLocks/>
            </p:cNvCxnSpPr>
            <p:nvPr/>
          </p:nvCxnSpPr>
          <p:spPr>
            <a:xfrm>
              <a:off x="8952198" y="41518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E768A1-2313-40BD-A8A6-E252014AF916}"/>
                </a:ext>
              </a:extLst>
            </p:cNvPr>
            <p:cNvCxnSpPr/>
            <p:nvPr/>
          </p:nvCxnSpPr>
          <p:spPr>
            <a:xfrm>
              <a:off x="8831901" y="399689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8B1A5F5-BC68-4AFA-A035-EECFCBA2F09C}"/>
                </a:ext>
              </a:extLst>
            </p:cNvPr>
            <p:cNvSpPr/>
            <p:nvPr/>
          </p:nvSpPr>
          <p:spPr>
            <a:xfrm>
              <a:off x="7066437" y="2472274"/>
              <a:ext cx="3529047" cy="576172"/>
            </a:xfrm>
            <a:prstGeom prst="roundRect">
              <a:avLst/>
            </a:prstGeom>
            <a:solidFill>
              <a:schemeClr val="bg1"/>
            </a:solidFill>
            <a:ln>
              <a:solidFill>
                <a:srgbClr val="F464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A5A5A5"/>
                  </a:solidFill>
                </a:rPr>
                <a:t>n=985 men</a:t>
              </a:r>
            </a:p>
            <a:p>
              <a:pPr algn="ctr"/>
              <a:r>
                <a:rPr lang="en-GB" sz="1200" dirty="0">
                  <a:solidFill>
                    <a:srgbClr val="A5A5A5"/>
                  </a:solidFill>
                </a:rPr>
                <a:t>n=170 women</a:t>
              </a:r>
            </a:p>
            <a:p>
              <a:pPr algn="ctr"/>
              <a:r>
                <a:rPr lang="en-GB" sz="1200" dirty="0">
                  <a:solidFill>
                    <a:srgbClr val="A5A5A5"/>
                  </a:solidFill>
                </a:rPr>
                <a:t>aged 10 to 74 years</a:t>
              </a:r>
            </a:p>
          </p:txBody>
        </p:sp>
        <p:cxnSp>
          <p:nvCxnSpPr>
            <p:cNvPr id="19" name="Straight Arrow Connector 18">
              <a:extLst>
                <a:ext uri="{FF2B5EF4-FFF2-40B4-BE49-F238E27FC236}">
                  <a16:creationId xmlns:a16="http://schemas.microsoft.com/office/drawing/2014/main" id="{89491E15-92CC-444C-8098-8A9761D4B710}"/>
                </a:ext>
              </a:extLst>
            </p:cNvPr>
            <p:cNvCxnSpPr>
              <a:cxnSpLocks/>
            </p:cNvCxnSpPr>
            <p:nvPr/>
          </p:nvCxnSpPr>
          <p:spPr>
            <a:xfrm>
              <a:off x="8830960" y="223239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AEC7E777-05A6-43BA-A08B-EF3494C24025}"/>
                </a:ext>
              </a:extLst>
            </p:cNvPr>
            <p:cNvSpPr/>
            <p:nvPr/>
          </p:nvSpPr>
          <p:spPr>
            <a:xfrm>
              <a:off x="7061111" y="3357543"/>
              <a:ext cx="3529044" cy="664997"/>
            </a:xfrm>
            <a:prstGeom prst="roundRect">
              <a:avLst/>
            </a:prstGeom>
            <a:solidFill>
              <a:srgbClr val="041E4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rPr>
                <a:t>All patients underwent coronary angiography in the early postoperative period </a:t>
              </a:r>
            </a:p>
          </p:txBody>
        </p:sp>
        <p:cxnSp>
          <p:nvCxnSpPr>
            <p:cNvPr id="21" name="Straight Arrow Connector 20">
              <a:extLst>
                <a:ext uri="{FF2B5EF4-FFF2-40B4-BE49-F238E27FC236}">
                  <a16:creationId xmlns:a16="http://schemas.microsoft.com/office/drawing/2014/main" id="{140C065C-EFF4-411F-8E50-13BABAEDCE2C}"/>
                </a:ext>
              </a:extLst>
            </p:cNvPr>
            <p:cNvCxnSpPr>
              <a:cxnSpLocks/>
            </p:cNvCxnSpPr>
            <p:nvPr/>
          </p:nvCxnSpPr>
          <p:spPr>
            <a:xfrm>
              <a:off x="8830001" y="310212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C5B40A1-F423-468B-9917-F459267A74B4}"/>
                </a:ext>
              </a:extLst>
            </p:cNvPr>
            <p:cNvSpPr txBox="1"/>
            <p:nvPr/>
          </p:nvSpPr>
          <p:spPr>
            <a:xfrm>
              <a:off x="6256313" y="5582007"/>
              <a:ext cx="5138640" cy="523220"/>
            </a:xfrm>
            <a:prstGeom prst="rect">
              <a:avLst/>
            </a:prstGeom>
            <a:noFill/>
            <a:ln>
              <a:solidFill>
                <a:srgbClr val="F46465"/>
              </a:solidFill>
            </a:ln>
          </p:spPr>
          <p:txBody>
            <a:bodyPr wrap="square">
              <a:spAutoFit/>
            </a:bodyPr>
            <a:lstStyle/>
            <a:p>
              <a:r>
                <a:rPr lang="en-US" sz="1400" b="1" dirty="0">
                  <a:solidFill>
                    <a:srgbClr val="A5A5A5"/>
                  </a:solidFill>
                </a:rPr>
                <a:t>Analysis criteria: </a:t>
              </a:r>
              <a:r>
                <a:rPr lang="en-US" sz="1400" dirty="0">
                  <a:solidFill>
                    <a:srgbClr val="A5A5A5"/>
                  </a:solidFill>
                </a:rPr>
                <a:t>Sex, age, cause of donor’s brain death, UNOS status</a:t>
              </a:r>
              <a:endParaRPr lang="en-GB" sz="1400" dirty="0">
                <a:solidFill>
                  <a:srgbClr val="A5A5A5"/>
                </a:solidFill>
              </a:endParaRPr>
            </a:p>
          </p:txBody>
        </p:sp>
        <p:sp>
          <p:nvSpPr>
            <p:cNvPr id="25" name="Right Brace 24">
              <a:extLst>
                <a:ext uri="{FF2B5EF4-FFF2-40B4-BE49-F238E27FC236}">
                  <a16:creationId xmlns:a16="http://schemas.microsoft.com/office/drawing/2014/main" id="{12555FA8-42FF-4CB2-B8C1-ABEA08C0D326}"/>
                </a:ext>
              </a:extLst>
            </p:cNvPr>
            <p:cNvSpPr/>
            <p:nvPr/>
          </p:nvSpPr>
          <p:spPr>
            <a:xfrm rot="5400000">
              <a:off x="8625131" y="3043814"/>
              <a:ext cx="233312" cy="4679182"/>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grpSp>
      <p:grpSp>
        <p:nvGrpSpPr>
          <p:cNvPr id="22" name="Group 21">
            <a:extLst>
              <a:ext uri="{FF2B5EF4-FFF2-40B4-BE49-F238E27FC236}">
                <a16:creationId xmlns:a16="http://schemas.microsoft.com/office/drawing/2014/main" id="{B27F921A-C3B2-4141-9DE0-9DDBB6CE8441}"/>
              </a:ext>
            </a:extLst>
          </p:cNvPr>
          <p:cNvGrpSpPr/>
          <p:nvPr/>
        </p:nvGrpSpPr>
        <p:grpSpPr>
          <a:xfrm>
            <a:off x="11383265" y="285292"/>
            <a:ext cx="612975" cy="562098"/>
            <a:chOff x="11383265" y="285292"/>
            <a:chExt cx="612975" cy="562098"/>
          </a:xfrm>
        </p:grpSpPr>
        <p:sp>
          <p:nvSpPr>
            <p:cNvPr id="24" name="Graphic 10">
              <a:extLst>
                <a:ext uri="{FF2B5EF4-FFF2-40B4-BE49-F238E27FC236}">
                  <a16:creationId xmlns:a16="http://schemas.microsoft.com/office/drawing/2014/main" id="{E0E3A7BC-4E0A-440F-A7F3-47D245FB6BC5}"/>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26" name="Picture 25" descr="A red house with a white chimney&#10;&#10;Description automatically generated">
              <a:hlinkClick r:id="rId4" action="ppaction://hlinksldjump"/>
              <a:extLst>
                <a:ext uri="{FF2B5EF4-FFF2-40B4-BE49-F238E27FC236}">
                  <a16:creationId xmlns:a16="http://schemas.microsoft.com/office/drawing/2014/main" id="{A2AE4D00-B4EA-44A2-ADA0-6D97CB22F4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grpSp>
    </p:spTree>
    <p:custDataLst>
      <p:tags r:id="rId1"/>
    </p:custDataLst>
    <p:extLst>
      <p:ext uri="{BB962C8B-B14F-4D97-AF65-F5344CB8AC3E}">
        <p14:creationId xmlns:p14="http://schemas.microsoft.com/office/powerpoint/2010/main" val="603167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a4QevTD"/>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8482</TotalTime>
  <Words>22601</Words>
  <Application>Microsoft Macintosh PowerPoint</Application>
  <PresentationFormat>Widescreen</PresentationFormat>
  <Paragraphs>1157</Paragraphs>
  <Slides>36</Slides>
  <Notes>30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Arial</vt:lpstr>
      <vt:lpstr>Calibri</vt:lpstr>
      <vt:lpstr>Courier New</vt:lpstr>
      <vt:lpstr>Gotham</vt:lpstr>
      <vt:lpstr>Times New Roman</vt:lpstr>
      <vt:lpstr>Wingdings</vt:lpstr>
      <vt:lpstr>Office Theme</vt:lpstr>
      <vt:lpstr>Presentazione standard di PowerPoint</vt:lpstr>
      <vt:lpstr>Disclaimer</vt:lpstr>
      <vt:lpstr>Information</vt:lpstr>
      <vt:lpstr>Content</vt:lpstr>
      <vt:lpstr>Content</vt:lpstr>
      <vt:lpstr>Content</vt:lpstr>
      <vt:lpstr>Outcome of heart transplant bridged with veno-arterial extracorporeal membrane oxygenation: A single center experience</vt:lpstr>
      <vt:lpstr>Outcome of heart transplant bridged with veno-arterial extracorporeal membrane oxygenation: A single center experience</vt:lpstr>
      <vt:lpstr>Heart transplant survival outcomes: Role of donor-transmitted atherosclerosis</vt:lpstr>
      <vt:lpstr>Heart transplant survival outcomes: Role of donor-transmitted atherosclerosis</vt:lpstr>
      <vt:lpstr>Development and validation of specific posttransplant risk scores according to the transplant era: A UNOS cohort analysis</vt:lpstr>
      <vt:lpstr>Development and validation of specific posttransplant risk scores according to the transplant era: A UNOS cohort analysis</vt:lpstr>
      <vt:lpstr>Graft remodeling after thoracic transplantation: MIR-339 and galectin-3 in the diagnosis of structural changes </vt:lpstr>
      <vt:lpstr>Graft remodeling after thoracic transplantation: MIR-339 and galectin-3 in the diagnosis of structural changes </vt:lpstr>
      <vt:lpstr>Custodiol-N versus custodiol: Results from a prospective randomized single blind multicenter phase III trial in patients undergoing heart transplantation</vt:lpstr>
      <vt:lpstr>Custodiol-N versus custodiol: Results from a prospective randomized single blind multicenter phase III trial in patients undergoing heart transplantation</vt:lpstr>
      <vt:lpstr>Effects of triiodothyronine and preconditioning on ex vivo rat hearts subjected to normothermic perfusion. Implications for donor heart preservation </vt:lpstr>
      <vt:lpstr>Effects of triiodothyronine and preconditioning on ex vivo rat hearts subjected to normothermic perfusion. Implications for donor heart preservation </vt:lpstr>
      <vt:lpstr>Donor-derived cell free DNA as a surveillance tool for acute cellular rejection in heart transplantation: Results from the free-DNA car study</vt:lpstr>
      <vt:lpstr>Donor-derived cell free DNA as a surveillance tool for acute cellular rejection in heart transplantation: Results from the free-DNA car study</vt:lpstr>
      <vt:lpstr>5-year outcome after continuous flow LVAD with full-magnetic vs hybrid levitation system: Results of an all-comers multicenter registry</vt:lpstr>
      <vt:lpstr>5-year outcome after continuous flow LVAD with full-magnetic vs hybrid levitation system: Results of an all-comers multicenter registry</vt:lpstr>
      <vt:lpstr>Impact of the 2018 French allocation scheme on the profile of heart transplantation candidates and recipients: Insights from a high-volume center</vt:lpstr>
      <vt:lpstr>Impact of the 2018 French allocation scheme on the profile of heart transplantation candidates and recipients: Insights from a high-volume center</vt:lpstr>
      <vt:lpstr>Results from over 800 transplant recipients enrolled in the guardian-heart registry: Challenging the standard of care</vt:lpstr>
      <vt:lpstr>Results from over 800 transplant recipients enrolled in the guardian-heart registry: Challenging the standard of care</vt:lpstr>
      <vt:lpstr>Heart transplantation from controlled donation after the circulatory determination of death: Our experience</vt:lpstr>
      <vt:lpstr>Heart transplantation from controlled donation after the circulatory determination of death: Our experience</vt:lpstr>
      <vt:lpstr>Molecular diagnostic classification of heart allograft rejection based on the targeted banff human organ transplant gene expression panel</vt:lpstr>
      <vt:lpstr>Molecular diagnostic classification of heart allograft rejection based on the targeted banff human organ transplant gene expression panel</vt:lpstr>
      <vt:lpstr>Banff human organ transplant consensus gene panel for detecting antibody mediated rejection in heart allograft biopsies</vt:lpstr>
      <vt:lpstr>Banff human organ transplant consensus gene panel for detecting antibody mediated rejection in heart allograft biopsies</vt:lpstr>
      <vt:lpstr>Pregnancy after heart transplant</vt:lpstr>
      <vt:lpstr>Pregnancy after heart transplant</vt:lpstr>
      <vt:lpstr>Long-term outcomes of complement inhibition for prevention of antibody-mediated rejection in immunologically high-risk heart transplantation</vt:lpstr>
      <vt:lpstr>Long-term outcomes of complement inhibition for prevention of antibody-mediated rejection in immunologically high-risk heart transplantation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Perrin</dc:creator>
  <cp:lastModifiedBy>Chiara Parisotto</cp:lastModifiedBy>
  <cp:revision>82</cp:revision>
  <dcterms:created xsi:type="dcterms:W3CDTF">2023-07-26T19:53:08Z</dcterms:created>
  <dcterms:modified xsi:type="dcterms:W3CDTF">2023-09-28T10:20:51Z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2E1BE59E-C2BB-419E-A585-F4D13E06EF86</vt:lpwstr>
  </property>
  <property fmtid="{D5CDD505-2E9C-101B-9397-08002B2CF9AE}" pid="3" name="ArticulatePath">
    <vt:lpwstr>Presentation2</vt:lpwstr>
  </property>
</Properties>
</file>