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notesSlides/notesSlide2.xml" ContentType="application/vnd.openxmlformats-officedocument.presentationml.notesSlide+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notesSlides/notesSlide9.xml" ContentType="application/vnd.openxmlformats-officedocument.presentationml.notesSlide+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notesSlides/notesSlide20.xml" ContentType="application/vnd.openxmlformats-officedocument.presentationml.notesSlide+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notesSlides/notesSlide24.xml" ContentType="application/vnd.openxmlformats-officedocument.presentationml.notesSlide+xml"/>
  <Override PartName="/ppt/tags/tag70.xml" ContentType="application/vnd.openxmlformats-officedocument.presentationml.tags+xml"/>
  <Override PartName="/ppt/notesSlides/notesSlide25.xml" ContentType="application/vnd.openxmlformats-officedocument.presentationml.notesSlide+xml"/>
  <Override PartName="/ppt/tags/tag71.xml" ContentType="application/vnd.openxmlformats-officedocument.presentationml.tags+xml"/>
  <Override PartName="/ppt/notesSlides/notesSlide26.xml" ContentType="application/vnd.openxmlformats-officedocument.presentationml.notesSlide+xml"/>
  <Override PartName="/ppt/tags/tag72.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34"/>
  </p:notesMasterIdLst>
  <p:sldIdLst>
    <p:sldId id="257" r:id="rId3"/>
    <p:sldId id="266" r:id="rId4"/>
    <p:sldId id="267" r:id="rId5"/>
    <p:sldId id="272" r:id="rId6"/>
    <p:sldId id="273" r:id="rId7"/>
    <p:sldId id="278" r:id="rId8"/>
    <p:sldId id="277" r:id="rId9"/>
    <p:sldId id="308" r:id="rId10"/>
    <p:sldId id="309" r:id="rId11"/>
    <p:sldId id="314" r:id="rId12"/>
    <p:sldId id="315" r:id="rId13"/>
    <p:sldId id="310" r:id="rId14"/>
    <p:sldId id="311" r:id="rId15"/>
    <p:sldId id="312" r:id="rId16"/>
    <p:sldId id="313" r:id="rId17"/>
    <p:sldId id="306" r:id="rId18"/>
    <p:sldId id="307" r:id="rId19"/>
    <p:sldId id="288" r:id="rId20"/>
    <p:sldId id="289" r:id="rId21"/>
    <p:sldId id="304" r:id="rId22"/>
    <p:sldId id="305" r:id="rId23"/>
    <p:sldId id="294" r:id="rId24"/>
    <p:sldId id="295" r:id="rId25"/>
    <p:sldId id="296" r:id="rId26"/>
    <p:sldId id="297" r:id="rId27"/>
    <p:sldId id="298" r:id="rId28"/>
    <p:sldId id="299" r:id="rId29"/>
    <p:sldId id="300" r:id="rId30"/>
    <p:sldId id="301" r:id="rId31"/>
    <p:sldId id="302" r:id="rId32"/>
    <p:sldId id="303" r:id="rId33"/>
  </p:sldIdLst>
  <p:sldSz cx="12192000" cy="6858000"/>
  <p:notesSz cx="6858000" cy="9144000"/>
  <p:custDataLst>
    <p:tags r:id="rId35"/>
  </p:custDataLst>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Perrin" initials="LP" lastIdx="5" clrIdx="0">
    <p:extLst>
      <p:ext uri="{19B8F6BF-5375-455C-9EA6-DF929625EA0E}">
        <p15:presenceInfo xmlns:p15="http://schemas.microsoft.com/office/powerpoint/2012/main" userId="S::laurent.perrin@easloffice.eu::aadadaf0-fd15-4863-957f-08ff83be6f05" providerId="AD"/>
      </p:ext>
    </p:extLst>
  </p:cmAuthor>
  <p:cmAuthor id="2" name="Mounia Masson" initials="MM" lastIdx="1" clrIdx="1">
    <p:extLst>
      <p:ext uri="{19B8F6BF-5375-455C-9EA6-DF929625EA0E}">
        <p15:presenceInfo xmlns:p15="http://schemas.microsoft.com/office/powerpoint/2012/main" userId="Mounia Masson" providerId="None"/>
      </p:ext>
    </p:extLst>
  </p:cmAuthor>
  <p:cmAuthor id="3" name="Medical writers" initials="MW" lastIdx="1" clrIdx="2">
    <p:extLst>
      <p:ext uri="{19B8F6BF-5375-455C-9EA6-DF929625EA0E}">
        <p15:presenceInfo xmlns:p15="http://schemas.microsoft.com/office/powerpoint/2012/main" userId="Medical wri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B"/>
    <a:srgbClr val="041E42"/>
    <a:srgbClr val="003594"/>
    <a:srgbClr val="A5A5A5"/>
    <a:srgbClr val="7CBFB6"/>
    <a:srgbClr val="F1EB5B"/>
    <a:srgbClr val="636569"/>
    <a:srgbClr val="FFFFFF"/>
    <a:srgbClr val="0097CE"/>
    <a:srgbClr val="FDC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80B933-39D6-47BF-A6D6-4696C3014EEA}" v="118" dt="2023-08-18T08:31:40.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4" autoAdjust="0"/>
    <p:restoredTop sz="89818" autoAdjust="0"/>
  </p:normalViewPr>
  <p:slideViewPr>
    <p:cSldViewPr snapToGrid="0">
      <p:cViewPr varScale="1">
        <p:scale>
          <a:sx n="97" d="100"/>
          <a:sy n="97" d="100"/>
        </p:scale>
        <p:origin x="800"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A1C37-68DF-488F-B812-A449DA11197C}" type="datetimeFigureOut">
              <a:rPr lang="en-GB" smtClean="0"/>
              <a:t>30/09/2023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EF6B1-FC36-47C3-822E-E0C01A484671}" type="slidenum">
              <a:rPr lang="en-GB" smtClean="0"/>
              <a:t>‹N›</a:t>
            </a:fld>
            <a:endParaRPr lang="en-GB"/>
          </a:p>
        </p:txBody>
      </p:sp>
    </p:spTree>
    <p:extLst>
      <p:ext uri="{BB962C8B-B14F-4D97-AF65-F5344CB8AC3E}">
        <p14:creationId xmlns:p14="http://schemas.microsoft.com/office/powerpoint/2010/main" val="30201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EF6B1-FC36-47C3-822E-E0C01A484671}" type="slidenum">
              <a:rPr lang="en-GB" smtClean="0"/>
              <a:t>5</a:t>
            </a:fld>
            <a:endParaRPr lang="en-GB"/>
          </a:p>
        </p:txBody>
      </p:sp>
    </p:spTree>
    <p:extLst>
      <p:ext uri="{BB962C8B-B14F-4D97-AF65-F5344CB8AC3E}">
        <p14:creationId xmlns:p14="http://schemas.microsoft.com/office/powerpoint/2010/main" val="367627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[Ab], antibody concentration; Ab, antibody; </a:t>
            </a:r>
            <a:r>
              <a:rPr lang="en-GB" sz="1200" i="1" dirty="0">
                <a:solidFill>
                  <a:srgbClr val="A5A5A5"/>
                </a:solidFill>
                <a:latin typeface="Gotham" panose="02000504050000020004" pitchFamily="2" charset="0"/>
              </a:rPr>
              <a:t>anti-RBD, </a:t>
            </a:r>
            <a:r>
              <a:rPr lang="fr-CH" b="0" i="1" dirty="0">
                <a:solidFill>
                  <a:srgbClr val="4D5156"/>
                </a:solidFill>
                <a:effectLst/>
                <a:latin typeface="Gotham" panose="02000504050000020004" pitchFamily="2" charset="0"/>
              </a:rPr>
              <a:t>anti-</a:t>
            </a:r>
            <a:r>
              <a:rPr lang="fr-CH" b="0" i="1" dirty="0" err="1">
                <a:solidFill>
                  <a:srgbClr val="4D5156"/>
                </a:solidFill>
                <a:effectLst/>
                <a:latin typeface="Gotham" panose="02000504050000020004" pitchFamily="2" charset="0"/>
              </a:rPr>
              <a:t>receptor</a:t>
            </a:r>
            <a:r>
              <a:rPr lang="fr-CH" b="0" i="1" dirty="0">
                <a:solidFill>
                  <a:srgbClr val="4D5156"/>
                </a:solidFill>
                <a:effectLst/>
                <a:latin typeface="Gotham" panose="02000504050000020004" pitchFamily="2" charset="0"/>
              </a:rPr>
              <a:t> binding </a:t>
            </a:r>
            <a:r>
              <a:rPr lang="fr-CH" b="0" i="1" dirty="0" err="1">
                <a:solidFill>
                  <a:srgbClr val="4D5156"/>
                </a:solidFill>
                <a:effectLst/>
                <a:latin typeface="Gotham" panose="02000504050000020004" pitchFamily="2" charset="0"/>
              </a:rPr>
              <a:t>domain</a:t>
            </a:r>
            <a:r>
              <a:rPr lang="fr-CH" b="0" i="1" dirty="0">
                <a:solidFill>
                  <a:srgbClr val="4D5156"/>
                </a:solidFill>
                <a:effectLst/>
                <a:latin typeface="Gotham" panose="02000504050000020004" pitchFamily="2" charset="0"/>
              </a:rPr>
              <a:t>; </a:t>
            </a:r>
            <a:r>
              <a:rPr lang="en-GB" b="0" i="1" dirty="0">
                <a:latin typeface="Gotham" panose="02000504050000020004" pitchFamily="2" charset="0"/>
              </a:rPr>
              <a:t>CDC, </a:t>
            </a:r>
            <a:r>
              <a:rPr lang="fr-CH" b="0" i="1" dirty="0" err="1">
                <a:solidFill>
                  <a:srgbClr val="4D5156"/>
                </a:solidFill>
                <a:effectLst/>
                <a:latin typeface="Gotham" panose="02000504050000020004" pitchFamily="2" charset="0"/>
              </a:rPr>
              <a:t>complement-dependent</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cytotoxicity</a:t>
            </a:r>
            <a:r>
              <a:rPr lang="fr-CH" b="0" i="1" dirty="0">
                <a:solidFill>
                  <a:srgbClr val="4D5156"/>
                </a:solidFill>
                <a:effectLst/>
                <a:latin typeface="Gotham" panose="02000504050000020004" pitchFamily="2" charset="0"/>
              </a:rPr>
              <a:t>; FC, FC gamma </a:t>
            </a:r>
            <a:r>
              <a:rPr lang="fr-CH" b="0" i="1" dirty="0" err="1">
                <a:solidFill>
                  <a:srgbClr val="4D5156"/>
                </a:solidFill>
                <a:effectLst/>
                <a:latin typeface="Gotham" panose="02000504050000020004" pitchFamily="2" charset="0"/>
              </a:rPr>
              <a:t>receptors</a:t>
            </a:r>
            <a:r>
              <a:rPr lang="fr-CH" b="0" i="1" dirty="0">
                <a:solidFill>
                  <a:srgbClr val="4D5156"/>
                </a:solidFill>
                <a:effectLst/>
                <a:latin typeface="Gotham" panose="02000504050000020004" pitchFamily="2" charset="0"/>
              </a:rPr>
              <a:t>; </a:t>
            </a:r>
            <a:r>
              <a:rPr lang="en-GB" sz="1200" i="1" dirty="0" err="1">
                <a:solidFill>
                  <a:schemeClr val="bg1"/>
                </a:solidFill>
                <a:latin typeface="Gotham" panose="02000504050000020004" pitchFamily="2" charset="0"/>
              </a:rPr>
              <a:t>HLAi</a:t>
            </a:r>
            <a:r>
              <a:rPr lang="en-GB" sz="1200" i="1" dirty="0">
                <a:solidFill>
                  <a:schemeClr val="bg1"/>
                </a:solidFill>
                <a:latin typeface="Gotham" panose="02000504050000020004" pitchFamily="2" charset="0"/>
              </a:rPr>
              <a:t>, HLA Ab-incompatible;</a:t>
            </a:r>
            <a:r>
              <a:rPr lang="fr-CH" b="0" i="1" dirty="0">
                <a:solidFill>
                  <a:srgbClr val="4D5156"/>
                </a:solidFill>
                <a:effectLst/>
                <a:latin typeface="Gotham" panose="02000504050000020004" pitchFamily="2" charset="0"/>
              </a:rPr>
              <a:t> </a:t>
            </a:r>
            <a:r>
              <a:rPr lang="en-GB" b="0" i="1" dirty="0">
                <a:latin typeface="Gotham" panose="02000504050000020004" pitchFamily="2" charset="0"/>
              </a:rPr>
              <a:t>KD, affinity; HLA; human leukocyte antigen; </a:t>
            </a:r>
            <a:r>
              <a:rPr lang="en-GB" sz="1200" i="1" dirty="0">
                <a:solidFill>
                  <a:schemeClr val="bg1"/>
                </a:solidFill>
                <a:latin typeface="Gotham" panose="02000504050000020004" pitchFamily="2" charset="0"/>
              </a:rPr>
              <a:t> M, mole; </a:t>
            </a:r>
            <a:r>
              <a:rPr lang="en-GB" b="0" i="1" dirty="0">
                <a:latin typeface="Gotham" panose="02000504050000020004" pitchFamily="2" charset="0"/>
              </a:rPr>
              <a:t>MAAP, </a:t>
            </a:r>
            <a:r>
              <a:rPr lang="en-GB" sz="1200" b="0" i="1" dirty="0">
                <a:solidFill>
                  <a:schemeClr val="bg1"/>
                </a:solidFill>
                <a:latin typeface="Gotham" panose="02000504050000020004" pitchFamily="2" charset="0"/>
              </a:rPr>
              <a:t>m</a:t>
            </a:r>
            <a:r>
              <a:rPr lang="en-GB" sz="1200" i="1" dirty="0">
                <a:solidFill>
                  <a:schemeClr val="bg1"/>
                </a:solidFill>
                <a:latin typeface="Gotham" panose="02000504050000020004" pitchFamily="2" charset="0"/>
              </a:rPr>
              <a:t>icrofluidic antibody affinity profiling; SAB, </a:t>
            </a:r>
            <a:r>
              <a:rPr lang="en-GB" sz="1200" i="1" dirty="0">
                <a:solidFill>
                  <a:srgbClr val="A5A5A5"/>
                </a:solidFill>
                <a:latin typeface="Gotham" panose="02000504050000020004" pitchFamily="2" charset="0"/>
              </a:rPr>
              <a:t>single-antigen-bead.</a:t>
            </a:r>
            <a:endParaRPr lang="en-GB" b="0" i="1" dirty="0">
              <a:latin typeface="Gotham" panose="02000504050000020004" pitchFamily="2" charset="0"/>
            </a:endParaRPr>
          </a:p>
          <a:p>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DIRECT PROFILING OF CLINICALLY RELEVANT HUMORAL IMMUNITY IN TRANSPLANTATION AND BEYOND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Ashley </a:t>
            </a:r>
            <a:r>
              <a:rPr lang="en-US" sz="1800" b="1" dirty="0" err="1">
                <a:effectLst/>
                <a:latin typeface="Gotham" panose="02000504050000020004" pitchFamily="2" charset="0"/>
                <a:ea typeface="Times New Roman" panose="02020603050405020304" pitchFamily="18" charset="0"/>
              </a:rPr>
              <a:t>Priddey</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Matthias Schneider</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Georg Meisl</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Catherine Xu</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Tom Scheidt</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Gonca</a:t>
            </a:r>
            <a:r>
              <a:rPr lang="en-US" sz="1800" b="1" dirty="0">
                <a:effectLst/>
                <a:latin typeface="Gotham" panose="02000504050000020004" pitchFamily="2" charset="0"/>
                <a:ea typeface="Times New Roman" panose="02020603050405020304" pitchFamily="18" charset="0"/>
              </a:rPr>
              <a:t> Karahan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Serena Macmillan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Sean Devenish</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Sarah Peacock</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Rico Buchli</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Sebastiaan</a:t>
            </a:r>
            <a:r>
              <a:rPr lang="en-US" sz="1800" b="1" dirty="0">
                <a:effectLst/>
                <a:latin typeface="Gotham" panose="02000504050000020004" pitchFamily="2" charset="0"/>
                <a:ea typeface="Times New Roman" panose="02020603050405020304" pitchFamily="18" charset="0"/>
              </a:rPr>
              <a:t> Heidt</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Tuomas</a:t>
            </a:r>
            <a:r>
              <a:rPr lang="en-US" sz="1800" b="1" dirty="0">
                <a:effectLst/>
                <a:latin typeface="Gotham" panose="02000504050000020004" pitchFamily="2" charset="0"/>
                <a:ea typeface="Times New Roman" panose="02020603050405020304" pitchFamily="18" charset="0"/>
              </a:rPr>
              <a:t> Knowles</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Vasilis Kosmoliaptsis</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Cambridge, Department of Surgery,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of Cambridge, Department of Chemistry,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Leiden University Medical Center (LUMC),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Fluidic Analytics,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Cambridge University Hospitals,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Pure Protein </a:t>
            </a:r>
            <a:r>
              <a:rPr lang="en-US" sz="1800" i="1" dirty="0" err="1">
                <a:effectLst/>
                <a:latin typeface="Gotham" panose="02000504050000020004" pitchFamily="2" charset="0"/>
                <a:ea typeface="Times New Roman" panose="02020603050405020304" pitchFamily="18" charset="0"/>
              </a:rPr>
              <a:t>Llc</a:t>
            </a:r>
            <a:r>
              <a:rPr lang="en-US" sz="1800" i="1" dirty="0">
                <a:effectLst/>
                <a:latin typeface="Gotham" panose="02000504050000020004" pitchFamily="2" charset="0"/>
                <a:ea typeface="Times New Roman" panose="02020603050405020304" pitchFamily="18" charset="0"/>
              </a:rPr>
              <a:t>, Oklahoma City,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Antibody (Ab) characterisation is fundamental in transplantation and infectious diseases, but current immunoassays cannot determine two fundamental Ab properties, affinity (K</a:t>
            </a:r>
            <a:r>
              <a:rPr lang="en-GB" sz="1800" baseline="-25000" dirty="0">
                <a:solidFill>
                  <a:srgbClr val="000000"/>
                </a:solidFill>
                <a:effectLst/>
                <a:latin typeface="Gotham" panose="02000504050000020004" pitchFamily="2" charset="0"/>
                <a:ea typeface="Calibri" panose="020F0502020204030204" pitchFamily="34" charset="0"/>
              </a:rPr>
              <a:t>D</a:t>
            </a:r>
            <a:r>
              <a:rPr lang="en-GB" sz="1800" dirty="0">
                <a:solidFill>
                  <a:srgbClr val="000000"/>
                </a:solidFill>
                <a:effectLst/>
                <a:latin typeface="Gotham" panose="02000504050000020004" pitchFamily="2" charset="0"/>
                <a:ea typeface="Calibri" panose="020F0502020204030204" pitchFamily="34" charset="0"/>
              </a:rPr>
              <a:t>) and concentration ([Ab]). We aimed to overcome these limitations to allow in-depth profiling of Abs directly in sera.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Using a microfluidic diffusional sizing-based strategy, we developed microfluidic antibody affinity profiling (MAAP), a novel in-solution immunoassay that simultaneously determines antibody K</a:t>
            </a:r>
            <a:r>
              <a:rPr lang="en-GB" sz="1800" baseline="-25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and [Ab] directly in serum. MAAP was developed and validated using the HLA-alloantibody system and applied in HLA Ab-incompatible (</a:t>
            </a:r>
            <a:r>
              <a:rPr lang="en-GB" sz="1800" dirty="0" err="1">
                <a:effectLst/>
                <a:latin typeface="Gotham" panose="02000504050000020004" pitchFamily="2" charset="0"/>
                <a:ea typeface="Calibri" panose="020F0502020204030204" pitchFamily="34" charset="0"/>
              </a:rPr>
              <a:t>HLAi</a:t>
            </a:r>
            <a:r>
              <a:rPr lang="en-GB" sz="1800" dirty="0">
                <a:effectLst/>
                <a:latin typeface="Gotham" panose="02000504050000020004" pitchFamily="2" charset="0"/>
                <a:ea typeface="Calibri" panose="020F0502020204030204" pitchFamily="34" charset="0"/>
              </a:rPr>
              <a:t>) transplantation and in anti-SARS-CoV-2 immunity.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MAAP enabled quantification (K</a:t>
            </a:r>
            <a:r>
              <a:rPr lang="en-GB" sz="1800" baseline="-25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and [Ab]) of alloantibody-HLA interactions in purified and Ab-spiked sera. We showed single-antigen-bead (SAB), and cellular (FC, CDC) HLA immunoassays were avidity and [Ab]-dependent, but antibody-mediated cytotoxicity is proportional to Ab-HLA K</a:t>
            </a:r>
            <a:r>
              <a:rPr lang="en-GB" sz="1800" baseline="-25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Micromolar antibody-HLA interactions were functionally insignificant despite high SAB signal. In </a:t>
            </a:r>
            <a:r>
              <a:rPr lang="en-GB" sz="1800" dirty="0" err="1">
                <a:effectLst/>
                <a:latin typeface="Gotham" panose="02000504050000020004" pitchFamily="2" charset="0"/>
                <a:ea typeface="Calibri" panose="020F0502020204030204" pitchFamily="34" charset="0"/>
              </a:rPr>
              <a:t>HLAi</a:t>
            </a:r>
            <a:r>
              <a:rPr lang="en-GB" sz="1800" dirty="0">
                <a:effectLst/>
                <a:latin typeface="Gotham" panose="02000504050000020004" pitchFamily="2" charset="0"/>
                <a:ea typeface="Calibri" panose="020F0502020204030204" pitchFamily="34" charset="0"/>
              </a:rPr>
              <a:t> transplants, MAAP was able to differentiate clinically significant donor-specific-alloantibodies that lead to rejection from those that were tolerated, despite similar SAB output, and provided insights into memory re-activation and immune-monitoring post-transplantation. In SARS-CoV-2, MAAP showed wide variation in anti-RBD Ab K</a:t>
            </a:r>
            <a:r>
              <a:rPr lang="en-GB" sz="1800" baseline="-25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which showed good correlation with neutralisation capacity (p&lt;0.001). In convalescent sera (n=32), evidence of affinity maturation was seen 3-months post-infection, despite a reduction in [Ab]. In post-vaccine sera from healthy (n=15) and immunocompromised (n=15) patients, anti-RBD Ab K</a:t>
            </a:r>
            <a:r>
              <a:rPr lang="en-GB" sz="1800" baseline="-25000" dirty="0">
                <a:effectLst/>
                <a:latin typeface="Gotham" panose="02000504050000020004" pitchFamily="2" charset="0"/>
                <a:ea typeface="Calibri" panose="020F0502020204030204" pitchFamily="34" charset="0"/>
              </a:rPr>
              <a:t>D </a:t>
            </a:r>
            <a:r>
              <a:rPr lang="en-GB" sz="1800" dirty="0">
                <a:effectLst/>
                <a:latin typeface="Gotham" panose="02000504050000020004" pitchFamily="2" charset="0"/>
                <a:ea typeface="Calibri" panose="020F0502020204030204" pitchFamily="34" charset="0"/>
              </a:rPr>
              <a:t>was significantly weaker against Omicron than wild-type (p&lt;0.001), where the anti-RBD response in the immunocompromised cohort was significantly reduced.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This work outlines a path towards in-depth antibody profiling and demonstrates the importance of antibody abundance and affinity in clinically relevant humoral immunity.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70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[Ab], antibody concentration; Ab, antibody; </a:t>
            </a:r>
            <a:r>
              <a:rPr lang="en-GB" sz="1200" i="1" dirty="0">
                <a:solidFill>
                  <a:srgbClr val="A5A5A5"/>
                </a:solidFill>
                <a:latin typeface="Gotham" panose="02000504050000020004" pitchFamily="2" charset="0"/>
              </a:rPr>
              <a:t>anti-RBD, </a:t>
            </a:r>
            <a:r>
              <a:rPr lang="fr-CH" b="0" i="1" dirty="0">
                <a:solidFill>
                  <a:srgbClr val="4D5156"/>
                </a:solidFill>
                <a:effectLst/>
                <a:latin typeface="Gotham" panose="02000504050000020004" pitchFamily="2" charset="0"/>
              </a:rPr>
              <a:t>anti-</a:t>
            </a:r>
            <a:r>
              <a:rPr lang="fr-CH" b="0" i="1" dirty="0" err="1">
                <a:solidFill>
                  <a:srgbClr val="4D5156"/>
                </a:solidFill>
                <a:effectLst/>
                <a:latin typeface="Gotham" panose="02000504050000020004" pitchFamily="2" charset="0"/>
              </a:rPr>
              <a:t>receptor</a:t>
            </a:r>
            <a:r>
              <a:rPr lang="fr-CH" b="0" i="1" dirty="0">
                <a:solidFill>
                  <a:srgbClr val="4D5156"/>
                </a:solidFill>
                <a:effectLst/>
                <a:latin typeface="Gotham" panose="02000504050000020004" pitchFamily="2" charset="0"/>
              </a:rPr>
              <a:t> binding </a:t>
            </a:r>
            <a:r>
              <a:rPr lang="fr-CH" b="0" i="1" dirty="0" err="1">
                <a:solidFill>
                  <a:srgbClr val="4D5156"/>
                </a:solidFill>
                <a:effectLst/>
                <a:latin typeface="Gotham" panose="02000504050000020004" pitchFamily="2" charset="0"/>
              </a:rPr>
              <a:t>domain</a:t>
            </a:r>
            <a:r>
              <a:rPr lang="fr-CH" b="0" i="1" dirty="0">
                <a:solidFill>
                  <a:srgbClr val="4D5156"/>
                </a:solidFill>
                <a:effectLst/>
                <a:latin typeface="Gotham" panose="02000504050000020004" pitchFamily="2" charset="0"/>
              </a:rPr>
              <a:t>; </a:t>
            </a:r>
            <a:r>
              <a:rPr lang="en-GB" b="0" i="1" dirty="0">
                <a:latin typeface="Gotham" panose="02000504050000020004" pitchFamily="2" charset="0"/>
              </a:rPr>
              <a:t>CDC, </a:t>
            </a:r>
            <a:r>
              <a:rPr lang="fr-CH" b="0" i="1" dirty="0" err="1">
                <a:solidFill>
                  <a:srgbClr val="4D5156"/>
                </a:solidFill>
                <a:effectLst/>
                <a:latin typeface="Gotham" panose="02000504050000020004" pitchFamily="2" charset="0"/>
              </a:rPr>
              <a:t>complement-dependent</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cytotoxicity</a:t>
            </a:r>
            <a:r>
              <a:rPr lang="fr-CH" b="0" i="1" dirty="0">
                <a:solidFill>
                  <a:srgbClr val="4D5156"/>
                </a:solidFill>
                <a:effectLst/>
                <a:latin typeface="Gotham" panose="02000504050000020004" pitchFamily="2" charset="0"/>
              </a:rPr>
              <a:t>; FC, FC gamma </a:t>
            </a:r>
            <a:r>
              <a:rPr lang="fr-CH" b="0" i="1" dirty="0" err="1">
                <a:solidFill>
                  <a:srgbClr val="4D5156"/>
                </a:solidFill>
                <a:effectLst/>
                <a:latin typeface="Gotham" panose="02000504050000020004" pitchFamily="2" charset="0"/>
              </a:rPr>
              <a:t>receptors</a:t>
            </a:r>
            <a:r>
              <a:rPr lang="fr-CH" b="0" i="1" dirty="0">
                <a:solidFill>
                  <a:srgbClr val="4D5156"/>
                </a:solidFill>
                <a:effectLst/>
                <a:latin typeface="Gotham" panose="02000504050000020004" pitchFamily="2" charset="0"/>
              </a:rPr>
              <a:t>; </a:t>
            </a:r>
            <a:r>
              <a:rPr lang="en-GB" sz="1200" i="1" dirty="0" err="1">
                <a:solidFill>
                  <a:schemeClr val="bg1"/>
                </a:solidFill>
                <a:latin typeface="Gotham" panose="02000504050000020004" pitchFamily="2" charset="0"/>
              </a:rPr>
              <a:t>HLAi</a:t>
            </a:r>
            <a:r>
              <a:rPr lang="en-GB" sz="1200" i="1" dirty="0">
                <a:solidFill>
                  <a:schemeClr val="bg1"/>
                </a:solidFill>
                <a:latin typeface="Gotham" panose="02000504050000020004" pitchFamily="2" charset="0"/>
              </a:rPr>
              <a:t>, HLA Ab-incompatible;</a:t>
            </a:r>
            <a:r>
              <a:rPr lang="fr-CH" b="0" i="1" dirty="0">
                <a:solidFill>
                  <a:srgbClr val="4D5156"/>
                </a:solidFill>
                <a:effectLst/>
                <a:latin typeface="Gotham" panose="02000504050000020004" pitchFamily="2" charset="0"/>
              </a:rPr>
              <a:t> </a:t>
            </a:r>
            <a:r>
              <a:rPr lang="en-GB" b="0" i="1" dirty="0">
                <a:latin typeface="Gotham" panose="02000504050000020004" pitchFamily="2" charset="0"/>
              </a:rPr>
              <a:t>KD, affinity; HLA; human leukocyte antigen; </a:t>
            </a:r>
            <a:r>
              <a:rPr lang="en-GB" sz="1200" i="1" dirty="0">
                <a:solidFill>
                  <a:schemeClr val="bg1"/>
                </a:solidFill>
                <a:latin typeface="Gotham" panose="02000504050000020004" pitchFamily="2" charset="0"/>
              </a:rPr>
              <a:t>M, mole; </a:t>
            </a:r>
            <a:r>
              <a:rPr lang="en-GB" b="0" i="1" dirty="0">
                <a:latin typeface="Gotham" panose="02000504050000020004" pitchFamily="2" charset="0"/>
              </a:rPr>
              <a:t>MAAP, </a:t>
            </a:r>
            <a:r>
              <a:rPr lang="en-GB" sz="1200" b="0" i="1" dirty="0">
                <a:solidFill>
                  <a:schemeClr val="bg1"/>
                </a:solidFill>
                <a:latin typeface="Gotham" panose="02000504050000020004" pitchFamily="2" charset="0"/>
              </a:rPr>
              <a:t>m</a:t>
            </a:r>
            <a:r>
              <a:rPr lang="en-GB" sz="1200" i="1" dirty="0">
                <a:solidFill>
                  <a:schemeClr val="bg1"/>
                </a:solidFill>
                <a:latin typeface="Gotham" panose="02000504050000020004" pitchFamily="2" charset="0"/>
              </a:rPr>
              <a:t>icrofluidic antibody affinity profiling; SAB, </a:t>
            </a:r>
            <a:r>
              <a:rPr lang="en-GB" sz="1200" i="1" dirty="0">
                <a:solidFill>
                  <a:srgbClr val="A5A5A5"/>
                </a:solidFill>
                <a:latin typeface="Gotham" panose="02000504050000020004" pitchFamily="2" charset="0"/>
              </a:rPr>
              <a:t>single-antigen-bead.</a:t>
            </a:r>
            <a:endParaRPr lang="en-GB" b="0" i="1" dirty="0">
              <a:latin typeface="Gotham" panose="02000504050000020004" pitchFamily="2" charset="0"/>
            </a:endParaRPr>
          </a:p>
          <a:p>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DIRECT PROFILING OF CLINICALLY RELEVANT HUMORAL IMMUNITY IN TRANSPLANTATION AND BEYOND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Ashley </a:t>
            </a:r>
            <a:r>
              <a:rPr lang="en-US" sz="1800" b="1" dirty="0" err="1">
                <a:effectLst/>
                <a:latin typeface="Gotham" panose="02000504050000020004" pitchFamily="2" charset="0"/>
                <a:ea typeface="Times New Roman" panose="02020603050405020304" pitchFamily="18" charset="0"/>
              </a:rPr>
              <a:t>Priddey</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Matthias Schneider</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Georg Meisl</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Catherine Xu</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Tom Scheidt</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Gonca</a:t>
            </a:r>
            <a:r>
              <a:rPr lang="en-US" sz="1800" b="1" dirty="0">
                <a:effectLst/>
                <a:latin typeface="Gotham" panose="02000504050000020004" pitchFamily="2" charset="0"/>
                <a:ea typeface="Times New Roman" panose="02020603050405020304" pitchFamily="18" charset="0"/>
              </a:rPr>
              <a:t> Karahan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Serena Macmillan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Sean Devenish</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Sarah Peacock</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Rico Buchli</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Sebastiaan</a:t>
            </a:r>
            <a:r>
              <a:rPr lang="en-US" sz="1800" b="1" dirty="0">
                <a:effectLst/>
                <a:latin typeface="Gotham" panose="02000504050000020004" pitchFamily="2" charset="0"/>
                <a:ea typeface="Times New Roman" panose="02020603050405020304" pitchFamily="18" charset="0"/>
              </a:rPr>
              <a:t> Heidt</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Tuomas</a:t>
            </a:r>
            <a:r>
              <a:rPr lang="en-US" sz="1800" b="1" dirty="0">
                <a:effectLst/>
                <a:latin typeface="Gotham" panose="02000504050000020004" pitchFamily="2" charset="0"/>
                <a:ea typeface="Times New Roman" panose="02020603050405020304" pitchFamily="18" charset="0"/>
              </a:rPr>
              <a:t> Knowles</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Vasilis Kosmoliaptsis</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Cambridge, Department of Surgery,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of Cambridge, Department of Chemistry,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Leiden University Medical Center (LUMC),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Fluidic Analytics,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Cambridge University Hospitals, Cambridge,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Pure Protein </a:t>
            </a:r>
            <a:r>
              <a:rPr lang="en-US" sz="1800" i="1" dirty="0" err="1">
                <a:effectLst/>
                <a:latin typeface="Gotham" panose="02000504050000020004" pitchFamily="2" charset="0"/>
                <a:ea typeface="Times New Roman" panose="02020603050405020304" pitchFamily="18" charset="0"/>
              </a:rPr>
              <a:t>Llc</a:t>
            </a:r>
            <a:r>
              <a:rPr lang="en-US" sz="1800" i="1" dirty="0">
                <a:effectLst/>
                <a:latin typeface="Gotham" panose="02000504050000020004" pitchFamily="2" charset="0"/>
                <a:ea typeface="Times New Roman" panose="02020603050405020304" pitchFamily="18" charset="0"/>
              </a:rPr>
              <a:t>, Oklahoma City,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Antibody (Ab) characterisation is fundamental in transplantation and infectious diseases, but current immunoassays cannot determine two fundamental Ab properties, affinity (K</a:t>
            </a:r>
            <a:r>
              <a:rPr lang="en-GB" sz="1800" baseline="-25000" dirty="0">
                <a:solidFill>
                  <a:srgbClr val="000000"/>
                </a:solidFill>
                <a:effectLst/>
                <a:latin typeface="Gotham" panose="02000504050000020004" pitchFamily="2" charset="0"/>
                <a:ea typeface="Calibri" panose="020F0502020204030204" pitchFamily="34" charset="0"/>
              </a:rPr>
              <a:t>D</a:t>
            </a:r>
            <a:r>
              <a:rPr lang="en-GB" sz="1800" dirty="0">
                <a:solidFill>
                  <a:srgbClr val="000000"/>
                </a:solidFill>
                <a:effectLst/>
                <a:latin typeface="Gotham" panose="02000504050000020004" pitchFamily="2" charset="0"/>
                <a:ea typeface="Calibri" panose="020F0502020204030204" pitchFamily="34" charset="0"/>
              </a:rPr>
              <a:t>) and concentration ([Ab]). We aimed to overcome these limitations to allow in-depth profiling of Abs directly in sera.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Using a microfluidic diffusional sizing-based strategy, we developed microfluidic antibody affinity profiling (MAAP), a novel in-solution immunoassay that simultaneously determines antibody K</a:t>
            </a:r>
            <a:r>
              <a:rPr lang="en-GB" sz="1800" baseline="-25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and [Ab] directly in serum. MAAP was developed and validated using the HLA-alloantibody system and applied in HLA Ab-incompatible (</a:t>
            </a:r>
            <a:r>
              <a:rPr lang="en-GB" sz="1800" dirty="0" err="1">
                <a:effectLst/>
                <a:latin typeface="Gotham" panose="02000504050000020004" pitchFamily="2" charset="0"/>
                <a:ea typeface="Calibri" panose="020F0502020204030204" pitchFamily="34" charset="0"/>
              </a:rPr>
              <a:t>HLAi</a:t>
            </a:r>
            <a:r>
              <a:rPr lang="en-GB" sz="1800" dirty="0">
                <a:effectLst/>
                <a:latin typeface="Gotham" panose="02000504050000020004" pitchFamily="2" charset="0"/>
                <a:ea typeface="Calibri" panose="020F0502020204030204" pitchFamily="34" charset="0"/>
              </a:rPr>
              <a:t>) transplantation and in anti-SARS-CoV-2 immunity.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MAAP enabled quantification (K</a:t>
            </a:r>
            <a:r>
              <a:rPr lang="en-GB" sz="1800" baseline="-25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and [Ab]) of alloantibody-HLA interactions in purified and Ab-spiked sera. We showed single-antigen-bead (SAB), and cellular (FC, CDC) HLA immunoassays were avidity and [Ab]-dependent, but antibody-mediated cytotoxicity is proportional to Ab-HLA K</a:t>
            </a:r>
            <a:r>
              <a:rPr lang="en-GB" sz="1800" baseline="-25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Micromolar antibody-HLA interactions were functionally insignificant despite high SAB signal. In </a:t>
            </a:r>
            <a:r>
              <a:rPr lang="en-GB" sz="1800" dirty="0" err="1">
                <a:effectLst/>
                <a:latin typeface="Gotham" panose="02000504050000020004" pitchFamily="2" charset="0"/>
                <a:ea typeface="Calibri" panose="020F0502020204030204" pitchFamily="34" charset="0"/>
              </a:rPr>
              <a:t>HLAi</a:t>
            </a:r>
            <a:r>
              <a:rPr lang="en-GB" sz="1800" dirty="0">
                <a:effectLst/>
                <a:latin typeface="Gotham" panose="02000504050000020004" pitchFamily="2" charset="0"/>
                <a:ea typeface="Calibri" panose="020F0502020204030204" pitchFamily="34" charset="0"/>
              </a:rPr>
              <a:t> transplants, MAAP was able to differentiate clinically significant donor-specific-alloantibodies that lead to rejection from those that were tolerated, despite similar SAB output, and provided insights into memory re-activation and immune-monitoring post-transplantation. In SARS-CoV-2, MAAP showed wide variation in anti-RBD Ab K</a:t>
            </a:r>
            <a:r>
              <a:rPr lang="en-GB" sz="1800" baseline="-25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which showed good correlation with neutralisation capacity (p&lt;0.001). In convalescent sera (n=32), evidence of affinity maturation was seen 3-months post-infection, despite a reduction in [Ab]. In post-vaccine sera from healthy (n=15) and immunocompromised (n=15) patients, anti-RBD Ab K</a:t>
            </a:r>
            <a:r>
              <a:rPr lang="en-GB" sz="1800" baseline="-25000" dirty="0">
                <a:effectLst/>
                <a:latin typeface="Gotham" panose="02000504050000020004" pitchFamily="2" charset="0"/>
                <a:ea typeface="Calibri" panose="020F0502020204030204" pitchFamily="34" charset="0"/>
              </a:rPr>
              <a:t>D </a:t>
            </a:r>
            <a:r>
              <a:rPr lang="en-GB" sz="1800" dirty="0">
                <a:effectLst/>
                <a:latin typeface="Gotham" panose="02000504050000020004" pitchFamily="2" charset="0"/>
                <a:ea typeface="Calibri" panose="020F0502020204030204" pitchFamily="34" charset="0"/>
              </a:rPr>
              <a:t>was significantly weaker against Omicron than wild-type (p&lt;0.001), where the anti-RBD response in the immunocompromised cohort was significantly reduced.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This work outlines a path towards in-depth antibody profiling and demonstrates the importance of antibody abundance and affinity in clinically relevant humoral immunity.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57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ABMR, </a:t>
            </a:r>
            <a:r>
              <a:rPr lang="en-US" sz="1200" dirty="0">
                <a:solidFill>
                  <a:srgbClr val="A5A5A5"/>
                </a:solidFill>
                <a:latin typeface="Gotham" panose="02000504050000020004" pitchFamily="2" charset="0"/>
              </a:rPr>
              <a:t>Antibody-mediated rejection; </a:t>
            </a:r>
            <a:r>
              <a:rPr lang="en-GB" b="0" i="1" dirty="0">
                <a:solidFill>
                  <a:srgbClr val="4D5156"/>
                </a:solidFill>
                <a:effectLst/>
                <a:latin typeface="Gotham" panose="02000504050000020004" pitchFamily="2" charset="0"/>
              </a:rPr>
              <a:t>CD3, </a:t>
            </a:r>
            <a:r>
              <a:rPr lang="fr-CH" b="0" i="1" dirty="0">
                <a:solidFill>
                  <a:srgbClr val="4D5156"/>
                </a:solidFill>
                <a:effectLst/>
                <a:latin typeface="Gotham" panose="02000504050000020004" pitchFamily="2" charset="0"/>
              </a:rPr>
              <a:t>cluster of </a:t>
            </a:r>
            <a:r>
              <a:rPr lang="fr-CH" b="0" i="1" dirty="0" err="1">
                <a:solidFill>
                  <a:srgbClr val="4D5156"/>
                </a:solidFill>
                <a:effectLst/>
                <a:latin typeface="Gotham" panose="02000504050000020004" pitchFamily="2" charset="0"/>
              </a:rPr>
              <a:t>differentiation</a:t>
            </a:r>
            <a:r>
              <a:rPr lang="fr-CH" b="0" i="1" dirty="0">
                <a:solidFill>
                  <a:srgbClr val="4D5156"/>
                </a:solidFill>
                <a:effectLst/>
                <a:latin typeface="Gotham" panose="02000504050000020004" pitchFamily="2" charset="0"/>
              </a:rPr>
              <a:t> 3; </a:t>
            </a:r>
            <a:r>
              <a:rPr lang="en-US" sz="1200" i="1" dirty="0">
                <a:solidFill>
                  <a:srgbClr val="A5A5A5"/>
                </a:solidFill>
                <a:latin typeface="Gotham" panose="02000504050000020004" pitchFamily="2" charset="0"/>
              </a:rPr>
              <a:t>DSA, donor-specific antibodies; HLA, human leukocyte antigen; PL, </a:t>
            </a:r>
            <a:r>
              <a:rPr lang="en-GB" sz="1200" i="1" dirty="0">
                <a:solidFill>
                  <a:srgbClr val="A5A5A5"/>
                </a:solidFill>
                <a:latin typeface="Gotham" panose="02000504050000020004" pitchFamily="2" charset="0"/>
              </a:rPr>
              <a:t>leader peptide.</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ADOPTIVE CELLULAR IMMUNOTHERAPY FOR THE CONTROL OF HLA CLASS II ANTIBODY- MEDIATED REJECTION IN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Carolt</a:t>
            </a:r>
            <a:r>
              <a:rPr lang="en-US" sz="1800" b="1" dirty="0">
                <a:effectLst/>
                <a:latin typeface="Gotham" panose="02000504050000020004" pitchFamily="2" charset="0"/>
                <a:ea typeface="Times New Roman" panose="02020603050405020304" pitchFamily="18" charset="0"/>
              </a:rPr>
              <a:t> Arana*</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Sergi</a:t>
            </a:r>
            <a:r>
              <a:rPr lang="en-US" sz="1800" b="1" dirty="0">
                <a:effectLst/>
                <a:latin typeface="Gotham" panose="02000504050000020004" pitchFamily="2" charset="0"/>
                <a:ea typeface="Times New Roman" panose="02020603050405020304" pitchFamily="18" charset="0"/>
              </a:rPr>
              <a:t> Betriu</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Jordi Rovira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Ainhoa</a:t>
            </a:r>
            <a:r>
              <a:rPr lang="en-US" sz="1800" b="1" dirty="0">
                <a:effectLst/>
                <a:latin typeface="Gotham" panose="02000504050000020004" pitchFamily="2" charset="0"/>
                <a:ea typeface="Times New Roman" panose="02020603050405020304" pitchFamily="18" charset="0"/>
              </a:rPr>
              <a:t> Garcia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Marina Matilla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Jose Ramirez-Bajo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Elisenda</a:t>
            </a:r>
            <a:r>
              <a:rPr lang="en-US" sz="1800" b="1" dirty="0">
                <a:effectLst/>
                <a:latin typeface="Gotham" panose="02000504050000020004" pitchFamily="2" charset="0"/>
                <a:ea typeface="Times New Roman" panose="02020603050405020304" pitchFamily="18" charset="0"/>
              </a:rPr>
              <a:t> Banon-Maneus</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Lazo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Ariadna</a:t>
            </a:r>
            <a:r>
              <a:rPr lang="en-US" sz="1800" b="1" dirty="0">
                <a:effectLst/>
                <a:latin typeface="Gotham" panose="02000504050000020004" pitchFamily="2" charset="0"/>
                <a:ea typeface="Times New Roman" panose="02020603050405020304" pitchFamily="18" charset="0"/>
              </a:rPr>
              <a:t> Bartoló</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Manel Juan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Beatriu</a:t>
            </a:r>
            <a:r>
              <a:rPr lang="en-US" sz="1800" b="1" dirty="0">
                <a:effectLst/>
                <a:latin typeface="Gotham" panose="02000504050000020004" pitchFamily="2" charset="0"/>
                <a:ea typeface="Times New Roman" panose="02020603050405020304" pitchFamily="18" charset="0"/>
              </a:rPr>
              <a:t> Bayés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Josep M Campistol</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Eduard Palou</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Fritz Diekmann</a:t>
            </a:r>
            <a:r>
              <a:rPr lang="en-US" sz="1800" b="1" baseline="30000" dirty="0">
                <a:effectLst/>
                <a:latin typeface="Gotham" panose="02000504050000020004" pitchFamily="2" charset="0"/>
                <a:ea typeface="Times New Roman" panose="02020603050405020304" pitchFamily="18" charset="0"/>
              </a:rPr>
              <a:t>1;2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Clínic</a:t>
            </a:r>
            <a:r>
              <a:rPr lang="en-US" sz="1800" i="1" dirty="0">
                <a:effectLst/>
                <a:latin typeface="Gotham" panose="02000504050000020004" pitchFamily="2" charset="0"/>
                <a:ea typeface="Times New Roman" panose="02020603050405020304" pitchFamily="18" charset="0"/>
              </a:rPr>
              <a:t> de Barcelona , Nephrology and </a:t>
            </a:r>
            <a:r>
              <a:rPr lang="en-US" sz="1800" i="1" dirty="0" err="1">
                <a:effectLst/>
                <a:latin typeface="Gotham" panose="02000504050000020004" pitchFamily="2" charset="0"/>
                <a:ea typeface="Times New Roman" panose="02020603050405020304" pitchFamily="18" charset="0"/>
              </a:rPr>
              <a:t>Trasplant</a:t>
            </a:r>
            <a:r>
              <a:rPr lang="en-US" sz="1800" i="1" dirty="0">
                <a:effectLst/>
                <a:latin typeface="Gotham" panose="02000504050000020004" pitchFamily="2" charset="0"/>
                <a:ea typeface="Times New Roman" panose="02020603050405020304" pitchFamily="18" charset="0"/>
              </a:rPr>
              <a:t> Unit,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Fundació de </a:t>
            </a:r>
            <a:r>
              <a:rPr lang="en-US" sz="1800" i="1" dirty="0" err="1">
                <a:effectLst/>
                <a:latin typeface="Gotham" panose="02000504050000020004" pitchFamily="2" charset="0"/>
                <a:ea typeface="Times New Roman" panose="02020603050405020304" pitchFamily="18" charset="0"/>
              </a:rPr>
              <a:t>Recerca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Clínic</a:t>
            </a:r>
            <a:r>
              <a:rPr lang="en-US" sz="1800" i="1" dirty="0">
                <a:effectLst/>
                <a:latin typeface="Gotham" panose="02000504050000020004" pitchFamily="2" charset="0"/>
                <a:ea typeface="Times New Roman" panose="02020603050405020304" pitchFamily="18" charset="0"/>
              </a:rPr>
              <a:t> Barcelona-</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d’Investigacions</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Biomèdiques</a:t>
            </a:r>
            <a:r>
              <a:rPr lang="en-US" sz="1800" i="1" dirty="0">
                <a:effectLst/>
                <a:latin typeface="Gotham" panose="02000504050000020004" pitchFamily="2" charset="0"/>
                <a:ea typeface="Times New Roman" panose="02020603050405020304" pitchFamily="18" charset="0"/>
              </a:rPr>
              <a:t> August Pi </a:t>
            </a:r>
            <a:r>
              <a:rPr lang="en-US" sz="1800" i="1" dirty="0" err="1">
                <a:effectLst/>
                <a:latin typeface="Gotham" panose="02000504050000020004" pitchFamily="2" charset="0"/>
                <a:ea typeface="Times New Roman" panose="02020603050405020304" pitchFamily="18" charset="0"/>
              </a:rPr>
              <a:t>i</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Sunyer</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Laboratori</a:t>
            </a:r>
            <a:r>
              <a:rPr lang="en-US" sz="1800" i="1" dirty="0">
                <a:effectLst/>
                <a:latin typeface="Gotham" panose="02000504050000020004" pitchFamily="2" charset="0"/>
                <a:ea typeface="Times New Roman" panose="02020603050405020304" pitchFamily="18" charset="0"/>
              </a:rPr>
              <a:t> Experimental de </a:t>
            </a:r>
            <a:r>
              <a:rPr lang="en-US" sz="1800" i="1" dirty="0" err="1">
                <a:effectLst/>
                <a:latin typeface="Gotham" panose="02000504050000020004" pitchFamily="2" charset="0"/>
                <a:ea typeface="Times New Roman" panose="02020603050405020304" pitchFamily="18" charset="0"/>
              </a:rPr>
              <a:t>Nefrologia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Trasplantament</a:t>
            </a:r>
            <a:r>
              <a:rPr lang="en-US" sz="1800" i="1" dirty="0">
                <a:effectLst/>
                <a:latin typeface="Gotham" panose="02000504050000020004" pitchFamily="2" charset="0"/>
                <a:ea typeface="Times New Roman" panose="02020603050405020304" pitchFamily="18" charset="0"/>
              </a:rPr>
              <a:t> (LENIT),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Clínic</a:t>
            </a:r>
            <a:r>
              <a:rPr lang="en-US" sz="1800" i="1" dirty="0">
                <a:effectLst/>
                <a:latin typeface="Gotham" panose="02000504050000020004" pitchFamily="2" charset="0"/>
                <a:ea typeface="Times New Roman" panose="02020603050405020304" pitchFamily="18" charset="0"/>
              </a:rPr>
              <a:t> de Barcelona , Immunology Department, Barcelona,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Antibody-mediated rejection (ABMR) is a major complication after transplantation that is associated with poor graft prognosis. The presence of donor-specific anti-HLA antibodies (DSA) class I and II, especially class II, increases the risk of developing ABMR. Current therapies are aimed at controlling the immune response, but there is no specific therapy to selectively reduce the generation of DSA. The objective was to establish a new therapeutic tool to specifically eliminate anti-HLA-DQ*03:01 antibody-producing B cells by generating cytotoxic lymphocytes transduced with chimeric HLA-DQ*03:01 antibody receptors (DQB1*03-CHAR).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This is a pre-clinical trial, using human cells, specifically cytotoxic T lymphocytes obtained from healthy volunteers who do not have HLA-DQ*03:01. The design, generation and production of DQ*03:01-CHAR will be carried out, with subsequent evaluation of their cytotoxic action and cytokine production, through an in-vitro model.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We have identified and cloned the genetic sequence corresponding to HLA class II, specifically HLA DQ*03:01 (both the </a:t>
            </a:r>
            <a:r>
              <a:rPr lang="en-GB" sz="1800" dirty="0">
                <a:solidFill>
                  <a:srgbClr val="000000"/>
                </a:solidFill>
                <a:effectLst/>
                <a:latin typeface="Gotham" panose="02000504050000020004" pitchFamily="2" charset="0"/>
                <a:ea typeface="Calibri" panose="020F0502020204030204" pitchFamily="34" charset="0"/>
              </a:rPr>
              <a:t>α</a:t>
            </a:r>
            <a:r>
              <a:rPr lang="en-US" sz="1800" dirty="0">
                <a:solidFill>
                  <a:srgbClr val="000000"/>
                </a:solidFill>
                <a:effectLst/>
                <a:latin typeface="Gotham" panose="02000504050000020004" pitchFamily="2" charset="0"/>
                <a:ea typeface="Calibri" panose="020F0502020204030204" pitchFamily="34" charset="0"/>
              </a:rPr>
              <a:t> DQA1*05:01 domain and the </a:t>
            </a:r>
            <a:r>
              <a:rPr lang="en-GB" sz="1800" dirty="0">
                <a:solidFill>
                  <a:srgbClr val="000000"/>
                </a:solidFill>
                <a:effectLst/>
                <a:latin typeface="Gotham" panose="02000504050000020004" pitchFamily="2" charset="0"/>
                <a:ea typeface="Calibri" panose="020F0502020204030204" pitchFamily="34" charset="0"/>
              </a:rPr>
              <a:t>β</a:t>
            </a:r>
            <a:r>
              <a:rPr lang="en-US" sz="1800" dirty="0">
                <a:solidFill>
                  <a:srgbClr val="000000"/>
                </a:solidFill>
                <a:effectLst/>
                <a:latin typeface="Gotham" panose="02000504050000020004" pitchFamily="2" charset="0"/>
                <a:ea typeface="Calibri" panose="020F0502020204030204" pitchFamily="34" charset="0"/>
              </a:rPr>
              <a:t> DQB1*03:01 domain). The DQ*03:01-CHAR construct has been generated from domain binding; leader peptide (PL), extracellular domain (HLA-DQ*03:01) and intracellular domains (from A2-CHAR, generated in our laboratory). We produced lentiviral particles with the construct in HEK-293T cells. After isolation of CD3+ cells from a voluntary donor, transduction and production of DQ*03:01-CHAR-Tc is performed.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solidFill>
                  <a:srgbClr val="000000"/>
                </a:solidFill>
                <a:effectLst/>
                <a:latin typeface="Gotham" panose="02000504050000020004" pitchFamily="2" charset="0"/>
                <a:ea typeface="Calibri" panose="020F0502020204030204" pitchFamily="34" charset="0"/>
              </a:rPr>
              <a:t>  We are developing a new selective and specific therapy against B lymphocytes producing anti-HLA class II antibodies. With the development of this therapy, we will have a new tool for the desensitization of hypersensitized patients as well as for the control of ABMR, improving the results of graft survival, without increasing the infectious complications associated with conventional immunosuppressive therapy.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67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ABMR, </a:t>
            </a:r>
            <a:r>
              <a:rPr lang="en-US" sz="1200" dirty="0">
                <a:solidFill>
                  <a:srgbClr val="A5A5A5"/>
                </a:solidFill>
                <a:latin typeface="Gotham" panose="02000504050000020004" pitchFamily="2" charset="0"/>
              </a:rPr>
              <a:t>Antibody-mediated rejection; </a:t>
            </a:r>
            <a:r>
              <a:rPr lang="en-GB" b="0" i="1" dirty="0">
                <a:solidFill>
                  <a:srgbClr val="4D5156"/>
                </a:solidFill>
                <a:effectLst/>
                <a:latin typeface="Gotham" panose="02000504050000020004" pitchFamily="2" charset="0"/>
              </a:rPr>
              <a:t>CD3, </a:t>
            </a:r>
            <a:r>
              <a:rPr lang="fr-CH" b="0" i="1" dirty="0">
                <a:solidFill>
                  <a:srgbClr val="4D5156"/>
                </a:solidFill>
                <a:effectLst/>
                <a:latin typeface="Gotham" panose="02000504050000020004" pitchFamily="2" charset="0"/>
              </a:rPr>
              <a:t>cluster of </a:t>
            </a:r>
            <a:r>
              <a:rPr lang="fr-CH" b="0" i="1" dirty="0" err="1">
                <a:solidFill>
                  <a:srgbClr val="4D5156"/>
                </a:solidFill>
                <a:effectLst/>
                <a:latin typeface="Gotham" panose="02000504050000020004" pitchFamily="2" charset="0"/>
              </a:rPr>
              <a:t>differentiation</a:t>
            </a:r>
            <a:r>
              <a:rPr lang="fr-CH" b="0" i="1" dirty="0">
                <a:solidFill>
                  <a:srgbClr val="4D5156"/>
                </a:solidFill>
                <a:effectLst/>
                <a:latin typeface="Gotham" panose="02000504050000020004" pitchFamily="2" charset="0"/>
              </a:rPr>
              <a:t> 3; </a:t>
            </a:r>
            <a:r>
              <a:rPr lang="en-US" sz="1200" i="1" dirty="0">
                <a:solidFill>
                  <a:srgbClr val="A5A5A5"/>
                </a:solidFill>
                <a:latin typeface="Gotham" panose="02000504050000020004" pitchFamily="2" charset="0"/>
              </a:rPr>
              <a:t>DSA, donor-specific antibodies; HLA, human leukocyte antigen; PL, </a:t>
            </a:r>
            <a:r>
              <a:rPr lang="en-GB" sz="1200" i="1" dirty="0">
                <a:solidFill>
                  <a:srgbClr val="A5A5A5"/>
                </a:solidFill>
                <a:latin typeface="Gotham" panose="02000504050000020004" pitchFamily="2" charset="0"/>
              </a:rPr>
              <a:t>leader peptide.</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ADOPTIVE CELLULAR IMMUNOTHERAPY FOR THE CONTROL OF HLA CLASS II ANTIBODY- MEDIATED REJECTION IN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Carolt</a:t>
            </a:r>
            <a:r>
              <a:rPr lang="en-US" sz="1800" b="1" dirty="0">
                <a:effectLst/>
                <a:latin typeface="Gotham" panose="02000504050000020004" pitchFamily="2" charset="0"/>
                <a:ea typeface="Times New Roman" panose="02020603050405020304" pitchFamily="18" charset="0"/>
              </a:rPr>
              <a:t> Arana*</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Sergi</a:t>
            </a:r>
            <a:r>
              <a:rPr lang="en-US" sz="1800" b="1" dirty="0">
                <a:effectLst/>
                <a:latin typeface="Gotham" panose="02000504050000020004" pitchFamily="2" charset="0"/>
                <a:ea typeface="Times New Roman" panose="02020603050405020304" pitchFamily="18" charset="0"/>
              </a:rPr>
              <a:t> Betriu</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Jordi Rovira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Ainhoa</a:t>
            </a:r>
            <a:r>
              <a:rPr lang="en-US" sz="1800" b="1" dirty="0">
                <a:effectLst/>
                <a:latin typeface="Gotham" panose="02000504050000020004" pitchFamily="2" charset="0"/>
                <a:ea typeface="Times New Roman" panose="02020603050405020304" pitchFamily="18" charset="0"/>
              </a:rPr>
              <a:t> Garcia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Marina Matilla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Jose Ramirez-Bajo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Elisenda</a:t>
            </a:r>
            <a:r>
              <a:rPr lang="en-US" sz="1800" b="1" dirty="0">
                <a:effectLst/>
                <a:latin typeface="Gotham" panose="02000504050000020004" pitchFamily="2" charset="0"/>
                <a:ea typeface="Times New Roman" panose="02020603050405020304" pitchFamily="18" charset="0"/>
              </a:rPr>
              <a:t> Banon-Maneus</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Lazo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Ariadna</a:t>
            </a:r>
            <a:r>
              <a:rPr lang="en-US" sz="1800" b="1" dirty="0">
                <a:effectLst/>
                <a:latin typeface="Gotham" panose="02000504050000020004" pitchFamily="2" charset="0"/>
                <a:ea typeface="Times New Roman" panose="02020603050405020304" pitchFamily="18" charset="0"/>
              </a:rPr>
              <a:t> Bartoló</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Manel Juan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Beatriu</a:t>
            </a:r>
            <a:r>
              <a:rPr lang="en-US" sz="1800" b="1" dirty="0">
                <a:effectLst/>
                <a:latin typeface="Gotham" panose="02000504050000020004" pitchFamily="2" charset="0"/>
                <a:ea typeface="Times New Roman" panose="02020603050405020304" pitchFamily="18" charset="0"/>
              </a:rPr>
              <a:t> Bayés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Josep M Campistol</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Eduard Palou</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Fritz Diekmann</a:t>
            </a:r>
            <a:r>
              <a:rPr lang="en-US" sz="1800" b="1" baseline="30000" dirty="0">
                <a:effectLst/>
                <a:latin typeface="Gotham" panose="02000504050000020004" pitchFamily="2" charset="0"/>
                <a:ea typeface="Times New Roman" panose="02020603050405020304" pitchFamily="18" charset="0"/>
              </a:rPr>
              <a:t>1;2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Clínic</a:t>
            </a:r>
            <a:r>
              <a:rPr lang="en-US" sz="1800" i="1" dirty="0">
                <a:effectLst/>
                <a:latin typeface="Gotham" panose="02000504050000020004" pitchFamily="2" charset="0"/>
                <a:ea typeface="Times New Roman" panose="02020603050405020304" pitchFamily="18" charset="0"/>
              </a:rPr>
              <a:t> de Barcelona , Nephrology and </a:t>
            </a:r>
            <a:r>
              <a:rPr lang="en-US" sz="1800" i="1" dirty="0" err="1">
                <a:effectLst/>
                <a:latin typeface="Gotham" panose="02000504050000020004" pitchFamily="2" charset="0"/>
                <a:ea typeface="Times New Roman" panose="02020603050405020304" pitchFamily="18" charset="0"/>
              </a:rPr>
              <a:t>Trasplant</a:t>
            </a:r>
            <a:r>
              <a:rPr lang="en-US" sz="1800" i="1" dirty="0">
                <a:effectLst/>
                <a:latin typeface="Gotham" panose="02000504050000020004" pitchFamily="2" charset="0"/>
                <a:ea typeface="Times New Roman" panose="02020603050405020304" pitchFamily="18" charset="0"/>
              </a:rPr>
              <a:t> Unit,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Fundació de </a:t>
            </a:r>
            <a:r>
              <a:rPr lang="en-US" sz="1800" i="1" dirty="0" err="1">
                <a:effectLst/>
                <a:latin typeface="Gotham" panose="02000504050000020004" pitchFamily="2" charset="0"/>
                <a:ea typeface="Times New Roman" panose="02020603050405020304" pitchFamily="18" charset="0"/>
              </a:rPr>
              <a:t>Recerca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Clínic</a:t>
            </a:r>
            <a:r>
              <a:rPr lang="en-US" sz="1800" i="1" dirty="0">
                <a:effectLst/>
                <a:latin typeface="Gotham" panose="02000504050000020004" pitchFamily="2" charset="0"/>
                <a:ea typeface="Times New Roman" panose="02020603050405020304" pitchFamily="18" charset="0"/>
              </a:rPr>
              <a:t> Barcelona-</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d’Investigacions</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Biomèdiques</a:t>
            </a:r>
            <a:r>
              <a:rPr lang="en-US" sz="1800" i="1" dirty="0">
                <a:effectLst/>
                <a:latin typeface="Gotham" panose="02000504050000020004" pitchFamily="2" charset="0"/>
                <a:ea typeface="Times New Roman" panose="02020603050405020304" pitchFamily="18" charset="0"/>
              </a:rPr>
              <a:t> August Pi </a:t>
            </a:r>
            <a:r>
              <a:rPr lang="en-US" sz="1800" i="1" dirty="0" err="1">
                <a:effectLst/>
                <a:latin typeface="Gotham" panose="02000504050000020004" pitchFamily="2" charset="0"/>
                <a:ea typeface="Times New Roman" panose="02020603050405020304" pitchFamily="18" charset="0"/>
              </a:rPr>
              <a:t>i</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Sunyer</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Laboratori</a:t>
            </a:r>
            <a:r>
              <a:rPr lang="en-US" sz="1800" i="1" dirty="0">
                <a:effectLst/>
                <a:latin typeface="Gotham" panose="02000504050000020004" pitchFamily="2" charset="0"/>
                <a:ea typeface="Times New Roman" panose="02020603050405020304" pitchFamily="18" charset="0"/>
              </a:rPr>
              <a:t> Experimental de </a:t>
            </a:r>
            <a:r>
              <a:rPr lang="en-US" sz="1800" i="1" dirty="0" err="1">
                <a:effectLst/>
                <a:latin typeface="Gotham" panose="02000504050000020004" pitchFamily="2" charset="0"/>
                <a:ea typeface="Times New Roman" panose="02020603050405020304" pitchFamily="18" charset="0"/>
              </a:rPr>
              <a:t>Nefrologia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Trasplantament</a:t>
            </a:r>
            <a:r>
              <a:rPr lang="en-US" sz="1800" i="1" dirty="0">
                <a:effectLst/>
                <a:latin typeface="Gotham" panose="02000504050000020004" pitchFamily="2" charset="0"/>
                <a:ea typeface="Times New Roman" panose="02020603050405020304" pitchFamily="18" charset="0"/>
              </a:rPr>
              <a:t> (LENIT),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Clínic</a:t>
            </a:r>
            <a:r>
              <a:rPr lang="en-US" sz="1800" i="1" dirty="0">
                <a:effectLst/>
                <a:latin typeface="Gotham" panose="02000504050000020004" pitchFamily="2" charset="0"/>
                <a:ea typeface="Times New Roman" panose="02020603050405020304" pitchFamily="18" charset="0"/>
              </a:rPr>
              <a:t> de Barcelona , Immunology Department, Barcelona,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Antibody-mediated rejection (ABMR) is a major complication after transplantation that is associated with poor graft prognosis. The presence of donor-specific anti-HLA antibodies (DSA) class I and II, especially class II, increases the risk of developing ABMR. Current therapies are aimed at controlling the immune response, but there is no specific therapy to selectively reduce the generation of DSA. The objective was to establish a new therapeutic tool to specifically eliminate anti-HLA-DQ*03:01 antibody-producing B cells by generating cytotoxic lymphocytes transduced with chimeric HLA-DQ*03:01 antibody receptors (DQB1*03-CHAR).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This is a pre-clinical trial, using human cells, specifically cytotoxic T lymphocytes obtained from healthy volunteers who do not have HLA-DQ*03:01. The design, generation and production of DQ*03:01-CHAR will be carried out, with subsequent evaluation of their cytotoxic action and cytokine production, through an in-vitro model.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We have identified and cloned the genetic sequence corresponding to HLA class II, specifically HLA DQ*03:01 (both the </a:t>
            </a:r>
            <a:r>
              <a:rPr lang="en-GB" sz="1800" dirty="0">
                <a:solidFill>
                  <a:srgbClr val="000000"/>
                </a:solidFill>
                <a:effectLst/>
                <a:latin typeface="Gotham" panose="02000504050000020004" pitchFamily="2" charset="0"/>
                <a:ea typeface="Calibri" panose="020F0502020204030204" pitchFamily="34" charset="0"/>
              </a:rPr>
              <a:t>α</a:t>
            </a:r>
            <a:r>
              <a:rPr lang="en-US" sz="1800" dirty="0">
                <a:solidFill>
                  <a:srgbClr val="000000"/>
                </a:solidFill>
                <a:effectLst/>
                <a:latin typeface="Gotham" panose="02000504050000020004" pitchFamily="2" charset="0"/>
                <a:ea typeface="Calibri" panose="020F0502020204030204" pitchFamily="34" charset="0"/>
              </a:rPr>
              <a:t> DQA1*05:01 domain and the </a:t>
            </a:r>
            <a:r>
              <a:rPr lang="en-GB" sz="1800" dirty="0">
                <a:solidFill>
                  <a:srgbClr val="000000"/>
                </a:solidFill>
                <a:effectLst/>
                <a:latin typeface="Gotham" panose="02000504050000020004" pitchFamily="2" charset="0"/>
                <a:ea typeface="Calibri" panose="020F0502020204030204" pitchFamily="34" charset="0"/>
              </a:rPr>
              <a:t>β</a:t>
            </a:r>
            <a:r>
              <a:rPr lang="en-US" sz="1800" dirty="0">
                <a:solidFill>
                  <a:srgbClr val="000000"/>
                </a:solidFill>
                <a:effectLst/>
                <a:latin typeface="Gotham" panose="02000504050000020004" pitchFamily="2" charset="0"/>
                <a:ea typeface="Calibri" panose="020F0502020204030204" pitchFamily="34" charset="0"/>
              </a:rPr>
              <a:t> DQB1*03:01 domain). The DQ*03:01-CHAR construct has been generated from domain binding; leader peptide (PL), extracellular domain (HLA-DQ*03:01) and intracellular domains (from A2-CHAR, generated in our laboratory). We produced lentiviral particles with the construct in HEK-293T cells. After isolation of CD3+ cells from a voluntary donor, transduction and production of DQ*03:01-CHAR-Tc is performed.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US" sz="1800" dirty="0">
                <a:solidFill>
                  <a:srgbClr val="000000"/>
                </a:solidFill>
                <a:effectLst/>
                <a:latin typeface="Gotham" panose="02000504050000020004" pitchFamily="2" charset="0"/>
                <a:ea typeface="Calibri" panose="020F0502020204030204" pitchFamily="34" charset="0"/>
              </a:rPr>
              <a:t>  We are developing a new selective and specific therapy against B lymphocytes producing anti-HLA class II antibodies. With the development of this therapy, we will have a new tool for the desensitization of hypersensitized patients as well as for the control of ABMR, improving the results of graft survival, without increasing the infectious complications associated with conventional immunosuppressive therapy.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66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t>
            </a:r>
            <a:r>
              <a:rPr lang="en-GB" b="0" i="1" dirty="0" err="1">
                <a:latin typeface="Gotham" panose="02000504050000020004" pitchFamily="2" charset="0"/>
              </a:rPr>
              <a:t>Breg</a:t>
            </a:r>
            <a:r>
              <a:rPr lang="en-GB" b="0" i="1" dirty="0">
                <a:latin typeface="Gotham" panose="02000504050000020004" pitchFamily="2" charset="0"/>
              </a:rPr>
              <a:t>, </a:t>
            </a:r>
            <a:r>
              <a:rPr lang="en-GB" sz="1200" i="1" dirty="0">
                <a:solidFill>
                  <a:srgbClr val="A5A5A5"/>
                </a:solidFill>
                <a:latin typeface="Gotham" panose="02000504050000020004" pitchFamily="2" charset="0"/>
              </a:rPr>
              <a:t>regulatory B cells; </a:t>
            </a:r>
            <a:r>
              <a:rPr lang="en-GB" b="0" i="1" dirty="0">
                <a:solidFill>
                  <a:srgbClr val="4D5156"/>
                </a:solidFill>
                <a:effectLst/>
                <a:latin typeface="Gotham" panose="02000504050000020004" pitchFamily="2" charset="0"/>
              </a:rPr>
              <a:t>CD3, </a:t>
            </a:r>
            <a:r>
              <a:rPr lang="fr-CH" b="0" i="1" dirty="0">
                <a:solidFill>
                  <a:srgbClr val="4D5156"/>
                </a:solidFill>
                <a:effectLst/>
                <a:latin typeface="Gotham" panose="02000504050000020004" pitchFamily="2" charset="0"/>
              </a:rPr>
              <a:t>cluster of </a:t>
            </a:r>
            <a:r>
              <a:rPr lang="fr-CH" b="0" i="1" dirty="0" err="1">
                <a:solidFill>
                  <a:srgbClr val="4D5156"/>
                </a:solidFill>
                <a:effectLst/>
                <a:latin typeface="Gotham" panose="02000504050000020004" pitchFamily="2" charset="0"/>
              </a:rPr>
              <a:t>differentiation</a:t>
            </a:r>
            <a:r>
              <a:rPr lang="fr-CH" b="0" i="1" dirty="0">
                <a:solidFill>
                  <a:srgbClr val="4D5156"/>
                </a:solidFill>
                <a:effectLst/>
                <a:latin typeface="Gotham" panose="02000504050000020004" pitchFamily="2" charset="0"/>
              </a:rPr>
              <a:t> 3; </a:t>
            </a:r>
            <a:r>
              <a:rPr lang="en-GB" sz="1200" i="1" dirty="0" err="1">
                <a:solidFill>
                  <a:srgbClr val="A5A5A5"/>
                </a:solidFill>
                <a:latin typeface="Gotham" panose="02000504050000020004" pitchFamily="2" charset="0"/>
              </a:rPr>
              <a:t>Evs</a:t>
            </a:r>
            <a:r>
              <a:rPr lang="en-GB" sz="1200" i="1" dirty="0">
                <a:solidFill>
                  <a:srgbClr val="A5A5A5"/>
                </a:solidFill>
                <a:latin typeface="Gotham" panose="02000504050000020004" pitchFamily="2" charset="0"/>
              </a:rPr>
              <a:t>, extracellular vesicles; GZMB, granzyme B mechanism; h, hour; Tsg101, t</a:t>
            </a:r>
            <a:r>
              <a:rPr lang="fr-CH" b="0" i="1" dirty="0" err="1">
                <a:solidFill>
                  <a:srgbClr val="4D5156"/>
                </a:solidFill>
                <a:effectLst/>
                <a:latin typeface="Gotham" panose="02000504050000020004" pitchFamily="2" charset="0"/>
              </a:rPr>
              <a:t>umor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susceptibility</a:t>
            </a:r>
            <a:r>
              <a:rPr lang="fr-CH" b="0" i="1" dirty="0">
                <a:solidFill>
                  <a:srgbClr val="4D5156"/>
                </a:solidFill>
                <a:effectLst/>
                <a:latin typeface="Gotham" panose="02000504050000020004" pitchFamily="2" charset="0"/>
              </a:rPr>
              <a:t> 101</a:t>
            </a:r>
            <a:r>
              <a:rPr lang="en-GB" sz="1200" i="1" dirty="0">
                <a:solidFill>
                  <a:srgbClr val="A5A5A5"/>
                </a:solidFill>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CHARACTERIZATION OF EXTRACELLULAR VESICLES PRODUCED BY REGULATORY B CELLS IN KIDNEY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Amandine Dupuy*</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Alice Grangier</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Nicolas Sailliet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Sylvain Cam</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Thi Van Ha Nguyen</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Amanda Brun</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Florence Gazeau</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Hoa</a:t>
            </a:r>
            <a:r>
              <a:rPr lang="fr-FR" sz="1800" b="1" dirty="0">
                <a:effectLst/>
                <a:latin typeface="Gotham" panose="02000504050000020004" pitchFamily="2" charset="0"/>
                <a:ea typeface="Times New Roman" panose="02020603050405020304" pitchFamily="18" charset="0"/>
              </a:rPr>
              <a:t> Mai</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Sophie Brouard</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Nantes Université, INSERM, Centre de Recherche en Transplantation et Immunologie Translationnelle, UMR 1064, Nantes,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MSC-med, INSERM U7057, Université de Paris,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Kidney transplantation remains the treatment of choice for patients with end-stage renal diseases. However, it requires lifelong immunosuppressive therapy. Some patients present an operational tolerance following the discontinuation of these treatments. We have demonstrated the increased frequency of regulatory B cells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in the blood of these patients that can inhibit the proliferation of CD4+ T cells through a partially dependent Granzyme B mechanism (GZMB). Whereas regulatory T cells have been shown to secrete Extracellular Vesicles (EVs) with immunosuppressive properties, we want to determine whether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secrete EVs that could mediate their regulatory effect.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err="1">
                <a:solidFill>
                  <a:srgbClr val="000000"/>
                </a:solidFill>
                <a:effectLst/>
                <a:latin typeface="Gotham" panose="02000504050000020004" pitchFamily="2" charset="0"/>
                <a:ea typeface="Calibri" panose="020F0502020204030204" pitchFamily="34" charset="0"/>
              </a:rPr>
              <a:t>GzmB</a:t>
            </a:r>
            <a:r>
              <a:rPr lang="en-GB" sz="1800" dirty="0">
                <a:solidFill>
                  <a:srgbClr val="000000"/>
                </a:solidFill>
                <a:effectLst/>
                <a:latin typeface="Gotham" panose="02000504050000020004" pitchFamily="2" charset="0"/>
                <a:ea typeface="Calibri" panose="020F0502020204030204" pitchFamily="34" charset="0"/>
              </a:rPr>
              <a:t>+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were expanded during 3 days and subjected or not to mechanical stimulation. The EVs produced spontaneously or by stimulation were isolated from the supernatant by differential centrifugation. We characterized their type by cryo-electron microscopy and western blot, and their content by mass spectrometry and RNA-microarray compared with EVs from unstimulated B cells. The EVs were then put in culture for 72h with CD4+ T cells activated by anti-CD3/CD28 beads.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We showed that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produce EVs expressing the markers CD9, CD63, CD81 and Tsg101 with a selective expression of Galectin-3 compared to EVs from unstimulated B cells. We also showed that EVs from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inhibit the proliferation of CD4+ T cells in vitro. Finally, we showed that mechanical stimulation increases the EVs production by 3 without altering their suppressive properties.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err="1">
                <a:solidFill>
                  <a:srgbClr val="000000"/>
                </a:solidFill>
                <a:effectLst/>
                <a:latin typeface="Gotham" panose="02000504050000020004" pitchFamily="2" charset="0"/>
                <a:ea typeface="Calibri" panose="020F0502020204030204" pitchFamily="34" charset="0"/>
              </a:rPr>
              <a:t>Breg’s</a:t>
            </a:r>
            <a:r>
              <a:rPr lang="en-GB" sz="1800" dirty="0">
                <a:solidFill>
                  <a:srgbClr val="000000"/>
                </a:solidFill>
                <a:effectLst/>
                <a:latin typeface="Gotham" panose="02000504050000020004" pitchFamily="2" charset="0"/>
                <a:ea typeface="Calibri" panose="020F0502020204030204" pitchFamily="34" charset="0"/>
              </a:rPr>
              <a:t> EVs, due to their inhibitory potential but also the possibility to increase their secretion, open new approaches in kidney transplantation, as therapeutic targets and biomarkers.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18</a:t>
            </a:fld>
            <a:endParaRPr lang="en-GB"/>
          </a:p>
        </p:txBody>
      </p:sp>
    </p:spTree>
    <p:extLst>
      <p:ext uri="{BB962C8B-B14F-4D97-AF65-F5344CB8AC3E}">
        <p14:creationId xmlns:p14="http://schemas.microsoft.com/office/powerpoint/2010/main" val="331834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t>
            </a:r>
            <a:r>
              <a:rPr lang="en-GB" b="0" i="1" dirty="0" err="1">
                <a:latin typeface="Gotham" panose="02000504050000020004" pitchFamily="2" charset="0"/>
              </a:rPr>
              <a:t>Breg</a:t>
            </a:r>
            <a:r>
              <a:rPr lang="en-GB" b="0" i="1" dirty="0">
                <a:latin typeface="Gotham" panose="02000504050000020004" pitchFamily="2" charset="0"/>
              </a:rPr>
              <a:t>, </a:t>
            </a:r>
            <a:r>
              <a:rPr lang="en-GB" sz="1200" i="1" dirty="0">
                <a:solidFill>
                  <a:srgbClr val="A5A5A5"/>
                </a:solidFill>
                <a:latin typeface="Gotham" panose="02000504050000020004" pitchFamily="2" charset="0"/>
              </a:rPr>
              <a:t>regulatory B cells; </a:t>
            </a:r>
            <a:r>
              <a:rPr lang="en-GB" b="0" i="1" dirty="0">
                <a:solidFill>
                  <a:srgbClr val="4D5156"/>
                </a:solidFill>
                <a:effectLst/>
                <a:latin typeface="Gotham" panose="02000504050000020004" pitchFamily="2" charset="0"/>
              </a:rPr>
              <a:t>CD3, </a:t>
            </a:r>
            <a:r>
              <a:rPr lang="fr-CH" b="0" i="1" dirty="0">
                <a:solidFill>
                  <a:srgbClr val="4D5156"/>
                </a:solidFill>
                <a:effectLst/>
                <a:latin typeface="Gotham" panose="02000504050000020004" pitchFamily="2" charset="0"/>
              </a:rPr>
              <a:t>cluster of </a:t>
            </a:r>
            <a:r>
              <a:rPr lang="fr-CH" b="0" i="1" dirty="0" err="1">
                <a:solidFill>
                  <a:srgbClr val="4D5156"/>
                </a:solidFill>
                <a:effectLst/>
                <a:latin typeface="Gotham" panose="02000504050000020004" pitchFamily="2" charset="0"/>
              </a:rPr>
              <a:t>differentiation</a:t>
            </a:r>
            <a:r>
              <a:rPr lang="fr-CH" b="0" i="1" dirty="0">
                <a:solidFill>
                  <a:srgbClr val="4D5156"/>
                </a:solidFill>
                <a:effectLst/>
                <a:latin typeface="Gotham" panose="02000504050000020004" pitchFamily="2" charset="0"/>
              </a:rPr>
              <a:t> 3; </a:t>
            </a:r>
            <a:r>
              <a:rPr lang="en-GB" sz="1200" i="1" dirty="0" err="1">
                <a:solidFill>
                  <a:srgbClr val="A5A5A5"/>
                </a:solidFill>
                <a:latin typeface="Gotham" panose="02000504050000020004" pitchFamily="2" charset="0"/>
              </a:rPr>
              <a:t>Evs</a:t>
            </a:r>
            <a:r>
              <a:rPr lang="en-GB" sz="1200" i="1" dirty="0">
                <a:solidFill>
                  <a:srgbClr val="A5A5A5"/>
                </a:solidFill>
                <a:latin typeface="Gotham" panose="02000504050000020004" pitchFamily="2" charset="0"/>
              </a:rPr>
              <a:t>, extracellular vesicles; GZMB, granzyme B mechanism; h, hour; Tsg101, t</a:t>
            </a:r>
            <a:r>
              <a:rPr lang="fr-CH" b="0" i="1" dirty="0" err="1">
                <a:solidFill>
                  <a:srgbClr val="4D5156"/>
                </a:solidFill>
                <a:effectLst/>
                <a:latin typeface="Gotham" panose="02000504050000020004" pitchFamily="2" charset="0"/>
              </a:rPr>
              <a:t>umor</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susceptibility</a:t>
            </a:r>
            <a:r>
              <a:rPr lang="fr-CH" b="0" i="1" dirty="0">
                <a:solidFill>
                  <a:srgbClr val="4D5156"/>
                </a:solidFill>
                <a:effectLst/>
                <a:latin typeface="Gotham" panose="02000504050000020004" pitchFamily="2" charset="0"/>
              </a:rPr>
              <a:t> 101</a:t>
            </a:r>
            <a:r>
              <a:rPr lang="en-GB" sz="1200" i="1" dirty="0">
                <a:solidFill>
                  <a:srgbClr val="A5A5A5"/>
                </a:solidFill>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CHARACTERIZATION OF EXTRACELLULAR VESICLES PRODUCED BY REGULATORY B CELLS IN KIDNEY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Amandine Dupuy*</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Alice Grangier</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Nicolas Sailliet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Sylvain Cam</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Thi Van Ha Nguyen</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Amanda Brun</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Florence Gazeau</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Hoa</a:t>
            </a:r>
            <a:r>
              <a:rPr lang="fr-FR" sz="1800" b="1" dirty="0">
                <a:effectLst/>
                <a:latin typeface="Gotham" panose="02000504050000020004" pitchFamily="2" charset="0"/>
                <a:ea typeface="Times New Roman" panose="02020603050405020304" pitchFamily="18" charset="0"/>
              </a:rPr>
              <a:t> Mai</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Sophie Brouard</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Nantes Université, INSERM, Centre de Recherche en Transplantation et Immunologie Translationnelle, UMR 1064, Nantes,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MSC-med, INSERM U7057, Université de Paris,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Kidney transplantation remains the treatment of choice for patients with end-stage renal diseases. However, it requires lifelong immunosuppressive therapy. Some patients present an operational tolerance following the discontinuation of these treatments. We have demonstrated the increased frequency of regulatory B cells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in the blood of these patients that can inhibit the proliferation of CD4+ T cells through a partially dependent Granzyme B mechanism (GZMB). Whereas regulatory T cells have been shown to secrete Extracellular Vesicles (EVs) with immunosuppressive properties, we want to determine whether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secrete EVs that could mediate their regulatory effect.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err="1">
                <a:solidFill>
                  <a:srgbClr val="000000"/>
                </a:solidFill>
                <a:effectLst/>
                <a:latin typeface="Gotham" panose="02000504050000020004" pitchFamily="2" charset="0"/>
                <a:ea typeface="Calibri" panose="020F0502020204030204" pitchFamily="34" charset="0"/>
              </a:rPr>
              <a:t>GzmB</a:t>
            </a:r>
            <a:r>
              <a:rPr lang="en-GB" sz="1800" dirty="0">
                <a:solidFill>
                  <a:srgbClr val="000000"/>
                </a:solidFill>
                <a:effectLst/>
                <a:latin typeface="Gotham" panose="02000504050000020004" pitchFamily="2" charset="0"/>
                <a:ea typeface="Calibri" panose="020F0502020204030204" pitchFamily="34" charset="0"/>
              </a:rPr>
              <a:t>+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were expanded during 3 days and subjected or not to mechanical stimulation. The EVs produced spontaneously or by stimulation were isolated from the supernatant by differential centrifugation. We characterized their type by cryo-electron microscopy and western blot, and their content by mass spectrometry and RNA-microarray compared with EVs from unstimulated B cells. The EVs were then put in culture for 72h with CD4+ T cells activated by anti-CD3/CD28 beads.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We showed that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produce EVs expressing the markers CD9, CD63, CD81 and Tsg101 with a selective expression of Galectin-3 compared to EVs from unstimulated B cells. We also showed that EVs from </a:t>
            </a:r>
            <a:r>
              <a:rPr lang="en-GB" sz="1800" dirty="0" err="1">
                <a:solidFill>
                  <a:srgbClr val="000000"/>
                </a:solidFill>
                <a:effectLst/>
                <a:latin typeface="Gotham" panose="02000504050000020004" pitchFamily="2" charset="0"/>
                <a:ea typeface="Calibri" panose="020F0502020204030204" pitchFamily="34" charset="0"/>
              </a:rPr>
              <a:t>Breg</a:t>
            </a:r>
            <a:r>
              <a:rPr lang="en-GB" sz="1800" dirty="0">
                <a:solidFill>
                  <a:srgbClr val="000000"/>
                </a:solidFill>
                <a:effectLst/>
                <a:latin typeface="Gotham" panose="02000504050000020004" pitchFamily="2" charset="0"/>
                <a:ea typeface="Calibri" panose="020F0502020204030204" pitchFamily="34" charset="0"/>
              </a:rPr>
              <a:t> inhibit the proliferation of CD4+ T cells in vitro. Finally, we showed that mechanical stimulation increases the EVs production by 3 without altering their suppressive properties.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err="1">
                <a:solidFill>
                  <a:srgbClr val="000000"/>
                </a:solidFill>
                <a:effectLst/>
                <a:latin typeface="Gotham" panose="02000504050000020004" pitchFamily="2" charset="0"/>
                <a:ea typeface="Calibri" panose="020F0502020204030204" pitchFamily="34" charset="0"/>
              </a:rPr>
              <a:t>Breg’s</a:t>
            </a:r>
            <a:r>
              <a:rPr lang="en-GB" sz="1800" dirty="0">
                <a:solidFill>
                  <a:srgbClr val="000000"/>
                </a:solidFill>
                <a:effectLst/>
                <a:latin typeface="Gotham" panose="02000504050000020004" pitchFamily="2" charset="0"/>
                <a:ea typeface="Calibri" panose="020F0502020204030204" pitchFamily="34" charset="0"/>
              </a:rPr>
              <a:t> EVs, due to their inhibitory potential but also the possibility to increase their secretion, open new approaches in kidney transplantation, as therapeutic targets and biomarkers.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19</a:t>
            </a:fld>
            <a:endParaRPr lang="en-GB"/>
          </a:p>
        </p:txBody>
      </p:sp>
    </p:spTree>
    <p:extLst>
      <p:ext uri="{BB962C8B-B14F-4D97-AF65-F5344CB8AC3E}">
        <p14:creationId xmlns:p14="http://schemas.microsoft.com/office/powerpoint/2010/main" val="99054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BKV, BK virus; CD49a, integrin subunit alpha 1; CD103, </a:t>
            </a:r>
            <a:r>
              <a:rPr lang="fr-CH" b="0" i="1" dirty="0" err="1">
                <a:solidFill>
                  <a:srgbClr val="4D5156"/>
                </a:solidFill>
                <a:effectLst/>
                <a:latin typeface="Gotham" panose="02000504050000020004" pitchFamily="2" charset="0"/>
              </a:rPr>
              <a:t>integrin</a:t>
            </a:r>
            <a:r>
              <a:rPr lang="fr-CH" b="0" i="1" dirty="0">
                <a:solidFill>
                  <a:srgbClr val="4D5156"/>
                </a:solidFill>
                <a:effectLst/>
                <a:latin typeface="Gotham" panose="02000504050000020004" pitchFamily="2" charset="0"/>
              </a:rPr>
              <a:t>, alpha E (ITGAE); CMV, </a:t>
            </a:r>
            <a:r>
              <a:rPr lang="fr-CH" b="0" i="1" dirty="0" err="1">
                <a:solidFill>
                  <a:srgbClr val="4D5156"/>
                </a:solidFill>
                <a:effectLst/>
                <a:latin typeface="Gotham" panose="02000504050000020004" pitchFamily="2" charset="0"/>
              </a:rPr>
              <a:t>cytomegalovirus</a:t>
            </a:r>
            <a:r>
              <a:rPr lang="fr-CH" b="0" i="1" dirty="0">
                <a:solidFill>
                  <a:srgbClr val="4D5156"/>
                </a:solidFill>
                <a:effectLst/>
                <a:latin typeface="Gotham" panose="02000504050000020004" pitchFamily="2" charset="0"/>
              </a:rPr>
              <a:t>; EBV, </a:t>
            </a:r>
            <a:r>
              <a:rPr lang="fr-CH" b="0" i="1" dirty="0">
                <a:solidFill>
                  <a:srgbClr val="5F6368"/>
                </a:solidFill>
                <a:effectLst/>
                <a:latin typeface="Gotham" panose="02000504050000020004" pitchFamily="2" charset="0"/>
              </a:rPr>
              <a:t>Epstein-Barr</a:t>
            </a:r>
            <a:r>
              <a:rPr lang="fr-CH" b="0" i="1" dirty="0">
                <a:solidFill>
                  <a:srgbClr val="4D5156"/>
                </a:solidFill>
                <a:effectLst/>
                <a:latin typeface="Gotham" panose="02000504050000020004" pitchFamily="2" charset="0"/>
              </a:rPr>
              <a:t> virus; HLA, </a:t>
            </a:r>
            <a:r>
              <a:rPr lang="fr-CH" b="0" i="1" dirty="0" err="1">
                <a:solidFill>
                  <a:srgbClr val="4D5156"/>
                </a:solidFill>
                <a:effectLst/>
                <a:latin typeface="Gotham" panose="02000504050000020004" pitchFamily="2" charset="0"/>
              </a:rPr>
              <a:t>human</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leukocyte</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antigen</a:t>
            </a:r>
            <a:r>
              <a:rPr lang="fr-CH" b="0" i="1" dirty="0">
                <a:solidFill>
                  <a:srgbClr val="4D5156"/>
                </a:solidFill>
                <a:effectLst/>
                <a:latin typeface="Gotham" panose="02000504050000020004" pitchFamily="2" charset="0"/>
              </a:rPr>
              <a:t>; TCR, </a:t>
            </a:r>
            <a:r>
              <a:rPr lang="en-GB" sz="1200" i="1" dirty="0">
                <a:solidFill>
                  <a:schemeClr val="bg1"/>
                </a:solidFill>
                <a:latin typeface="Gotham" panose="02000504050000020004" pitchFamily="2" charset="0"/>
              </a:rPr>
              <a:t>T cell receptor; </a:t>
            </a:r>
            <a:r>
              <a:rPr lang="en-GB" b="0" i="1" dirty="0">
                <a:latin typeface="Gotham" panose="02000504050000020004" pitchFamily="2" charset="0"/>
              </a:rPr>
              <a:t>TRL, </a:t>
            </a:r>
            <a:r>
              <a:rPr lang="en-GB" b="0" i="1" dirty="0">
                <a:solidFill>
                  <a:srgbClr val="A5A5A5"/>
                </a:solidFill>
                <a:latin typeface="Gotham" panose="02000504050000020004" pitchFamily="2" charset="0"/>
              </a:rPr>
              <a:t>t</a:t>
            </a:r>
            <a:r>
              <a:rPr lang="en-GB" i="1" dirty="0">
                <a:solidFill>
                  <a:srgbClr val="A5A5A5"/>
                </a:solidFill>
                <a:latin typeface="Gotham" panose="02000504050000020004" pitchFamily="2" charset="0"/>
              </a:rPr>
              <a:t>issue resident lymphocytes; </a:t>
            </a:r>
            <a:r>
              <a:rPr lang="en-GB" i="1" dirty="0" err="1">
                <a:solidFill>
                  <a:srgbClr val="A5A5A5"/>
                </a:solidFill>
                <a:latin typeface="Gotham" panose="02000504050000020004" pitchFamily="2" charset="0"/>
              </a:rPr>
              <a:t>Trm</a:t>
            </a:r>
            <a:r>
              <a:rPr lang="en-GB" i="1" dirty="0">
                <a:solidFill>
                  <a:srgbClr val="A5A5A5"/>
                </a:solidFill>
                <a:latin typeface="Gotham" panose="02000504050000020004" pitchFamily="2" charset="0"/>
              </a:rPr>
              <a:t>, resident memory T cells.</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CHARACTERISTICS AND FUNCTION OF DONOR AND RECIPIENT TISSUE RESIDENT LYMPHOCYTES IN KIDNEY TRANSPLANTS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Daphne </a:t>
            </a:r>
            <a:r>
              <a:rPr lang="en-US" sz="1800" b="1" dirty="0" err="1">
                <a:effectLst/>
                <a:latin typeface="Gotham" panose="02000504050000020004" pitchFamily="2" charset="0"/>
                <a:ea typeface="Times New Roman" panose="02020603050405020304" pitchFamily="18" charset="0"/>
              </a:rPr>
              <a:t>Hullegie-Peelen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Hector Tejeda Mora</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Dennis Hesselink</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Eric Bindels</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Thierry van den Bosch</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Marian </a:t>
            </a:r>
            <a:r>
              <a:rPr lang="en-US" sz="1800" b="1" dirty="0" err="1">
                <a:effectLst/>
                <a:latin typeface="Gotham" panose="02000504050000020004" pitchFamily="2" charset="0"/>
                <a:ea typeface="Times New Roman" panose="02020603050405020304" pitchFamily="18" charset="0"/>
              </a:rPr>
              <a:t>Clahsen</a:t>
            </a:r>
            <a:r>
              <a:rPr lang="en-US" sz="1800" b="1" dirty="0">
                <a:effectLst/>
                <a:latin typeface="Gotham" panose="02000504050000020004" pitchFamily="2" charset="0"/>
                <a:ea typeface="Times New Roman" panose="02020603050405020304" pitchFamily="18" charset="0"/>
              </a:rPr>
              <a:t>-van Groningen</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Marjolein</a:t>
            </a:r>
            <a:r>
              <a:rPr lang="en-US" sz="1800" b="1" dirty="0">
                <a:effectLst/>
                <a:latin typeface="Gotham" panose="02000504050000020004" pitchFamily="2" charset="0"/>
                <a:ea typeface="Times New Roman" panose="02020603050405020304" pitchFamily="18" charset="0"/>
              </a:rPr>
              <a:t> Dieterich</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Sebastiaan</a:t>
            </a:r>
            <a:r>
              <a:rPr lang="en-US" sz="1800" b="1" dirty="0">
                <a:effectLst/>
                <a:latin typeface="Gotham" panose="02000504050000020004" pitchFamily="2" charset="0"/>
                <a:ea typeface="Times New Roman" panose="02020603050405020304" pitchFamily="18" charset="0"/>
              </a:rPr>
              <a:t> Heidt</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Robert Minnee</a:t>
            </a:r>
            <a:r>
              <a:rPr lang="en-US" sz="1800" b="1" baseline="30000" dirty="0">
                <a:effectLst/>
                <a:latin typeface="Gotham" panose="02000504050000020004" pitchFamily="2" charset="0"/>
                <a:ea typeface="Times New Roman" panose="02020603050405020304" pitchFamily="18" charset="0"/>
              </a:rPr>
              <a:t>1;6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Georges Verjans</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Martin Hoogduijn</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Carla Baan</a:t>
            </a:r>
            <a:r>
              <a:rPr lang="en-US" sz="1800" b="1" baseline="30000" dirty="0">
                <a:effectLst/>
                <a:latin typeface="Gotham" panose="02000504050000020004" pitchFamily="2" charset="0"/>
                <a:ea typeface="Times New Roman" panose="02020603050405020304" pitchFamily="18" charset="0"/>
              </a:rPr>
              <a:t>1;2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Erasmus MC Transplant Institute,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Erasmus Medical Center, Internal medicine - Nephrology and Transplantation,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Erasmus Medical Center, </a:t>
            </a:r>
            <a:r>
              <a:rPr lang="en-US" sz="1800" i="1" dirty="0" err="1">
                <a:effectLst/>
                <a:latin typeface="Gotham" panose="02000504050000020004" pitchFamily="2" charset="0"/>
                <a:ea typeface="Times New Roman" panose="02020603050405020304" pitchFamily="18" charset="0"/>
              </a:rPr>
              <a:t>Haematology</a:t>
            </a:r>
            <a:r>
              <a:rPr lang="en-US" sz="1800" i="1" dirty="0">
                <a:effectLst/>
                <a:latin typeface="Gotham" panose="02000504050000020004" pitchFamily="2" charset="0"/>
                <a:ea typeface="Times New Roman" panose="02020603050405020304" pitchFamily="18" charset="0"/>
              </a:rPr>
              <a:t>,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Erasmus Medical Center, Pathology,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Leiden University Medical Center, Immunology,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Erasmus Medical Center, Surgery - Division of </a:t>
            </a:r>
            <a:r>
              <a:rPr lang="en-US" sz="1800" i="1" dirty="0" err="1">
                <a:effectLst/>
                <a:latin typeface="Gotham" panose="02000504050000020004" pitchFamily="2" charset="0"/>
                <a:ea typeface="Times New Roman" panose="02020603050405020304" pitchFamily="18" charset="0"/>
              </a:rPr>
              <a:t>Hepatopancreatobiliary</a:t>
            </a:r>
            <a:r>
              <a:rPr lang="en-US" sz="1800" i="1" dirty="0">
                <a:effectLst/>
                <a:latin typeface="Gotham" panose="02000504050000020004" pitchFamily="2" charset="0"/>
                <a:ea typeface="Times New Roman" panose="02020603050405020304" pitchFamily="18" charset="0"/>
              </a:rPr>
              <a:t> and Transplant Surgery,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Erasmus Medical Center, </a:t>
            </a:r>
            <a:r>
              <a:rPr lang="en-US" sz="1800" i="1" dirty="0" err="1">
                <a:effectLst/>
                <a:latin typeface="Gotham" panose="02000504050000020004" pitchFamily="2" charset="0"/>
                <a:ea typeface="Times New Roman" panose="02020603050405020304" pitchFamily="18" charset="0"/>
              </a:rPr>
              <a:t>Viroscience</a:t>
            </a:r>
            <a:r>
              <a:rPr lang="en-US" sz="1800" i="1" dirty="0">
                <a:effectLst/>
                <a:latin typeface="Gotham" panose="02000504050000020004" pitchFamily="2" charset="0"/>
                <a:ea typeface="Times New Roman" panose="02020603050405020304" pitchFamily="18" charset="0"/>
              </a:rPr>
              <a:t>, Rotterdam, Netherlands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Tissue resident lymphocytes (TRL) are key players in local immune surveillance. In immunosuppressed transplant recipients, however, the function and characteristics of TRL are less well defined. The current study aims 1) to investigate which TRL populations are present in kidney transplants, 2) to examine the frequencies and characteristics of donor and recipient TRL populations and 3) to unravel the function of TRL.</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Renal lymphocytes were obtained by enzymatic digestion of kidney </a:t>
            </a:r>
            <a:r>
              <a:rPr lang="en-GB" sz="1800" dirty="0" err="1">
                <a:solidFill>
                  <a:srgbClr val="000000"/>
                </a:solidFill>
                <a:effectLst/>
                <a:latin typeface="Gotham" panose="02000504050000020004" pitchFamily="2" charset="0"/>
                <a:ea typeface="Calibri" panose="020F0502020204030204" pitchFamily="34" charset="0"/>
              </a:rPr>
              <a:t>transplantectomy</a:t>
            </a:r>
            <a:r>
              <a:rPr lang="en-GB" sz="1800" dirty="0">
                <a:solidFill>
                  <a:srgbClr val="000000"/>
                </a:solidFill>
                <a:effectLst/>
                <a:latin typeface="Gotham" panose="02000504050000020004" pitchFamily="2" charset="0"/>
                <a:ea typeface="Calibri" panose="020F0502020204030204" pitchFamily="34" charset="0"/>
              </a:rPr>
              <a:t> specimens (n=24) and were subsequently examined by flow cytometry to identify TRL populations and their origin (donor or recipient). The molecules CD69, CD103 and CD49a were used to define tissue residency and HLA-discrepancies between donor and recipient to define the origin of TRL. In-depth analysis of donor and recipient TRL functionality was performed using single-cell transcriptome sequencing, single-cell T cell receptor (TCR) sequencing and virus dextramer staining.</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GB" sz="1800" dirty="0">
                <a:solidFill>
                  <a:srgbClr val="000000"/>
                </a:solidFill>
                <a:effectLst/>
                <a:latin typeface="Gotham" panose="02000504050000020004" pitchFamily="2" charset="0"/>
                <a:ea typeface="Calibri" panose="020F0502020204030204" pitchFamily="34" charset="0"/>
              </a:rPr>
              <a:t>CD4 tissue resident memory (TRM), CD8 TRM, NK resident, NKT resident and helper innate lymphoid cells were all present in kidney transplants (median: 13%, 67%, 7%, 4%, 2% of total TRL, respectively). TRL chimerism was present in 43% of kidney transplants with the highest proportion of donor cells observed among NKT resident cells (median: 32%). The proportion of donor TRL was negatively correlated with the time between transplantation and </a:t>
            </a:r>
            <a:r>
              <a:rPr lang="en-GB" sz="1800" dirty="0" err="1">
                <a:solidFill>
                  <a:srgbClr val="000000"/>
                </a:solidFill>
                <a:effectLst/>
                <a:latin typeface="Gotham" panose="02000504050000020004" pitchFamily="2" charset="0"/>
                <a:ea typeface="Calibri" panose="020F0502020204030204" pitchFamily="34" charset="0"/>
              </a:rPr>
              <a:t>explantation</a:t>
            </a:r>
            <a:r>
              <a:rPr lang="en-GB" sz="1800" dirty="0">
                <a:solidFill>
                  <a:srgbClr val="000000"/>
                </a:solidFill>
                <a:effectLst/>
                <a:latin typeface="Gotham" panose="02000504050000020004" pitchFamily="2" charset="0"/>
                <a:ea typeface="Calibri" panose="020F0502020204030204" pitchFamily="34" charset="0"/>
              </a:rPr>
              <a:t> (r=-0.74, p=0.046). Single-cell sequencing showed that recipient but not donor TRM cells have an activated phenotype and hyper-expanded TCR clonotypes, suggestive of alloreactivity. Tissue resident regulatory T cells of recipient origin were also detected, indicating that recipient TRL may not be solely harmful. Virus dextramer staining revealed that CD8 TRM of both donor and recipient origin showed antigen specificity against EBV, BKV, CMV and Influenza.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b="1" dirty="0">
                <a:solidFill>
                  <a:srgbClr val="000000"/>
                </a:solidFill>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This study detected innate and adaptive TRL populations of both donor and recipient origin in kidney </a:t>
            </a:r>
            <a:r>
              <a:rPr lang="en-GB" sz="1800" dirty="0" err="1">
                <a:solidFill>
                  <a:srgbClr val="000000"/>
                </a:solidFill>
                <a:effectLst/>
                <a:latin typeface="Gotham" panose="02000504050000020004" pitchFamily="2" charset="0"/>
                <a:ea typeface="Calibri" panose="020F0502020204030204" pitchFamily="34" charset="0"/>
              </a:rPr>
              <a:t>transplantectomy</a:t>
            </a:r>
            <a:r>
              <a:rPr lang="en-GB" sz="1800" dirty="0">
                <a:solidFill>
                  <a:srgbClr val="000000"/>
                </a:solidFill>
                <a:effectLst/>
                <a:latin typeface="Gotham" panose="02000504050000020004" pitchFamily="2" charset="0"/>
                <a:ea typeface="Calibri" panose="020F0502020204030204" pitchFamily="34" charset="0"/>
              </a:rPr>
              <a:t> specimens. Infiltrating recipient TRL have alloreactive and regulatory properties. CD8 TRM of donor and recipient origin are responsive to several viral pathogens supporting the notion that these cells play a role in local immune surveillance.</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63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BKV, BK virus; CD49a, integrin subunit alpha 1; CD103, </a:t>
            </a:r>
            <a:r>
              <a:rPr lang="fr-CH" b="0" i="1" dirty="0" err="1">
                <a:solidFill>
                  <a:srgbClr val="4D5156"/>
                </a:solidFill>
                <a:effectLst/>
                <a:latin typeface="Gotham" panose="02000504050000020004" pitchFamily="2" charset="0"/>
              </a:rPr>
              <a:t>integrin</a:t>
            </a:r>
            <a:r>
              <a:rPr lang="fr-CH" b="0" i="1" dirty="0">
                <a:solidFill>
                  <a:srgbClr val="4D5156"/>
                </a:solidFill>
                <a:effectLst/>
                <a:latin typeface="Gotham" panose="02000504050000020004" pitchFamily="2" charset="0"/>
              </a:rPr>
              <a:t>, alpha E (ITGAE); CMV, </a:t>
            </a:r>
            <a:r>
              <a:rPr lang="fr-CH" b="0" i="1" dirty="0" err="1">
                <a:solidFill>
                  <a:srgbClr val="4D5156"/>
                </a:solidFill>
                <a:effectLst/>
                <a:latin typeface="Gotham" panose="02000504050000020004" pitchFamily="2" charset="0"/>
              </a:rPr>
              <a:t>cytomegalovirus</a:t>
            </a:r>
            <a:r>
              <a:rPr lang="fr-CH" b="0" i="1" dirty="0">
                <a:solidFill>
                  <a:srgbClr val="4D5156"/>
                </a:solidFill>
                <a:effectLst/>
                <a:latin typeface="Gotham" panose="02000504050000020004" pitchFamily="2" charset="0"/>
              </a:rPr>
              <a:t>; EBV, </a:t>
            </a:r>
            <a:r>
              <a:rPr lang="fr-CH" b="0" i="1" dirty="0">
                <a:solidFill>
                  <a:srgbClr val="5F6368"/>
                </a:solidFill>
                <a:effectLst/>
                <a:latin typeface="Gotham" panose="02000504050000020004" pitchFamily="2" charset="0"/>
              </a:rPr>
              <a:t>Epstein-Barr</a:t>
            </a:r>
            <a:r>
              <a:rPr lang="fr-CH" b="0" i="1" dirty="0">
                <a:solidFill>
                  <a:srgbClr val="4D5156"/>
                </a:solidFill>
                <a:effectLst/>
                <a:latin typeface="Gotham" panose="02000504050000020004" pitchFamily="2" charset="0"/>
              </a:rPr>
              <a:t> virus; HLA, </a:t>
            </a:r>
            <a:r>
              <a:rPr lang="fr-CH" b="0" i="1" dirty="0" err="1">
                <a:solidFill>
                  <a:srgbClr val="4D5156"/>
                </a:solidFill>
                <a:effectLst/>
                <a:latin typeface="Gotham" panose="02000504050000020004" pitchFamily="2" charset="0"/>
              </a:rPr>
              <a:t>human</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leukocyte</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antigen</a:t>
            </a:r>
            <a:r>
              <a:rPr lang="fr-CH" b="0" i="1" dirty="0">
                <a:solidFill>
                  <a:srgbClr val="4D5156"/>
                </a:solidFill>
                <a:effectLst/>
                <a:latin typeface="Gotham" panose="02000504050000020004" pitchFamily="2" charset="0"/>
              </a:rPr>
              <a:t>; TCR, </a:t>
            </a:r>
            <a:r>
              <a:rPr lang="en-GB" sz="1200" i="1" dirty="0">
                <a:solidFill>
                  <a:schemeClr val="bg1"/>
                </a:solidFill>
                <a:latin typeface="Gotham" panose="02000504050000020004" pitchFamily="2" charset="0"/>
              </a:rPr>
              <a:t>T cell receptor; </a:t>
            </a:r>
            <a:r>
              <a:rPr lang="en-GB" b="0" i="1" dirty="0">
                <a:latin typeface="Gotham" panose="02000504050000020004" pitchFamily="2" charset="0"/>
              </a:rPr>
              <a:t>TRL, </a:t>
            </a:r>
            <a:r>
              <a:rPr lang="en-GB" b="0" i="1" dirty="0">
                <a:solidFill>
                  <a:srgbClr val="A5A5A5"/>
                </a:solidFill>
                <a:latin typeface="Gotham" panose="02000504050000020004" pitchFamily="2" charset="0"/>
              </a:rPr>
              <a:t>t</a:t>
            </a:r>
            <a:r>
              <a:rPr lang="en-GB" i="1" dirty="0">
                <a:solidFill>
                  <a:srgbClr val="A5A5A5"/>
                </a:solidFill>
                <a:latin typeface="Gotham" panose="02000504050000020004" pitchFamily="2" charset="0"/>
              </a:rPr>
              <a:t>issue resident lymphocytes; </a:t>
            </a:r>
            <a:r>
              <a:rPr lang="en-GB" i="1" dirty="0" err="1">
                <a:solidFill>
                  <a:srgbClr val="A5A5A5"/>
                </a:solidFill>
                <a:latin typeface="Gotham" panose="02000504050000020004" pitchFamily="2" charset="0"/>
              </a:rPr>
              <a:t>Trm</a:t>
            </a:r>
            <a:r>
              <a:rPr lang="en-GB" i="1" dirty="0">
                <a:solidFill>
                  <a:srgbClr val="A5A5A5"/>
                </a:solidFill>
                <a:latin typeface="Gotham" panose="02000504050000020004" pitchFamily="2" charset="0"/>
              </a:rPr>
              <a:t>, resident memory T cells.</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OS1_7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CHARACTERISTICS AND FUNCTION OF DONOR AND RECIPIENT TISSUE RESIDENT LYMPHOCYTES IN KIDNEY TRANSPLANTS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Daphne </a:t>
            </a:r>
            <a:r>
              <a:rPr lang="en-US" sz="1800" b="1" dirty="0" err="1">
                <a:effectLst/>
                <a:latin typeface="Gotham" panose="02000504050000020004" pitchFamily="2" charset="0"/>
                <a:ea typeface="Times New Roman" panose="02020603050405020304" pitchFamily="18" charset="0"/>
              </a:rPr>
              <a:t>Hullegie-Peelen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Hector Tejeda Mora</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Dennis Hesselink</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Eric Bindels</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Thierry van den Bosch</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Marian </a:t>
            </a:r>
            <a:r>
              <a:rPr lang="en-US" sz="1800" b="1" dirty="0" err="1">
                <a:effectLst/>
                <a:latin typeface="Gotham" panose="02000504050000020004" pitchFamily="2" charset="0"/>
                <a:ea typeface="Times New Roman" panose="02020603050405020304" pitchFamily="18" charset="0"/>
              </a:rPr>
              <a:t>Clahsen</a:t>
            </a:r>
            <a:r>
              <a:rPr lang="en-US" sz="1800" b="1" dirty="0">
                <a:effectLst/>
                <a:latin typeface="Gotham" panose="02000504050000020004" pitchFamily="2" charset="0"/>
                <a:ea typeface="Times New Roman" panose="02020603050405020304" pitchFamily="18" charset="0"/>
              </a:rPr>
              <a:t>-van Groningen</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Marjolein</a:t>
            </a:r>
            <a:r>
              <a:rPr lang="en-US" sz="1800" b="1" dirty="0">
                <a:effectLst/>
                <a:latin typeface="Gotham" panose="02000504050000020004" pitchFamily="2" charset="0"/>
                <a:ea typeface="Times New Roman" panose="02020603050405020304" pitchFamily="18" charset="0"/>
              </a:rPr>
              <a:t> Dieterich</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Sebastiaan</a:t>
            </a:r>
            <a:r>
              <a:rPr lang="en-US" sz="1800" b="1" dirty="0">
                <a:effectLst/>
                <a:latin typeface="Gotham" panose="02000504050000020004" pitchFamily="2" charset="0"/>
                <a:ea typeface="Times New Roman" panose="02020603050405020304" pitchFamily="18" charset="0"/>
              </a:rPr>
              <a:t> Heidt</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Robert Minnee</a:t>
            </a:r>
            <a:r>
              <a:rPr lang="en-US" sz="1800" b="1" baseline="30000" dirty="0">
                <a:effectLst/>
                <a:latin typeface="Gotham" panose="02000504050000020004" pitchFamily="2" charset="0"/>
                <a:ea typeface="Times New Roman" panose="02020603050405020304" pitchFamily="18" charset="0"/>
              </a:rPr>
              <a:t>1;6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Georges Verjans</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Martin Hoogduijn</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Carla Baan</a:t>
            </a:r>
            <a:r>
              <a:rPr lang="en-US" sz="1800" b="1" baseline="30000" dirty="0">
                <a:effectLst/>
                <a:latin typeface="Gotham" panose="02000504050000020004" pitchFamily="2" charset="0"/>
                <a:ea typeface="Times New Roman" panose="02020603050405020304" pitchFamily="18" charset="0"/>
              </a:rPr>
              <a:t>1;2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Erasmus MC Transplant Institute,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Erasmus Medical Center, Internal medicine - Nephrology and Transplantation,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Erasmus Medical Center, </a:t>
            </a:r>
            <a:r>
              <a:rPr lang="en-US" sz="1800" i="1" dirty="0" err="1">
                <a:effectLst/>
                <a:latin typeface="Gotham" panose="02000504050000020004" pitchFamily="2" charset="0"/>
                <a:ea typeface="Times New Roman" panose="02020603050405020304" pitchFamily="18" charset="0"/>
              </a:rPr>
              <a:t>Haematology</a:t>
            </a:r>
            <a:r>
              <a:rPr lang="en-US" sz="1800" i="1" dirty="0">
                <a:effectLst/>
                <a:latin typeface="Gotham" panose="02000504050000020004" pitchFamily="2" charset="0"/>
                <a:ea typeface="Times New Roman" panose="02020603050405020304" pitchFamily="18" charset="0"/>
              </a:rPr>
              <a:t>,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Erasmus Medical Center, Pathology,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Leiden University Medical Center, Immunology,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Erasmus Medical Center, Surgery - Division of </a:t>
            </a:r>
            <a:r>
              <a:rPr lang="en-US" sz="1800" i="1" dirty="0" err="1">
                <a:effectLst/>
                <a:latin typeface="Gotham" panose="02000504050000020004" pitchFamily="2" charset="0"/>
                <a:ea typeface="Times New Roman" panose="02020603050405020304" pitchFamily="18" charset="0"/>
              </a:rPr>
              <a:t>Hepatopancreatobiliary</a:t>
            </a:r>
            <a:r>
              <a:rPr lang="en-US" sz="1800" i="1" dirty="0">
                <a:effectLst/>
                <a:latin typeface="Gotham" panose="02000504050000020004" pitchFamily="2" charset="0"/>
                <a:ea typeface="Times New Roman" panose="02020603050405020304" pitchFamily="18" charset="0"/>
              </a:rPr>
              <a:t> and Transplant Surgery,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Erasmus Medical Center, </a:t>
            </a:r>
            <a:r>
              <a:rPr lang="en-US" sz="1800" i="1" dirty="0" err="1">
                <a:effectLst/>
                <a:latin typeface="Gotham" panose="02000504050000020004" pitchFamily="2" charset="0"/>
                <a:ea typeface="Times New Roman" panose="02020603050405020304" pitchFamily="18" charset="0"/>
              </a:rPr>
              <a:t>Viroscience</a:t>
            </a:r>
            <a:r>
              <a:rPr lang="en-US" sz="1800" i="1" dirty="0">
                <a:effectLst/>
                <a:latin typeface="Gotham" panose="02000504050000020004" pitchFamily="2" charset="0"/>
                <a:ea typeface="Times New Roman" panose="02020603050405020304" pitchFamily="18" charset="0"/>
              </a:rPr>
              <a:t>, Rotterdam, Netherlands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Tissue resident lymphocytes (TRL) are key players in local immune surveillance. In immunosuppressed transplant recipients, however, the function and characteristics of TRL are less well defined. The current study aims 1) to investigate which TRL populations are present in kidney transplants, 2) to examine the frequencies and characteristics of donor and recipient TRL populations and 3) to unravel the function of TRL.</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Renal lymphocytes were obtained by enzymatic digestion of kidney </a:t>
            </a:r>
            <a:r>
              <a:rPr lang="en-GB" sz="1800" dirty="0" err="1">
                <a:solidFill>
                  <a:srgbClr val="000000"/>
                </a:solidFill>
                <a:effectLst/>
                <a:latin typeface="Gotham" panose="02000504050000020004" pitchFamily="2" charset="0"/>
                <a:ea typeface="Calibri" panose="020F0502020204030204" pitchFamily="34" charset="0"/>
              </a:rPr>
              <a:t>transplantectomy</a:t>
            </a:r>
            <a:r>
              <a:rPr lang="en-GB" sz="1800" dirty="0">
                <a:solidFill>
                  <a:srgbClr val="000000"/>
                </a:solidFill>
                <a:effectLst/>
                <a:latin typeface="Gotham" panose="02000504050000020004" pitchFamily="2" charset="0"/>
                <a:ea typeface="Calibri" panose="020F0502020204030204" pitchFamily="34" charset="0"/>
              </a:rPr>
              <a:t> specimens (n=24) and were subsequently examined by flow cytometry to identify TRL populations and their origin (donor or recipient). The molecules CD69, CD103 and CD49a were used to define tissue residency and HLA-discrepancies between donor and recipient to define the origin of TRL. In-depth analysis of donor and recipient TRL functionality was performed using single-cell transcriptome sequencing, single-cell T cell receptor (TCR) sequencing and virus dextramer staining.</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GB" sz="1800" dirty="0">
                <a:solidFill>
                  <a:srgbClr val="000000"/>
                </a:solidFill>
                <a:effectLst/>
                <a:latin typeface="Gotham" panose="02000504050000020004" pitchFamily="2" charset="0"/>
                <a:ea typeface="Calibri" panose="020F0502020204030204" pitchFamily="34" charset="0"/>
              </a:rPr>
              <a:t>CD4 tissue resident memory (TRM), CD8 TRM, NK resident, NKT resident and helper innate lymphoid cells were all present in kidney transplants (median: 13%, 67%, 7%, 4%, 2% of total TRL, respectively). TRL chimerism was present in 43% of kidney transplants with the highest proportion of donor cells observed among NKT resident cells (median: 32%). The proportion of donor TRL was negatively correlated with the time between transplantation and </a:t>
            </a:r>
            <a:r>
              <a:rPr lang="en-GB" sz="1800" dirty="0" err="1">
                <a:solidFill>
                  <a:srgbClr val="000000"/>
                </a:solidFill>
                <a:effectLst/>
                <a:latin typeface="Gotham" panose="02000504050000020004" pitchFamily="2" charset="0"/>
                <a:ea typeface="Calibri" panose="020F0502020204030204" pitchFamily="34" charset="0"/>
              </a:rPr>
              <a:t>explantation</a:t>
            </a:r>
            <a:r>
              <a:rPr lang="en-GB" sz="1800" dirty="0">
                <a:solidFill>
                  <a:srgbClr val="000000"/>
                </a:solidFill>
                <a:effectLst/>
                <a:latin typeface="Gotham" panose="02000504050000020004" pitchFamily="2" charset="0"/>
                <a:ea typeface="Calibri" panose="020F0502020204030204" pitchFamily="34" charset="0"/>
              </a:rPr>
              <a:t> (r=-0.74, p=0.046). Single-cell sequencing showed that recipient but not donor TRM cells have an activated phenotype and hyper-expanded TCR clonotypes, suggestive of alloreactivity. Tissue resident regulatory T cells of recipient origin were also detected, indicating that recipient TRL may not be solely harmful. Virus dextramer staining revealed that CD8 TRM of both donor and recipient origin showed antigen specificity against EBV, BKV, CMV and Influenza.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b="1" dirty="0">
                <a:solidFill>
                  <a:srgbClr val="000000"/>
                </a:solidFill>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This study detected innate and adaptive TRL populations of both donor and recipient origin in kidney </a:t>
            </a:r>
            <a:r>
              <a:rPr lang="en-GB" sz="1800" dirty="0" err="1">
                <a:solidFill>
                  <a:srgbClr val="000000"/>
                </a:solidFill>
                <a:effectLst/>
                <a:latin typeface="Gotham" panose="02000504050000020004" pitchFamily="2" charset="0"/>
                <a:ea typeface="Calibri" panose="020F0502020204030204" pitchFamily="34" charset="0"/>
              </a:rPr>
              <a:t>transplantectomy</a:t>
            </a:r>
            <a:r>
              <a:rPr lang="en-GB" sz="1800" dirty="0">
                <a:solidFill>
                  <a:srgbClr val="000000"/>
                </a:solidFill>
                <a:effectLst/>
                <a:latin typeface="Gotham" panose="02000504050000020004" pitchFamily="2" charset="0"/>
                <a:ea typeface="Calibri" panose="020F0502020204030204" pitchFamily="34" charset="0"/>
              </a:rPr>
              <a:t> specimens. Infiltrating recipient TRL have alloreactive and regulatory properties. CD8 TRM of donor and recipient origin are responsive to several viral pathogens supporting the notion that these cells play a role in local immune surveillance.</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049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en-US" sz="1200" i="1" dirty="0">
                <a:solidFill>
                  <a:srgbClr val="A5A5A5"/>
                </a:solidFill>
                <a:latin typeface="Gotham" panose="02000504050000020004" pitchFamily="2" charset="0"/>
              </a:rPr>
              <a:t>ELISA</a:t>
            </a:r>
            <a:r>
              <a:rPr lang="en-US" sz="1200" b="0" i="1" dirty="0">
                <a:solidFill>
                  <a:srgbClr val="A5A5A5"/>
                </a:solidFill>
                <a:latin typeface="Gotham" panose="02000504050000020004" pitchFamily="2" charset="0"/>
              </a:rPr>
              <a:t>, </a:t>
            </a:r>
            <a:r>
              <a:rPr lang="fr-CH" sz="1200" b="0" i="1" dirty="0">
                <a:solidFill>
                  <a:srgbClr val="4D5156"/>
                </a:solidFill>
                <a:effectLst/>
                <a:latin typeface="Gotham" panose="02000504050000020004" pitchFamily="2" charset="0"/>
              </a:rPr>
              <a:t>e</a:t>
            </a:r>
            <a:r>
              <a:rPr lang="fr-CH" b="0" i="1" dirty="0">
                <a:solidFill>
                  <a:srgbClr val="4D5156"/>
                </a:solidFill>
                <a:effectLst/>
                <a:latin typeface="Gotham" panose="02000504050000020004" pitchFamily="2" charset="0"/>
              </a:rPr>
              <a:t>nzyme </a:t>
            </a:r>
            <a:r>
              <a:rPr lang="fr-CH" b="0" i="1" dirty="0" err="1">
                <a:solidFill>
                  <a:srgbClr val="4D5156"/>
                </a:solidFill>
                <a:effectLst/>
                <a:latin typeface="Gotham" panose="02000504050000020004" pitchFamily="2" charset="0"/>
              </a:rPr>
              <a:t>linked</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immunosorbent</a:t>
            </a:r>
            <a:r>
              <a:rPr lang="fr-CH" b="0" i="1" dirty="0">
                <a:solidFill>
                  <a:srgbClr val="4D5156"/>
                </a:solidFill>
                <a:effectLst/>
                <a:latin typeface="Gotham" panose="02000504050000020004" pitchFamily="2" charset="0"/>
              </a:rPr>
              <a:t> </a:t>
            </a:r>
            <a:r>
              <a:rPr lang="fr-CH" b="0" i="1" dirty="0" err="1">
                <a:solidFill>
                  <a:srgbClr val="5F6368"/>
                </a:solidFill>
                <a:effectLst/>
                <a:latin typeface="Gotham" panose="02000504050000020004" pitchFamily="2" charset="0"/>
              </a:rPr>
              <a:t>assay</a:t>
            </a:r>
            <a:r>
              <a:rPr lang="fr-CH" b="0" i="1" dirty="0">
                <a:solidFill>
                  <a:srgbClr val="5F6368"/>
                </a:solidFill>
                <a:effectLst/>
                <a:latin typeface="Gotham" panose="02000504050000020004" pitchFamily="2" charset="0"/>
              </a:rPr>
              <a:t>; </a:t>
            </a:r>
            <a:r>
              <a:rPr lang="en-GB" b="0" i="1" dirty="0" err="1">
                <a:latin typeface="Gotham" panose="02000504050000020004" pitchFamily="2" charset="0"/>
              </a:rPr>
              <a:t>HTx</a:t>
            </a:r>
            <a:r>
              <a:rPr lang="en-GB" b="0" i="1" dirty="0">
                <a:latin typeface="Gotham" panose="02000504050000020004" pitchFamily="2" charset="0"/>
              </a:rPr>
              <a:t>, </a:t>
            </a:r>
            <a:r>
              <a:rPr lang="en-US" sz="1200" i="1" dirty="0">
                <a:solidFill>
                  <a:srgbClr val="A5A5A5"/>
                </a:solidFill>
                <a:latin typeface="Gotham" panose="02000504050000020004" pitchFamily="2" charset="0"/>
              </a:rPr>
              <a:t>heart transplantation; </a:t>
            </a:r>
            <a:r>
              <a:rPr lang="en-GB" b="0" i="1" dirty="0">
                <a:latin typeface="Gotham" panose="02000504050000020004" pitchFamily="2" charset="0"/>
              </a:rPr>
              <a:t>NAD, </a:t>
            </a:r>
            <a:r>
              <a:rPr lang="en-US" i="1" dirty="0">
                <a:solidFill>
                  <a:srgbClr val="A5A5A5"/>
                </a:solidFill>
                <a:latin typeface="Gotham" panose="02000504050000020004" pitchFamily="2" charset="0"/>
              </a:rPr>
              <a:t>nicotinamide adenine dinucleotide; NAMPT, nicotinamide </a:t>
            </a:r>
            <a:r>
              <a:rPr lang="en-US" i="1" dirty="0" err="1">
                <a:solidFill>
                  <a:srgbClr val="A5A5A5"/>
                </a:solidFill>
                <a:latin typeface="Gotham" panose="02000504050000020004" pitchFamily="2" charset="0"/>
              </a:rPr>
              <a:t>phosphoribosyltransferase</a:t>
            </a:r>
            <a:r>
              <a:rPr lang="en-US" i="1" dirty="0">
                <a:solidFill>
                  <a:srgbClr val="A5A5A5"/>
                </a:solidFill>
                <a:latin typeface="Gotham" panose="02000504050000020004" pitchFamily="2" charset="0"/>
              </a:rPr>
              <a:t>; </a:t>
            </a:r>
            <a:r>
              <a:rPr lang="en-US" sz="1200" i="1" dirty="0">
                <a:solidFill>
                  <a:srgbClr val="A5A5A5"/>
                </a:solidFill>
                <a:latin typeface="Gotham" panose="02000504050000020004" pitchFamily="2" charset="0"/>
              </a:rPr>
              <a:t>mRNA, messenger RNA.</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OS2_4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NICOTINAMIDE PHOSPHORIBOSYLTRANSFERASE INHIBITION AS A NOVEL TREATMENT TARGET IN ALLOGRAFT REJECTION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Bernhard </a:t>
            </a:r>
            <a:r>
              <a:rPr lang="en-US" sz="1800" b="1" dirty="0" err="1">
                <a:effectLst/>
                <a:latin typeface="Gotham" panose="02000504050000020004" pitchFamily="2" charset="0"/>
                <a:ea typeface="Times New Roman" panose="02020603050405020304" pitchFamily="18" charset="0"/>
              </a:rPr>
              <a:t>Texler</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Anh-Vu Nguyen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Giulio Ciucci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Fabian Egger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Katharina Lackner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Stefan Schneeberger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Jakob Troppmair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Serena Zacchigna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Manuel Maglione</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Medical University Innsbruck, Daniel Swarovski Research Laboratory, Department of Visceral, Transplant and Thoracic Surgery, Innsbruck,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International Centre for Genetic Engineering and Biotechnology (ICGEB), Cardiovascular Biology Laboratory, Trieste,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 cell metabolism has been established to be highly relevant for T cell differentiation and effector function. Targeted suppression of activated non-regulatory T-cells by starving them of nicotinamide adenine dinucleotide (NAD) through inhibition of Nicotinamide </a:t>
            </a:r>
            <a:r>
              <a:rPr lang="en-US" sz="1800" dirty="0" err="1">
                <a:effectLst/>
                <a:latin typeface="Gotham" panose="02000504050000020004" pitchFamily="2" charset="0"/>
                <a:ea typeface="Calibri" panose="020F0502020204030204" pitchFamily="34" charset="0"/>
              </a:rPr>
              <a:t>phosphoribosyltransferase</a:t>
            </a:r>
            <a:r>
              <a:rPr lang="en-US" sz="1800" dirty="0">
                <a:effectLst/>
                <a:latin typeface="Gotham" panose="02000504050000020004" pitchFamily="2" charset="0"/>
                <a:ea typeface="Calibri" panose="020F0502020204030204" pitchFamily="34" charset="0"/>
              </a:rPr>
              <a:t> (NAMPT) has been shown to reduce the burden of inflammatory diseases.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performed a heterotopic heart transplantation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model in mice using either an allogenic (C3H/J donors and C57BL/6 recipients) or a </a:t>
            </a:r>
            <a:r>
              <a:rPr lang="en-US" sz="1800" dirty="0" err="1">
                <a:effectLst/>
                <a:latin typeface="Gotham" panose="02000504050000020004" pitchFamily="2" charset="0"/>
                <a:ea typeface="Calibri" panose="020F0502020204030204" pitchFamily="34" charset="0"/>
              </a:rPr>
              <a:t>syngenic</a:t>
            </a:r>
            <a:r>
              <a:rPr lang="en-US" sz="1800" dirty="0">
                <a:effectLst/>
                <a:latin typeface="Gotham" panose="02000504050000020004" pitchFamily="2" charset="0"/>
                <a:ea typeface="Calibri" panose="020F0502020204030204" pitchFamily="34" charset="0"/>
              </a:rPr>
              <a:t> (C57BL/6 donors and recipients) setting. At day 6, we analyzed graft tissue samples for mRNA expression of inflammatory cytokines, performed histopathology to assess the severity of the rejection and quantified serum NAMPT levels via ELISA. Furthermore, we isolated CD4</a:t>
            </a:r>
            <a:r>
              <a:rPr lang="en-US" sz="1800" baseline="30000" dirty="0">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and CD8</a:t>
            </a:r>
            <a:r>
              <a:rPr lang="en-US" sz="1800" baseline="30000" dirty="0">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T cells from human peripheral blood, to perform a viability assay and measure cytokine expression in T-cell receptor stimulated and unstimulated cells with or without NAMPT inhibition. Additionally, we isolated primary rat cardiomyocytes and treated them with the NAMPT inhibitor to exclude cardiotoxic effects.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confirmed that our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model is well suited to investigate acute allograft rejection, as we observed a significantly higher number of infiltrating cells and upregulation of pro-inflammatory cytokines in the allogenic group. We unveiled an increased NAMPT expression in the serum of allogenic transplanted mice, indicating NAMPTs involvement during allograft rejection. We </a:t>
            </a:r>
            <a:r>
              <a:rPr lang="en-US" sz="1800" dirty="0" err="1">
                <a:effectLst/>
                <a:latin typeface="Gotham" panose="02000504050000020004" pitchFamily="2" charset="0"/>
                <a:ea typeface="Calibri" panose="020F0502020204030204" pitchFamily="34" charset="0"/>
              </a:rPr>
              <a:t>analysed</a:t>
            </a:r>
            <a:r>
              <a:rPr lang="en-US" sz="1800" dirty="0">
                <a:effectLst/>
                <a:latin typeface="Gotham" panose="02000504050000020004" pitchFamily="2" charset="0"/>
                <a:ea typeface="Calibri" panose="020F0502020204030204" pitchFamily="34" charset="0"/>
              </a:rPr>
              <a:t> the effect of NAMPT inhibition on different T cells and could observe a cytotoxic effect and a reduction in the mRNA and protein expression of Interferon-γ after application of the inhibitor, which was more prominent in CD8</a:t>
            </a:r>
            <a:r>
              <a:rPr lang="en-US" sz="1800" baseline="30000" dirty="0">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T cells than CD4</a:t>
            </a:r>
            <a:r>
              <a:rPr lang="en-US" sz="1800" baseline="30000" dirty="0">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cells and had little effect on regulatory T cells. We characterized the effect of our NAMPT inhibitor on primary rat cardiomyocytes, and observed no effects on proliferation, cell size and cell number after up to 72 hours of treatment.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could show that NAMPT is upregulated during allograft rejection and that perturbing NAMPT is effective in suppressing activation of alloreactive T cells without affecting regulatory T cells. These data suggest NAMPT as a promising treatment target in acute allograft rejection.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8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t>
            </a:r>
            <a:r>
              <a:rPr lang="en-US" sz="1200" i="1" dirty="0">
                <a:solidFill>
                  <a:srgbClr val="A5A5A5"/>
                </a:solidFill>
                <a:latin typeface="Gotham" panose="02000504050000020004" pitchFamily="2" charset="0"/>
              </a:rPr>
              <a:t>ELISA</a:t>
            </a:r>
            <a:r>
              <a:rPr lang="en-US" sz="1200" b="0" i="1" dirty="0">
                <a:solidFill>
                  <a:srgbClr val="A5A5A5"/>
                </a:solidFill>
                <a:latin typeface="Gotham" panose="02000504050000020004" pitchFamily="2" charset="0"/>
              </a:rPr>
              <a:t>, </a:t>
            </a:r>
            <a:r>
              <a:rPr lang="fr-CH" sz="1200" b="0" i="1" dirty="0">
                <a:solidFill>
                  <a:srgbClr val="4D5156"/>
                </a:solidFill>
                <a:effectLst/>
                <a:latin typeface="Gotham" panose="02000504050000020004" pitchFamily="2" charset="0"/>
              </a:rPr>
              <a:t>e</a:t>
            </a:r>
            <a:r>
              <a:rPr lang="fr-CH" b="0" i="1" dirty="0">
                <a:solidFill>
                  <a:srgbClr val="4D5156"/>
                </a:solidFill>
                <a:effectLst/>
                <a:latin typeface="Gotham" panose="02000504050000020004" pitchFamily="2" charset="0"/>
              </a:rPr>
              <a:t>nzyme </a:t>
            </a:r>
            <a:r>
              <a:rPr lang="fr-CH" b="0" i="1" dirty="0" err="1">
                <a:solidFill>
                  <a:srgbClr val="4D5156"/>
                </a:solidFill>
                <a:effectLst/>
                <a:latin typeface="Gotham" panose="02000504050000020004" pitchFamily="2" charset="0"/>
              </a:rPr>
              <a:t>linked</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immunosorbent</a:t>
            </a:r>
            <a:r>
              <a:rPr lang="fr-CH" b="0" i="1" dirty="0">
                <a:solidFill>
                  <a:srgbClr val="4D5156"/>
                </a:solidFill>
                <a:effectLst/>
                <a:latin typeface="Gotham" panose="02000504050000020004" pitchFamily="2" charset="0"/>
              </a:rPr>
              <a:t> </a:t>
            </a:r>
            <a:r>
              <a:rPr lang="fr-CH" b="0" i="1" dirty="0" err="1">
                <a:solidFill>
                  <a:srgbClr val="5F6368"/>
                </a:solidFill>
                <a:effectLst/>
                <a:latin typeface="Gotham" panose="02000504050000020004" pitchFamily="2" charset="0"/>
              </a:rPr>
              <a:t>assay</a:t>
            </a:r>
            <a:r>
              <a:rPr lang="fr-CH" b="0" i="1" dirty="0">
                <a:solidFill>
                  <a:srgbClr val="5F6368"/>
                </a:solidFill>
                <a:effectLst/>
                <a:latin typeface="Gotham" panose="02000504050000020004" pitchFamily="2" charset="0"/>
              </a:rPr>
              <a:t>; </a:t>
            </a:r>
            <a:r>
              <a:rPr lang="en-GB" b="0" i="1" dirty="0" err="1">
                <a:latin typeface="Gotham" panose="02000504050000020004" pitchFamily="2" charset="0"/>
              </a:rPr>
              <a:t>HTx</a:t>
            </a:r>
            <a:r>
              <a:rPr lang="en-GB" b="0" i="1" dirty="0">
                <a:latin typeface="Gotham" panose="02000504050000020004" pitchFamily="2" charset="0"/>
              </a:rPr>
              <a:t>, </a:t>
            </a:r>
            <a:r>
              <a:rPr lang="en-US" sz="1200" i="1" dirty="0">
                <a:solidFill>
                  <a:srgbClr val="A5A5A5"/>
                </a:solidFill>
                <a:latin typeface="Gotham" panose="02000504050000020004" pitchFamily="2" charset="0"/>
              </a:rPr>
              <a:t>heart transplantation; </a:t>
            </a:r>
            <a:r>
              <a:rPr lang="en-GB" b="0" i="1" dirty="0">
                <a:latin typeface="Gotham" panose="02000504050000020004" pitchFamily="2" charset="0"/>
              </a:rPr>
              <a:t>NAD, </a:t>
            </a:r>
            <a:r>
              <a:rPr lang="en-US" i="1" dirty="0">
                <a:solidFill>
                  <a:srgbClr val="A5A5A5"/>
                </a:solidFill>
                <a:latin typeface="Gotham" panose="02000504050000020004" pitchFamily="2" charset="0"/>
              </a:rPr>
              <a:t>nicotinamide adenine dinucleotide; NAMPT, nicotinamide </a:t>
            </a:r>
            <a:r>
              <a:rPr lang="en-US" i="1" dirty="0" err="1">
                <a:solidFill>
                  <a:srgbClr val="A5A5A5"/>
                </a:solidFill>
                <a:latin typeface="Gotham" panose="02000504050000020004" pitchFamily="2" charset="0"/>
              </a:rPr>
              <a:t>phosphoribosyltransferase</a:t>
            </a:r>
            <a:r>
              <a:rPr lang="en-US" i="1" dirty="0">
                <a:solidFill>
                  <a:srgbClr val="A5A5A5"/>
                </a:solidFill>
                <a:latin typeface="Gotham" panose="02000504050000020004" pitchFamily="2" charset="0"/>
              </a:rPr>
              <a:t>; </a:t>
            </a:r>
            <a:r>
              <a:rPr lang="en-US" sz="1200" i="1" dirty="0">
                <a:solidFill>
                  <a:srgbClr val="A5A5A5"/>
                </a:solidFill>
                <a:latin typeface="Gotham" panose="02000504050000020004" pitchFamily="2" charset="0"/>
              </a:rPr>
              <a:t>mRNA, messenger RNA.</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OS2_4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NICOTINAMIDE PHOSPHORIBOSYLTRANSFERASE INHIBITION AS A NOVEL TREATMENT TARGET IN ALLOGRAFT REJECTION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Bernhard </a:t>
            </a:r>
            <a:r>
              <a:rPr lang="en-US" sz="1800" b="1" dirty="0" err="1">
                <a:effectLst/>
                <a:latin typeface="Gotham" panose="02000504050000020004" pitchFamily="2" charset="0"/>
                <a:ea typeface="Times New Roman" panose="02020603050405020304" pitchFamily="18" charset="0"/>
              </a:rPr>
              <a:t>Texler</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Anh-Vu Nguyen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Giulio Ciucci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Fabian Egger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Katharina Lackner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Stefan Schneeberger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Jakob Troppmair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Serena Zacchigna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Manuel Maglione</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Medical University Innsbruck, Daniel Swarovski Research Laboratory, Department of Visceral, Transplant and Thoracic Surgery, Innsbruck,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International Centre for Genetic Engineering and Biotechnology (ICGEB), Cardiovascular Biology Laboratory, Trieste,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T cell metabolism has been established to be highly relevant for T cell differentiation and effector function. Targeted suppression of activated non-regulatory T-cells by starving them of nicotinamide adenine dinucleotide (NAD) through inhibition of Nicotinamide </a:t>
            </a:r>
            <a:r>
              <a:rPr lang="en-US" sz="1800" dirty="0" err="1">
                <a:effectLst/>
                <a:latin typeface="Gotham" panose="02000504050000020004" pitchFamily="2" charset="0"/>
                <a:ea typeface="Calibri" panose="020F0502020204030204" pitchFamily="34" charset="0"/>
              </a:rPr>
              <a:t>phosphoribosyltransferase</a:t>
            </a:r>
            <a:r>
              <a:rPr lang="en-US" sz="1800" dirty="0">
                <a:effectLst/>
                <a:latin typeface="Gotham" panose="02000504050000020004" pitchFamily="2" charset="0"/>
                <a:ea typeface="Calibri" panose="020F0502020204030204" pitchFamily="34" charset="0"/>
              </a:rPr>
              <a:t> (NAMPT) has been shown to reduce the burden of inflammatory diseases.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performed a heterotopic heart transplantation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model in mice using either an allogenic (C3H/J donors and C57BL/6 recipients) or a </a:t>
            </a:r>
            <a:r>
              <a:rPr lang="en-US" sz="1800" dirty="0" err="1">
                <a:effectLst/>
                <a:latin typeface="Gotham" panose="02000504050000020004" pitchFamily="2" charset="0"/>
                <a:ea typeface="Calibri" panose="020F0502020204030204" pitchFamily="34" charset="0"/>
              </a:rPr>
              <a:t>syngenic</a:t>
            </a:r>
            <a:r>
              <a:rPr lang="en-US" sz="1800" dirty="0">
                <a:effectLst/>
                <a:latin typeface="Gotham" panose="02000504050000020004" pitchFamily="2" charset="0"/>
                <a:ea typeface="Calibri" panose="020F0502020204030204" pitchFamily="34" charset="0"/>
              </a:rPr>
              <a:t> (C57BL/6 donors and recipients) setting. At day 6, we analyzed graft tissue samples for mRNA expression of inflammatory cytokines, performed histopathology to assess the severity of the rejection and quantified serum NAMPT levels via ELISA. Furthermore, we isolated CD4</a:t>
            </a:r>
            <a:r>
              <a:rPr lang="en-US" sz="1800" baseline="30000" dirty="0">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and CD8</a:t>
            </a:r>
            <a:r>
              <a:rPr lang="en-US" sz="1800" baseline="30000" dirty="0">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T cells from human peripheral blood, to perform a viability assay and measure cytokine expression in T-cell receptor stimulated and unstimulated cells with or without NAMPT inhibition. Additionally, we isolated primary rat cardiomyocytes and treated them with the NAMPT inhibitor to exclude cardiotoxic effects.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confirmed that our </a:t>
            </a:r>
            <a:r>
              <a:rPr lang="en-US" sz="1800" dirty="0" err="1">
                <a:effectLst/>
                <a:latin typeface="Gotham" panose="02000504050000020004" pitchFamily="2" charset="0"/>
                <a:ea typeface="Calibri" panose="020F0502020204030204" pitchFamily="34" charset="0"/>
              </a:rPr>
              <a:t>HTx</a:t>
            </a:r>
            <a:r>
              <a:rPr lang="en-US" sz="1800" dirty="0">
                <a:effectLst/>
                <a:latin typeface="Gotham" panose="02000504050000020004" pitchFamily="2" charset="0"/>
                <a:ea typeface="Calibri" panose="020F0502020204030204" pitchFamily="34" charset="0"/>
              </a:rPr>
              <a:t> model is well suited to investigate acute allograft rejection, as we observed a significantly higher number of infiltrating cells and upregulation of pro-inflammatory cytokines in the allogenic group. We unveiled an increased NAMPT expression in the serum of allogenic transplanted mice, indicating NAMPTs involvement during allograft rejection. We </a:t>
            </a:r>
            <a:r>
              <a:rPr lang="en-US" sz="1800" dirty="0" err="1">
                <a:effectLst/>
                <a:latin typeface="Gotham" panose="02000504050000020004" pitchFamily="2" charset="0"/>
                <a:ea typeface="Calibri" panose="020F0502020204030204" pitchFamily="34" charset="0"/>
              </a:rPr>
              <a:t>analysed</a:t>
            </a:r>
            <a:r>
              <a:rPr lang="en-US" sz="1800" dirty="0">
                <a:effectLst/>
                <a:latin typeface="Gotham" panose="02000504050000020004" pitchFamily="2" charset="0"/>
                <a:ea typeface="Calibri" panose="020F0502020204030204" pitchFamily="34" charset="0"/>
              </a:rPr>
              <a:t> the effect of NAMPT inhibition on different T cells and could observe a cytotoxic effect and a reduction in the mRNA and protein expression of Interferon-γ after application of the inhibitor, which was more prominent in CD8</a:t>
            </a:r>
            <a:r>
              <a:rPr lang="en-US" sz="1800" baseline="30000" dirty="0">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T cells than CD4</a:t>
            </a:r>
            <a:r>
              <a:rPr lang="en-US" sz="1800" baseline="30000" dirty="0">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cells and had little effect on regulatory T cells. We characterized the effect of our NAMPT inhibitor on primary rat cardiomyocytes, and observed no effects on proliferation, cell size and cell number after up to 72 hours of treatment.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could show that NAMPT is upregulated during allograft rejection and that perturbing NAMPT is effective in suppressing activation of alloreactive T cells without affecting regulatory T cells. These data suggest NAMPT as a promising treatment target in acute allograft rejection.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5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BMI, body mass index; CMV,</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cytomegalovirus</a:t>
            </a:r>
            <a:r>
              <a:rPr lang="en-GB" b="0" i="1" dirty="0">
                <a:latin typeface="Gotham" panose="02000504050000020004" pitchFamily="2" charset="0"/>
              </a:rPr>
              <a:t>; CRP, c-reactive protein; ESRD, end-stage renal disease; HLA, human leukocyte antigen; PBMCs, </a:t>
            </a:r>
            <a:r>
              <a:rPr lang="fr-CH" b="0" i="1" dirty="0" err="1">
                <a:solidFill>
                  <a:srgbClr val="040C28"/>
                </a:solidFill>
                <a:effectLst/>
                <a:latin typeface="Gotham" panose="02000504050000020004" pitchFamily="2" charset="0"/>
              </a:rPr>
              <a:t>peripheral</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blood</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mononuclear</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cells</a:t>
            </a:r>
            <a:r>
              <a:rPr lang="fr-CH" b="0" i="1" dirty="0">
                <a:solidFill>
                  <a:srgbClr val="040C28"/>
                </a:solidFill>
                <a:effectLst/>
                <a:latin typeface="Gotham" panose="02000504050000020004" pitchFamily="2" charset="0"/>
              </a:rPr>
              <a:t>; </a:t>
            </a:r>
            <a:r>
              <a:rPr lang="fr-FR" sz="1200" b="0" i="1" kern="1200" dirty="0" err="1">
                <a:solidFill>
                  <a:srgbClr val="040C28"/>
                </a:solidFill>
                <a:effectLst/>
                <a:latin typeface="Gotham" panose="02000504050000020004" pitchFamily="2" charset="0"/>
                <a:ea typeface="+mn-ea"/>
                <a:cs typeface="+mn-cs"/>
              </a:rPr>
              <a:t>sjTRECs</a:t>
            </a:r>
            <a:r>
              <a:rPr lang="fr-FR" sz="1200" b="0" i="1" kern="1200" dirty="0">
                <a:solidFill>
                  <a:srgbClr val="040C28"/>
                </a:solidFill>
                <a:effectLst/>
                <a:latin typeface="Gotham" panose="02000504050000020004" pitchFamily="2" charset="0"/>
                <a:ea typeface="+mn-ea"/>
                <a:cs typeface="+mn-cs"/>
              </a:rPr>
              <a:t>, signal joint T-</a:t>
            </a:r>
            <a:r>
              <a:rPr lang="fr-FR" sz="1200" b="0" i="1" kern="1200" dirty="0" err="1">
                <a:solidFill>
                  <a:srgbClr val="040C28"/>
                </a:solidFill>
                <a:effectLst/>
                <a:latin typeface="Gotham" panose="02000504050000020004" pitchFamily="2" charset="0"/>
                <a:ea typeface="+mn-ea"/>
                <a:cs typeface="+mn-cs"/>
              </a:rPr>
              <a:t>cell</a:t>
            </a:r>
            <a:r>
              <a:rPr lang="fr-FR" sz="1200" b="0" i="1" kern="1200" dirty="0">
                <a:solidFill>
                  <a:srgbClr val="040C28"/>
                </a:solidFill>
                <a:effectLst/>
                <a:latin typeface="Gotham" panose="02000504050000020004" pitchFamily="2" charset="0"/>
                <a:ea typeface="+mn-ea"/>
                <a:cs typeface="+mn-cs"/>
              </a:rPr>
              <a:t> </a:t>
            </a:r>
            <a:r>
              <a:rPr lang="fr-FR" sz="1200" b="0" i="1" kern="1200" dirty="0" err="1">
                <a:solidFill>
                  <a:srgbClr val="040C28"/>
                </a:solidFill>
                <a:effectLst/>
                <a:latin typeface="Gotham" panose="02000504050000020004" pitchFamily="2" charset="0"/>
                <a:ea typeface="+mn-ea"/>
                <a:cs typeface="+mn-cs"/>
              </a:rPr>
              <a:t>receptor</a:t>
            </a:r>
            <a:r>
              <a:rPr lang="fr-FR" sz="1200" b="0" i="1" kern="1200" dirty="0">
                <a:solidFill>
                  <a:srgbClr val="040C28"/>
                </a:solidFill>
                <a:effectLst/>
                <a:latin typeface="Gotham" panose="02000504050000020004" pitchFamily="2" charset="0"/>
                <a:ea typeface="+mn-ea"/>
                <a:cs typeface="+mn-cs"/>
              </a:rPr>
              <a:t> excision </a:t>
            </a:r>
            <a:r>
              <a:rPr lang="fr-FR" sz="1200" b="0" i="1" kern="1200" dirty="0" err="1">
                <a:solidFill>
                  <a:srgbClr val="040C28"/>
                </a:solidFill>
                <a:effectLst/>
                <a:latin typeface="Gotham" panose="02000504050000020004" pitchFamily="2" charset="0"/>
                <a:ea typeface="+mn-ea"/>
                <a:cs typeface="+mn-cs"/>
              </a:rPr>
              <a:t>circles</a:t>
            </a:r>
            <a:r>
              <a:rPr lang="fr-FR" sz="1200" b="0" i="1" kern="1200" dirty="0">
                <a:solidFill>
                  <a:srgbClr val="040C28"/>
                </a:solidFill>
                <a:effectLst/>
                <a:latin typeface="Gotham" panose="02000504050000020004" pitchFamily="2" charset="0"/>
                <a:ea typeface="+mn-ea"/>
                <a:cs typeface="+mn-cs"/>
              </a:rPr>
              <a:t>; </a:t>
            </a:r>
            <a:r>
              <a:rPr lang="pt-BR" sz="1200" b="0" i="1" kern="1200" dirty="0">
                <a:solidFill>
                  <a:srgbClr val="040C28"/>
                </a:solidFill>
                <a:effectLst/>
                <a:latin typeface="Gotham" panose="02000504050000020004" pitchFamily="2" charset="0"/>
                <a:ea typeface="+mn-ea"/>
                <a:cs typeface="+mn-cs"/>
              </a:rPr>
              <a:t>TCRAD, T-cell receptor alpha-delta locus.</a:t>
            </a:r>
          </a:p>
          <a:p>
            <a:endParaRPr lang="pt-BR" sz="1200" b="0" i="1" kern="1200" dirty="0">
              <a:solidFill>
                <a:srgbClr val="040C28"/>
              </a:solidFill>
              <a:effectLst/>
              <a:latin typeface="Gotham" panose="02000504050000020004" pitchFamily="2" charset="0"/>
              <a:ea typeface="+mn-ea"/>
              <a:cs typeface="+mn-cs"/>
            </a:endParaRPr>
          </a:p>
          <a:p>
            <a:pPr algn="just"/>
            <a:r>
              <a:rPr lang="en-US" sz="1800" b="1" dirty="0">
                <a:effectLst/>
                <a:latin typeface="Gotham" panose="02000504050000020004" pitchFamily="2" charset="0"/>
                <a:ea typeface="Times New Roman" panose="02020603050405020304" pitchFamily="18" charset="0"/>
              </a:rPr>
              <a:t>BOS2_1</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CLINICAL AND IMMUNOLOGICAL FACTORS ASSOCIATED WITH THYMIC FUNCTION AT THE TIME OF KIDNEY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Ioannis KATERINIS*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Camille Kergaravat</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Emmanuel Clave</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Lise Morin</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Christophe Legendre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Dany Anglicheau</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Antoine Toubert</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Julien Zuber</a:t>
            </a:r>
            <a:r>
              <a:rPr lang="en-US" sz="1800" b="1" baseline="30000" dirty="0">
                <a:effectLst/>
                <a:latin typeface="Gotham" panose="02000504050000020004" pitchFamily="2" charset="0"/>
                <a:ea typeface="Times New Roman" panose="02020603050405020304" pitchFamily="18" charset="0"/>
              </a:rPr>
              <a:t>4</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Necker Hospital,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INSERM,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Necker Hospital, PARIS,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IMAGINE, PARIS, France</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End stage renal disease patients experience a hastened age-related decline of the immune system.  The thymus is the unique source of naïve T cells generation. Our study aims to determine the main factors associated with the thymic function, as assessed by </a:t>
            </a:r>
            <a:r>
              <a:rPr lang="en-GB" sz="1800" dirty="0" err="1">
                <a:effectLst/>
                <a:latin typeface="Gotham" panose="02000504050000020004" pitchFamily="2" charset="0"/>
                <a:ea typeface="Calibri" panose="020F0502020204030204" pitchFamily="34" charset="0"/>
              </a:rPr>
              <a:t>sjTREC</a:t>
            </a:r>
            <a:r>
              <a:rPr lang="en-GB" sz="1800" dirty="0">
                <a:effectLst/>
                <a:latin typeface="Gotham" panose="02000504050000020004" pitchFamily="2" charset="0"/>
                <a:ea typeface="Calibri" panose="020F0502020204030204" pitchFamily="34" charset="0"/>
              </a:rPr>
              <a:t> measurement, at the time of transplantation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Four hundred-ninety-five consecutive patients, transplanted between January 2015 and March 2019, for whom stored peripheral blood leukocytes were available, were enrolled into the study. </a:t>
            </a:r>
            <a:r>
              <a:rPr lang="en-GB" sz="1800" dirty="0" err="1">
                <a:solidFill>
                  <a:srgbClr val="000000"/>
                </a:solidFill>
                <a:effectLst/>
                <a:latin typeface="Gotham" panose="02000504050000020004" pitchFamily="2" charset="0"/>
                <a:ea typeface="Calibri" panose="020F0502020204030204" pitchFamily="34" charset="0"/>
              </a:rPr>
              <a:t>sjTREC</a:t>
            </a:r>
            <a:r>
              <a:rPr lang="en-GB" sz="1800" dirty="0">
                <a:solidFill>
                  <a:srgbClr val="000000"/>
                </a:solidFill>
                <a:effectLst/>
                <a:latin typeface="Gotham" panose="02000504050000020004" pitchFamily="2" charset="0"/>
                <a:ea typeface="Calibri" panose="020F0502020204030204" pitchFamily="34" charset="0"/>
              </a:rPr>
              <a:t> quantification was performed in total PBMCs. Moreover, </a:t>
            </a:r>
            <a:r>
              <a:rPr lang="en-GB" sz="1800" i="1" dirty="0">
                <a:solidFill>
                  <a:srgbClr val="000000"/>
                </a:solidFill>
                <a:effectLst/>
                <a:latin typeface="Gotham" panose="02000504050000020004" pitchFamily="2" charset="0"/>
                <a:ea typeface="Calibri" panose="020F0502020204030204" pitchFamily="34" charset="0"/>
              </a:rPr>
              <a:t>TCRAD</a:t>
            </a:r>
            <a:r>
              <a:rPr lang="en-GB" sz="1800" dirty="0">
                <a:solidFill>
                  <a:srgbClr val="000000"/>
                </a:solidFill>
                <a:effectLst/>
                <a:latin typeface="Gotham" panose="02000504050000020004" pitchFamily="2" charset="0"/>
                <a:ea typeface="Calibri" panose="020F0502020204030204" pitchFamily="34" charset="0"/>
              </a:rPr>
              <a:t> gene was genotyped for the whole cohort, because its polymorphism was associated with thymic function in the general population.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Different clinical factors (recipient age, gender, BMI &gt; 30 kg/m</a:t>
            </a:r>
            <a:r>
              <a:rPr lang="en-GB" sz="1800" baseline="30000" dirty="0">
                <a:effectLst/>
                <a:latin typeface="Gotham" panose="02000504050000020004" pitchFamily="2" charset="0"/>
                <a:ea typeface="Calibri" panose="020F0502020204030204" pitchFamily="34" charset="0"/>
              </a:rPr>
              <a:t>2</a:t>
            </a:r>
            <a:r>
              <a:rPr lang="en-GB" sz="1800" dirty="0">
                <a:effectLst/>
                <a:latin typeface="Gotham" panose="02000504050000020004" pitchFamily="2" charset="0"/>
                <a:ea typeface="Calibri" panose="020F0502020204030204" pitchFamily="34" charset="0"/>
              </a:rPr>
              <a:t>, </a:t>
            </a:r>
            <a:r>
              <a:rPr lang="en-GB" sz="1800" dirty="0" err="1">
                <a:effectLst/>
                <a:latin typeface="Gotham" panose="02000504050000020004" pitchFamily="2" charset="0"/>
                <a:ea typeface="Calibri" panose="020F0502020204030204" pitchFamily="34" charset="0"/>
              </a:rPr>
              <a:t>preexisting</a:t>
            </a:r>
            <a:r>
              <a:rPr lang="en-GB" sz="1800" dirty="0">
                <a:effectLst/>
                <a:latin typeface="Gotham" panose="02000504050000020004" pitchFamily="2" charset="0"/>
                <a:ea typeface="Calibri" panose="020F0502020204030204" pitchFamily="34" charset="0"/>
              </a:rPr>
              <a:t> diabetes, dialysis vintage, positive CMV serology, past exposure to immunosuppressive drugs) and genetic variations (SNP rs2204985, rs10873018, rs12147006) were correlated to Log </a:t>
            </a:r>
            <a:r>
              <a:rPr lang="en-GB" sz="1800" dirty="0" err="1">
                <a:effectLst/>
                <a:latin typeface="Gotham" panose="02000504050000020004" pitchFamily="2" charset="0"/>
                <a:ea typeface="Calibri" panose="020F0502020204030204" pitchFamily="34" charset="0"/>
              </a:rPr>
              <a:t>sjTREC</a:t>
            </a:r>
            <a:r>
              <a:rPr lang="en-GB" sz="1800" dirty="0">
                <a:effectLst/>
                <a:latin typeface="Gotham" panose="02000504050000020004" pitchFamily="2" charset="0"/>
                <a:ea typeface="Calibri" panose="020F0502020204030204" pitchFamily="34" charset="0"/>
              </a:rPr>
              <a:t>. In univariate analysis, age, male gender, obesity, and rituximab-based desensitization regimen before ABO/HLA incompatible transplantation, were positively associated with worse thymic function. The best multivariate analysis model retained only age, male gender and pretransplant desensitization regimen. These results confirmed previous observation in the general population (age, gender), but also unveiled the negative impact of B-cell targeted therapies on thymic function. Ongoing analyses are investigating the impact of baseline thymic function on post-transplant clinical outcomes (including opportunistic infections, COVID19-related mortality, cancers) and on rates of immune reconstitution following T-cell depleting induction (post-transplant CD4+ T cell count trajectory).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Recipient age, gender, and rituximab therapy administered 1 month ahead of kidney transplantation are the three independent factors correlated with the baseline thymic function. </a:t>
            </a:r>
            <a:endParaRPr lang="en-CH" sz="1800" dirty="0">
              <a:effectLst/>
              <a:latin typeface="Gotham" panose="02000504050000020004" pitchFamily="2" charset="0"/>
              <a:ea typeface="Times New Roman" panose="02020603050405020304" pitchFamily="18" charset="0"/>
            </a:endParaRPr>
          </a:p>
          <a:p>
            <a:endParaRPr lang="pt-BR" sz="1200" b="0" i="1" kern="1200" dirty="0">
              <a:solidFill>
                <a:srgbClr val="040C28"/>
              </a:solidFill>
              <a:effectLst/>
              <a:latin typeface="Gotham" panose="02000504050000020004" pitchFamily="2" charset="0"/>
              <a:ea typeface="+mn-ea"/>
              <a:cs typeface="+mn-cs"/>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6</a:t>
            </a:fld>
            <a:endParaRPr lang="en-GB"/>
          </a:p>
        </p:txBody>
      </p:sp>
    </p:spTree>
    <p:extLst>
      <p:ext uri="{BB962C8B-B14F-4D97-AF65-F5344CB8AC3E}">
        <p14:creationId xmlns:p14="http://schemas.microsoft.com/office/powerpoint/2010/main" val="3021311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DSA, </a:t>
            </a:r>
            <a:r>
              <a:rPr lang="en-GB" sz="1200" i="1" dirty="0">
                <a:solidFill>
                  <a:srgbClr val="A5A5A5"/>
                </a:solidFill>
                <a:latin typeface="Gotham" panose="02000504050000020004" pitchFamily="2" charset="0"/>
              </a:rPr>
              <a:t>donor specific antibodies; NK, natural killer.</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OS2_5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NK-MEDIATED INNATE ALLORECOGNITION CONTROLS THE EARLY PRODUCTION OF DONOR SPECIFIC ANTIBODIES BY THE INVERTED DIRECT PATHWAY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Xavier </a:t>
            </a:r>
            <a:r>
              <a:rPr lang="fr-FR" sz="1800" b="1" dirty="0" err="1">
                <a:effectLst/>
                <a:latin typeface="Gotham" panose="02000504050000020004" pitchFamily="2" charset="0"/>
                <a:ea typeface="Times New Roman" panose="02020603050405020304" pitchFamily="18" charset="0"/>
              </a:rPr>
              <a:t>Charmetant</a:t>
            </a:r>
            <a:r>
              <a:rPr lang="fr-FR" sz="1800" b="1" dirty="0">
                <a:effectLst/>
                <a:latin typeface="Gotham" panose="02000504050000020004" pitchFamily="2" charset="0"/>
                <a:ea typeface="Times New Roman" panose="02020603050405020304" pitchFamily="18" charset="0"/>
              </a:rPr>
              <a: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Chien-Chia Chen</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Carole Saison</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Virginie Mathias</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Alice Koenig</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Jerôme</a:t>
            </a:r>
            <a:r>
              <a:rPr lang="fr-FR" sz="1800" b="1" dirty="0">
                <a:effectLst/>
                <a:latin typeface="Gotham" panose="02000504050000020004" pitchFamily="2" charset="0"/>
                <a:ea typeface="Times New Roman" panose="02020603050405020304" pitchFamily="18" charset="0"/>
              </a:rPr>
              <a:t> Le Pavec</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Brugière</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Pierre Mordant</a:t>
            </a:r>
            <a:r>
              <a:rPr lang="fr-FR"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Jean-Luc Taupin</a:t>
            </a:r>
            <a:r>
              <a:rPr lang="fr-FR"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Valérie Dubois</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Emmanuel Morelon</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Thaunat</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Lyon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Hospital-INSERM U1111,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National Taiwan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Hospital, Taipei, Taiwan</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Etablissement Français du Sang, Décines,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Marie Lannelongue Hospital, Le Plessis Robinson,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Hôpital Foch, Suresnes,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6</a:t>
            </a:r>
            <a:r>
              <a:rPr lang="fr-FR" sz="1800" i="1" dirty="0">
                <a:effectLst/>
                <a:latin typeface="Gotham" panose="02000504050000020004" pitchFamily="2" charset="0"/>
                <a:ea typeface="Times New Roman" panose="02020603050405020304" pitchFamily="18" charset="0"/>
              </a:rPr>
              <a:t>APHP Hôpital Bichat,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7</a:t>
            </a:r>
            <a:r>
              <a:rPr lang="fr-FR" sz="1800" i="1" dirty="0">
                <a:effectLst/>
                <a:latin typeface="Gotham" panose="02000504050000020004" pitchFamily="2" charset="0"/>
                <a:ea typeface="Times New Roman" panose="02020603050405020304" pitchFamily="18" charset="0"/>
              </a:rPr>
              <a:t>Hôpital Saint-Louis,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Two pathways of allorecognition lead to the production of donor specific antibodies (DSA) after transplantation: the indirect pathway (involving recipient CD4</a:t>
            </a:r>
            <a:r>
              <a:rPr lang="en-GB" sz="1800" baseline="30000" dirty="0">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 and B cells), and the recently described inverted direct pathway (involving donor CD4</a:t>
            </a:r>
            <a:r>
              <a:rPr lang="en-GB" sz="1800" baseline="30000" dirty="0">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 cells originating from the graft and recipient B cells). The inverted direct pathway results in an early and transient wave of DSA, which can be observed in some patients transplanted with a T cell-rich graft (such as lung and intestine). This inter-individual heterogeneity led us to investigate the mechanisms involved in controlling the inverted direct pathway of DSA generation.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 and 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Reproducing the clinical inter-individual heterogeneity, a cardiac graft from CBA (H-2</a:t>
            </a:r>
            <a:r>
              <a:rPr lang="en-GB" sz="1800" baseline="30000" dirty="0">
                <a:effectLst/>
                <a:latin typeface="Gotham" panose="02000504050000020004" pitchFamily="2" charset="0"/>
                <a:ea typeface="Calibri" panose="020F0502020204030204" pitchFamily="34" charset="0"/>
              </a:rPr>
              <a:t>k</a:t>
            </a:r>
            <a:r>
              <a:rPr lang="en-GB" sz="1800" dirty="0">
                <a:effectLst/>
                <a:latin typeface="Gotham" panose="02000504050000020004" pitchFamily="2" charset="0"/>
                <a:ea typeface="Calibri" panose="020F0502020204030204" pitchFamily="34" charset="0"/>
              </a:rPr>
              <a:t>) mice induces an early DSA response in a CD3εKO C57BL/6 (H-2</a:t>
            </a:r>
            <a:r>
              <a:rPr lang="en-GB" sz="1800" baseline="30000" dirty="0">
                <a:effectLst/>
                <a:latin typeface="Gotham" panose="02000504050000020004" pitchFamily="2" charset="0"/>
                <a:ea typeface="Calibri" panose="020F0502020204030204" pitchFamily="34" charset="0"/>
              </a:rPr>
              <a:t>b</a:t>
            </a:r>
            <a:r>
              <a:rPr lang="en-GB" sz="1800" dirty="0">
                <a:effectLst/>
                <a:latin typeface="Gotham" panose="02000504050000020004" pitchFamily="2" charset="0"/>
                <a:ea typeface="Calibri" panose="020F0502020204030204" pitchFamily="34" charset="0"/>
              </a:rPr>
              <a:t>) recipient mouse by the inverted direct pathway, whereas a </a:t>
            </a:r>
            <a:r>
              <a:rPr lang="en-GB" sz="1800" dirty="0" err="1">
                <a:effectLst/>
                <a:latin typeface="Gotham" panose="02000504050000020004" pitchFamily="2" charset="0"/>
                <a:ea typeface="Calibri" panose="020F0502020204030204" pitchFamily="34" charset="0"/>
              </a:rPr>
              <a:t>Balb</a:t>
            </a:r>
            <a:r>
              <a:rPr lang="en-GB" sz="1800" dirty="0">
                <a:effectLst/>
                <a:latin typeface="Gotham" panose="02000504050000020004" pitchFamily="2" charset="0"/>
                <a:ea typeface="Calibri" panose="020F0502020204030204" pitchFamily="34" charset="0"/>
              </a:rPr>
              <a:t>/c (H-2</a:t>
            </a:r>
            <a:r>
              <a:rPr lang="en-GB" sz="1800" baseline="30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heart graft does not.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Using adoptive transfer of T cells, we observed that CD4</a:t>
            </a:r>
            <a:r>
              <a:rPr lang="en-GB" sz="1800" baseline="30000" dirty="0">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 cells from </a:t>
            </a:r>
            <a:r>
              <a:rPr lang="en-GB" sz="1800" dirty="0" err="1">
                <a:effectLst/>
                <a:latin typeface="Gotham" panose="02000504050000020004" pitchFamily="2" charset="0"/>
                <a:ea typeface="Calibri" panose="020F0502020204030204" pitchFamily="34" charset="0"/>
              </a:rPr>
              <a:t>Balb</a:t>
            </a:r>
            <a:r>
              <a:rPr lang="en-GB" sz="1800" dirty="0">
                <a:effectLst/>
                <a:latin typeface="Gotham" panose="02000504050000020004" pitchFamily="2" charset="0"/>
                <a:ea typeface="Calibri" panose="020F0502020204030204" pitchFamily="34" charset="0"/>
              </a:rPr>
              <a:t>/c donor survive much shorter than their CBA counterparts in recipient mice. This difference was explained by the fact that, in contrast with CBA T cells, T cells from </a:t>
            </a:r>
            <a:r>
              <a:rPr lang="en-GB" sz="1800" dirty="0" err="1">
                <a:effectLst/>
                <a:latin typeface="Gotham" panose="02000504050000020004" pitchFamily="2" charset="0"/>
                <a:ea typeface="Calibri" panose="020F0502020204030204" pitchFamily="34" charset="0"/>
              </a:rPr>
              <a:t>Balb</a:t>
            </a:r>
            <a:r>
              <a:rPr lang="en-GB" sz="1800" dirty="0">
                <a:effectLst/>
                <a:latin typeface="Gotham" panose="02000504050000020004" pitchFamily="2" charset="0"/>
                <a:ea typeface="Calibri" panose="020F0502020204030204" pitchFamily="34" charset="0"/>
              </a:rPr>
              <a:t>/c are promptly eliminated by recipient’s NK cells, thus preventing their interaction with recipient’s B cells. Depletion of NK cells in CD3εKO C57BL/6 recipient mice prolonged the survival of transferred allogeneic </a:t>
            </a:r>
            <a:r>
              <a:rPr lang="en-GB" sz="1800" dirty="0" err="1">
                <a:effectLst/>
                <a:latin typeface="Gotham" panose="02000504050000020004" pitchFamily="2" charset="0"/>
                <a:ea typeface="Calibri" panose="020F0502020204030204" pitchFamily="34" charset="0"/>
              </a:rPr>
              <a:t>Balb</a:t>
            </a:r>
            <a:r>
              <a:rPr lang="en-GB" sz="1800" dirty="0">
                <a:effectLst/>
                <a:latin typeface="Gotham" panose="02000504050000020004" pitchFamily="2" charset="0"/>
                <a:ea typeface="Calibri" panose="020F0502020204030204" pitchFamily="34" charset="0"/>
              </a:rPr>
              <a:t>/c CD4</a:t>
            </a:r>
            <a:r>
              <a:rPr lang="en-GB" sz="1800" baseline="30000" dirty="0">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 cells, thereby restoring DSA production through the inverted direct </a:t>
            </a:r>
            <a:r>
              <a:rPr lang="en-GB" sz="1800" dirty="0" err="1">
                <a:effectLst/>
                <a:latin typeface="Gotham" panose="02000504050000020004" pitchFamily="2" charset="0"/>
                <a:ea typeface="Calibri" panose="020F0502020204030204" pitchFamily="34" charset="0"/>
              </a:rPr>
              <a:t>pathway.The</a:t>
            </a:r>
            <a:r>
              <a:rPr lang="en-GB" sz="1800" dirty="0">
                <a:effectLst/>
                <a:latin typeface="Gotham" panose="02000504050000020004" pitchFamily="2" charset="0"/>
                <a:ea typeface="Calibri" panose="020F0502020204030204" pitchFamily="34" charset="0"/>
              </a:rPr>
              <a:t> clinical validity of these original experimental findings is currently being investigated in a large cohort of lung transplant patients.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In the context of transplantation, NK cell-mediated allorecognition is a double-edged sword that protects against the microvascular lesions resulting from the generation of DSA through the inverted direct pathway, while it is now known that these same alloreactive NK can be the cause of missing self-induced chronic vascular rejection.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24</a:t>
            </a:fld>
            <a:endParaRPr lang="en-GB"/>
          </a:p>
        </p:txBody>
      </p:sp>
    </p:spTree>
    <p:extLst>
      <p:ext uri="{BB962C8B-B14F-4D97-AF65-F5344CB8AC3E}">
        <p14:creationId xmlns:p14="http://schemas.microsoft.com/office/powerpoint/2010/main" val="297784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DSA, </a:t>
            </a:r>
            <a:r>
              <a:rPr lang="en-GB" sz="1200" i="1" dirty="0">
                <a:solidFill>
                  <a:srgbClr val="A5A5A5"/>
                </a:solidFill>
                <a:latin typeface="Gotham" panose="02000504050000020004" pitchFamily="2" charset="0"/>
              </a:rPr>
              <a:t>donor specific antibodies; NK, natural killer.</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OS2_5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NK-MEDIATED INNATE ALLORECOGNITION CONTROLS THE EARLY PRODUCTION OF DONOR SPECIFIC ANTIBODIES BY THE INVERTED DIRECT PATHWAY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Xavier </a:t>
            </a:r>
            <a:r>
              <a:rPr lang="fr-FR" sz="1800" b="1" dirty="0" err="1">
                <a:effectLst/>
                <a:latin typeface="Gotham" panose="02000504050000020004" pitchFamily="2" charset="0"/>
                <a:ea typeface="Times New Roman" panose="02020603050405020304" pitchFamily="18" charset="0"/>
              </a:rPr>
              <a:t>Charmetant</a:t>
            </a:r>
            <a:r>
              <a:rPr lang="fr-FR" sz="1800" b="1" dirty="0">
                <a:effectLst/>
                <a:latin typeface="Gotham" panose="02000504050000020004" pitchFamily="2" charset="0"/>
                <a:ea typeface="Times New Roman" panose="02020603050405020304" pitchFamily="18" charset="0"/>
              </a:rPr>
              <a: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Chien-Chia Chen</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Carole Saison</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Virginie Mathias</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Alice Koenig</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Jerôme</a:t>
            </a:r>
            <a:r>
              <a:rPr lang="fr-FR" sz="1800" b="1" dirty="0">
                <a:effectLst/>
                <a:latin typeface="Gotham" panose="02000504050000020004" pitchFamily="2" charset="0"/>
                <a:ea typeface="Times New Roman" panose="02020603050405020304" pitchFamily="18" charset="0"/>
              </a:rPr>
              <a:t> Le Pavec</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Brugière</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Pierre Mordant</a:t>
            </a:r>
            <a:r>
              <a:rPr lang="fr-FR"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Jean-Luc Taupin</a:t>
            </a:r>
            <a:r>
              <a:rPr lang="fr-FR"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Valérie Dubois</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Emmanuel Morelon</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Thaunat</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Lyon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Hospital-INSERM U1111,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National Taiwan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Hospital, Taipei, Taiwan</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Etablissement Français du Sang, Décines,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Marie Lannelongue Hospital, Le Plessis Robinson,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Hôpital Foch, Suresnes,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6</a:t>
            </a:r>
            <a:r>
              <a:rPr lang="fr-FR" sz="1800" i="1" dirty="0">
                <a:effectLst/>
                <a:latin typeface="Gotham" panose="02000504050000020004" pitchFamily="2" charset="0"/>
                <a:ea typeface="Times New Roman" panose="02020603050405020304" pitchFamily="18" charset="0"/>
              </a:rPr>
              <a:t>APHP Hôpital Bichat,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7</a:t>
            </a:r>
            <a:r>
              <a:rPr lang="fr-FR" sz="1800" i="1" dirty="0">
                <a:effectLst/>
                <a:latin typeface="Gotham" panose="02000504050000020004" pitchFamily="2" charset="0"/>
                <a:ea typeface="Times New Roman" panose="02020603050405020304" pitchFamily="18" charset="0"/>
              </a:rPr>
              <a:t>Hôpital Saint-Louis,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Two pathways of allorecognition lead to the production of donor specific antibodies (DSA) after transplantation: the indirect pathway (involving recipient CD4</a:t>
            </a:r>
            <a:r>
              <a:rPr lang="en-GB" sz="1800" baseline="30000" dirty="0">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 and B cells), and the recently described inverted direct pathway (involving donor CD4</a:t>
            </a:r>
            <a:r>
              <a:rPr lang="en-GB" sz="1800" baseline="30000" dirty="0">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 cells originating from the graft and recipient B cells). The inverted direct pathway results in an early and transient wave of DSA, which can be observed in some patients transplanted with a T cell-rich graft (such as lung and intestine). This inter-individual heterogeneity led us to investigate the mechanisms involved in controlling the inverted direct pathway of DSA generation.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 and 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Reproducing the clinical inter-individual heterogeneity, a cardiac graft from CBA (H-2</a:t>
            </a:r>
            <a:r>
              <a:rPr lang="en-GB" sz="1800" baseline="30000" dirty="0">
                <a:effectLst/>
                <a:latin typeface="Gotham" panose="02000504050000020004" pitchFamily="2" charset="0"/>
                <a:ea typeface="Calibri" panose="020F0502020204030204" pitchFamily="34" charset="0"/>
              </a:rPr>
              <a:t>k</a:t>
            </a:r>
            <a:r>
              <a:rPr lang="en-GB" sz="1800" dirty="0">
                <a:effectLst/>
                <a:latin typeface="Gotham" panose="02000504050000020004" pitchFamily="2" charset="0"/>
                <a:ea typeface="Calibri" panose="020F0502020204030204" pitchFamily="34" charset="0"/>
              </a:rPr>
              <a:t>) mice induces an early DSA response in a CD3εKO C57BL/6 (H-2</a:t>
            </a:r>
            <a:r>
              <a:rPr lang="en-GB" sz="1800" baseline="30000" dirty="0">
                <a:effectLst/>
                <a:latin typeface="Gotham" panose="02000504050000020004" pitchFamily="2" charset="0"/>
                <a:ea typeface="Calibri" panose="020F0502020204030204" pitchFamily="34" charset="0"/>
              </a:rPr>
              <a:t>b</a:t>
            </a:r>
            <a:r>
              <a:rPr lang="en-GB" sz="1800" dirty="0">
                <a:effectLst/>
                <a:latin typeface="Gotham" panose="02000504050000020004" pitchFamily="2" charset="0"/>
                <a:ea typeface="Calibri" panose="020F0502020204030204" pitchFamily="34" charset="0"/>
              </a:rPr>
              <a:t>) recipient mouse by the inverted direct pathway, whereas a </a:t>
            </a:r>
            <a:r>
              <a:rPr lang="en-GB" sz="1800" dirty="0" err="1">
                <a:effectLst/>
                <a:latin typeface="Gotham" panose="02000504050000020004" pitchFamily="2" charset="0"/>
                <a:ea typeface="Calibri" panose="020F0502020204030204" pitchFamily="34" charset="0"/>
              </a:rPr>
              <a:t>Balb</a:t>
            </a:r>
            <a:r>
              <a:rPr lang="en-GB" sz="1800" dirty="0">
                <a:effectLst/>
                <a:latin typeface="Gotham" panose="02000504050000020004" pitchFamily="2" charset="0"/>
                <a:ea typeface="Calibri" panose="020F0502020204030204" pitchFamily="34" charset="0"/>
              </a:rPr>
              <a:t>/c (H-2</a:t>
            </a:r>
            <a:r>
              <a:rPr lang="en-GB" sz="1800" baseline="30000" dirty="0">
                <a:effectLst/>
                <a:latin typeface="Gotham" panose="02000504050000020004" pitchFamily="2" charset="0"/>
                <a:ea typeface="Calibri" panose="020F0502020204030204" pitchFamily="34" charset="0"/>
              </a:rPr>
              <a:t>d</a:t>
            </a:r>
            <a:r>
              <a:rPr lang="en-GB" sz="1800" dirty="0">
                <a:effectLst/>
                <a:latin typeface="Gotham" panose="02000504050000020004" pitchFamily="2" charset="0"/>
                <a:ea typeface="Calibri" panose="020F0502020204030204" pitchFamily="34" charset="0"/>
              </a:rPr>
              <a:t>) heart graft does not.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Using adoptive transfer of T cells, we observed that CD4</a:t>
            </a:r>
            <a:r>
              <a:rPr lang="en-GB" sz="1800" baseline="30000" dirty="0">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 cells from </a:t>
            </a:r>
            <a:r>
              <a:rPr lang="en-GB" sz="1800" dirty="0" err="1">
                <a:effectLst/>
                <a:latin typeface="Gotham" panose="02000504050000020004" pitchFamily="2" charset="0"/>
                <a:ea typeface="Calibri" panose="020F0502020204030204" pitchFamily="34" charset="0"/>
              </a:rPr>
              <a:t>Balb</a:t>
            </a:r>
            <a:r>
              <a:rPr lang="en-GB" sz="1800" dirty="0">
                <a:effectLst/>
                <a:latin typeface="Gotham" panose="02000504050000020004" pitchFamily="2" charset="0"/>
                <a:ea typeface="Calibri" panose="020F0502020204030204" pitchFamily="34" charset="0"/>
              </a:rPr>
              <a:t>/c donor survive much shorter than their CBA counterparts in recipient mice. This difference was explained by the fact that, in contrast with CBA T cells, T cells from </a:t>
            </a:r>
            <a:r>
              <a:rPr lang="en-GB" sz="1800" dirty="0" err="1">
                <a:effectLst/>
                <a:latin typeface="Gotham" panose="02000504050000020004" pitchFamily="2" charset="0"/>
                <a:ea typeface="Calibri" panose="020F0502020204030204" pitchFamily="34" charset="0"/>
              </a:rPr>
              <a:t>Balb</a:t>
            </a:r>
            <a:r>
              <a:rPr lang="en-GB" sz="1800" dirty="0">
                <a:effectLst/>
                <a:latin typeface="Gotham" panose="02000504050000020004" pitchFamily="2" charset="0"/>
                <a:ea typeface="Calibri" panose="020F0502020204030204" pitchFamily="34" charset="0"/>
              </a:rPr>
              <a:t>/c are promptly eliminated by recipient’s NK cells, thus preventing their interaction with recipient’s B cells. Depletion of NK cells in CD3εKO C57BL/6 recipient mice prolonged the survival of transferred allogeneic </a:t>
            </a:r>
            <a:r>
              <a:rPr lang="en-GB" sz="1800" dirty="0" err="1">
                <a:effectLst/>
                <a:latin typeface="Gotham" panose="02000504050000020004" pitchFamily="2" charset="0"/>
                <a:ea typeface="Calibri" panose="020F0502020204030204" pitchFamily="34" charset="0"/>
              </a:rPr>
              <a:t>Balb</a:t>
            </a:r>
            <a:r>
              <a:rPr lang="en-GB" sz="1800" dirty="0">
                <a:effectLst/>
                <a:latin typeface="Gotham" panose="02000504050000020004" pitchFamily="2" charset="0"/>
                <a:ea typeface="Calibri" panose="020F0502020204030204" pitchFamily="34" charset="0"/>
              </a:rPr>
              <a:t>/c CD4</a:t>
            </a:r>
            <a:r>
              <a:rPr lang="en-GB" sz="1800" baseline="30000" dirty="0">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 cells, thereby restoring DSA production through the inverted direct </a:t>
            </a:r>
            <a:r>
              <a:rPr lang="en-GB" sz="1800" dirty="0" err="1">
                <a:effectLst/>
                <a:latin typeface="Gotham" panose="02000504050000020004" pitchFamily="2" charset="0"/>
                <a:ea typeface="Calibri" panose="020F0502020204030204" pitchFamily="34" charset="0"/>
              </a:rPr>
              <a:t>pathway.The</a:t>
            </a:r>
            <a:r>
              <a:rPr lang="en-GB" sz="1800" dirty="0">
                <a:effectLst/>
                <a:latin typeface="Gotham" panose="02000504050000020004" pitchFamily="2" charset="0"/>
                <a:ea typeface="Calibri" panose="020F0502020204030204" pitchFamily="34" charset="0"/>
              </a:rPr>
              <a:t> clinical validity of these original experimental findings is currently being investigated in a large cohort of lung transplant patients.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In the context of transplantation, NK cell-mediated allorecognition is a double-edged sword that protects against the microvascular lesions resulting from the generation of DSA through the inverted direct pathway, while it is now known that these same alloreactive NK can be the cause of missing self-induced chronic vascular rejection.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25</a:t>
            </a:fld>
            <a:endParaRPr lang="en-GB"/>
          </a:p>
        </p:txBody>
      </p:sp>
    </p:spTree>
    <p:extLst>
      <p:ext uri="{BB962C8B-B14F-4D97-AF65-F5344CB8AC3E}">
        <p14:creationId xmlns:p14="http://schemas.microsoft.com/office/powerpoint/2010/main" val="199189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AAV, </a:t>
            </a:r>
            <a:r>
              <a:rPr lang="en-GB" i="1" dirty="0">
                <a:solidFill>
                  <a:srgbClr val="A5A5A5"/>
                </a:solidFill>
                <a:latin typeface="Gotham" panose="02000504050000020004" pitchFamily="2" charset="0"/>
              </a:rPr>
              <a:t>adeno-associated viral; d, day; </a:t>
            </a:r>
            <a:r>
              <a:rPr lang="en-GB" b="0" i="1" dirty="0">
                <a:latin typeface="Gotham" panose="02000504050000020004" pitchFamily="2" charset="0"/>
              </a:rPr>
              <a:t>MHC, </a:t>
            </a:r>
            <a:r>
              <a:rPr lang="fr-CH" b="0" i="1" dirty="0">
                <a:solidFill>
                  <a:srgbClr val="5F6368"/>
                </a:solidFill>
                <a:effectLst/>
                <a:latin typeface="Gotham" panose="02000504050000020004" pitchFamily="2" charset="0"/>
              </a:rPr>
              <a:t>major </a:t>
            </a:r>
            <a:r>
              <a:rPr lang="fr-CH" b="0" i="1" dirty="0" err="1">
                <a:solidFill>
                  <a:srgbClr val="5F6368"/>
                </a:solidFill>
                <a:effectLst/>
                <a:latin typeface="Gotham" panose="02000504050000020004" pitchFamily="2" charset="0"/>
              </a:rPr>
              <a:t>histocompatibility</a:t>
            </a:r>
            <a:r>
              <a:rPr lang="fr-CH" b="0" i="1" dirty="0">
                <a:solidFill>
                  <a:srgbClr val="5F6368"/>
                </a:solidFill>
                <a:effectLst/>
                <a:latin typeface="Gotham" panose="02000504050000020004" pitchFamily="2" charset="0"/>
              </a:rPr>
              <a:t> </a:t>
            </a:r>
            <a:r>
              <a:rPr lang="fr-CH" b="0" i="1" dirty="0" err="1">
                <a:solidFill>
                  <a:srgbClr val="5F6368"/>
                </a:solidFill>
                <a:effectLst/>
                <a:latin typeface="Gotham" panose="02000504050000020004" pitchFamily="2" charset="0"/>
              </a:rPr>
              <a:t>complex</a:t>
            </a:r>
            <a:r>
              <a:rPr lang="fr-CH" b="0" i="1" dirty="0">
                <a:solidFill>
                  <a:srgbClr val="5F6368"/>
                </a:solidFill>
                <a:effectLst/>
                <a:latin typeface="Gotham" panose="02000504050000020004" pitchFamily="2" charset="0"/>
              </a:rPr>
              <a:t>; NK, </a:t>
            </a:r>
            <a:r>
              <a:rPr lang="fr-CH" b="0" i="1" dirty="0" err="1">
                <a:solidFill>
                  <a:srgbClr val="5F6368"/>
                </a:solidFill>
                <a:effectLst/>
                <a:latin typeface="Gotham" panose="02000504050000020004" pitchFamily="2" charset="0"/>
              </a:rPr>
              <a:t>natural</a:t>
            </a:r>
            <a:r>
              <a:rPr lang="fr-CH" b="0" i="1" dirty="0">
                <a:solidFill>
                  <a:srgbClr val="5F6368"/>
                </a:solidFill>
                <a:effectLst/>
                <a:latin typeface="Gotham" panose="02000504050000020004" pitchFamily="2" charset="0"/>
              </a:rPr>
              <a:t> killer; TCR, T </a:t>
            </a:r>
            <a:r>
              <a:rPr lang="fr-CH" b="0" i="1" dirty="0" err="1">
                <a:solidFill>
                  <a:srgbClr val="5F6368"/>
                </a:solidFill>
                <a:effectLst/>
                <a:latin typeface="Gotham" panose="02000504050000020004" pitchFamily="2" charset="0"/>
              </a:rPr>
              <a:t>cell</a:t>
            </a:r>
            <a:r>
              <a:rPr lang="fr-CH" b="0" i="1" dirty="0">
                <a:solidFill>
                  <a:srgbClr val="5F6368"/>
                </a:solidFill>
                <a:effectLst/>
                <a:latin typeface="Gotham" panose="02000504050000020004" pitchFamily="2" charset="0"/>
              </a:rPr>
              <a:t> </a:t>
            </a:r>
            <a:r>
              <a:rPr lang="fr-CH" b="0" i="1" dirty="0" err="1">
                <a:solidFill>
                  <a:srgbClr val="5F6368"/>
                </a:solidFill>
                <a:effectLst/>
                <a:latin typeface="Gotham" panose="02000504050000020004" pitchFamily="2" charset="0"/>
              </a:rPr>
              <a:t>receptor</a:t>
            </a:r>
            <a:r>
              <a:rPr lang="fr-CH" b="0" i="1" dirty="0">
                <a:solidFill>
                  <a:srgbClr val="5F6368"/>
                </a:solidFill>
                <a:effectLst/>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OS2_8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SINGLE CELL TRANSCRIPTOME OF ALLOREACTIVE CD8 T CELLS SUPPORTS ROLES FOR BOTH DELETION AND EXHAUSTION IN TOLERANCE INDUCTION.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Moumita</a:t>
            </a:r>
            <a:r>
              <a:rPr lang="en-US" sz="1800" b="1" dirty="0">
                <a:effectLst/>
                <a:latin typeface="Gotham" panose="02000504050000020004" pitchFamily="2" charset="0"/>
                <a:ea typeface="Times New Roman" panose="02020603050405020304" pitchFamily="18" charset="0"/>
              </a:rPr>
              <a:t> Paul-Heng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Martina Denkova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Eric </a:t>
            </a:r>
            <a:r>
              <a:rPr lang="en-US" sz="1800" b="1" dirty="0" err="1">
                <a:effectLst/>
                <a:latin typeface="Gotham" panose="02000504050000020004" pitchFamily="2" charset="0"/>
                <a:ea typeface="Times New Roman" panose="02020603050405020304" pitchFamily="18" charset="0"/>
              </a:rPr>
              <a:t>Taeyoung</a:t>
            </a:r>
            <a:r>
              <a:rPr lang="en-US" sz="1800" b="1" dirty="0">
                <a:effectLst/>
                <a:latin typeface="Gotham" panose="02000504050000020004" pitchFamily="2" charset="0"/>
                <a:ea typeface="Times New Roman" panose="02020603050405020304" pitchFamily="18" charset="0"/>
              </a:rPr>
              <a:t> Son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Mario Leong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Ashhurst</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Chuanmin</a:t>
            </a:r>
            <a:r>
              <a:rPr lang="en-US" sz="1800" b="1" dirty="0">
                <a:effectLst/>
                <a:latin typeface="Gotham" panose="02000504050000020004" pitchFamily="2" charset="0"/>
                <a:ea typeface="Times New Roman" panose="02020603050405020304" pitchFamily="18" charset="0"/>
              </a:rPr>
              <a:t> Wang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 Bowen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Patrick Bertolino</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Anthony Purcell</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Nicole Lagruta</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Nicole Mifsud</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Alexandra </a:t>
            </a:r>
            <a:r>
              <a:rPr lang="en-US" sz="1800" b="1" dirty="0" err="1">
                <a:effectLst/>
                <a:latin typeface="Gotham" panose="02000504050000020004" pitchFamily="2" charset="0"/>
                <a:ea typeface="Times New Roman" panose="02020603050405020304" pitchFamily="18" charset="0"/>
              </a:rPr>
              <a:t>Sharland</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The University of Sydney, Faculty of Medicine and Health, Sydney, Australia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The University of Sydney, Sydney Cytometry, Sydney, Australia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Centenary Institute, Liver Immunobiology Laboratory, Sydney, Australia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Monash University Biomedicine Discovery Institute, Biochemistry and Molecular Biology, Melbourne, Australia</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Expression of allogeneic donor MHC class I in recipient hepatocytes using adeno-associated viral (AAV) vectors induces tolerance to subsequent skin grafts bearing the same mismatched MHC, even in the presence of pre-existing immune memory against the donor strain. The mechanisms underpinning tolerance induction are incompletely understood.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B10.BR (H-2</a:t>
            </a:r>
            <a:r>
              <a:rPr lang="en-GB" sz="1800" baseline="30000" dirty="0">
                <a:effectLst/>
                <a:latin typeface="Gotham" panose="02000504050000020004" pitchFamily="2" charset="0"/>
                <a:ea typeface="Calibri" panose="020F0502020204030204" pitchFamily="34" charset="0"/>
              </a:rPr>
              <a:t>k</a:t>
            </a:r>
            <a:r>
              <a:rPr lang="en-GB" sz="1800" dirty="0">
                <a:effectLst/>
                <a:latin typeface="Gotham" panose="02000504050000020004" pitchFamily="2" charset="0"/>
                <a:ea typeface="Calibri" panose="020F0502020204030204" pitchFamily="34" charset="0"/>
              </a:rPr>
              <a:t>) mice were primed with an H-2K</a:t>
            </a:r>
            <a:r>
              <a:rPr lang="en-GB" sz="1800" baseline="30000" dirty="0">
                <a:effectLst/>
                <a:latin typeface="Gotham" panose="02000504050000020004" pitchFamily="2" charset="0"/>
                <a:ea typeface="Calibri" panose="020F0502020204030204" pitchFamily="34" charset="0"/>
              </a:rPr>
              <a:t>b</a:t>
            </a:r>
            <a:r>
              <a:rPr lang="en-GB" sz="1800" dirty="0">
                <a:effectLst/>
                <a:latin typeface="Gotham" panose="02000504050000020004" pitchFamily="2" charset="0"/>
                <a:ea typeface="Calibri" panose="020F0502020204030204" pitchFamily="34" charset="0"/>
              </a:rPr>
              <a:t>-bearing skin graft. 30 days after rejection of the primary graft, they were inoculated with AAV-</a:t>
            </a:r>
            <a:r>
              <a:rPr lang="en-GB" sz="1800" dirty="0" err="1">
                <a:effectLst/>
                <a:latin typeface="Gotham" panose="02000504050000020004" pitchFamily="2" charset="0"/>
                <a:ea typeface="Calibri" panose="020F0502020204030204" pitchFamily="34" charset="0"/>
              </a:rPr>
              <a:t>K</a:t>
            </a:r>
            <a:r>
              <a:rPr lang="en-GB" sz="1800" baseline="30000" dirty="0" err="1">
                <a:effectLst/>
                <a:latin typeface="Gotham" panose="02000504050000020004" pitchFamily="2" charset="0"/>
                <a:ea typeface="Calibri" panose="020F0502020204030204" pitchFamily="34" charset="0"/>
              </a:rPr>
              <a:t>b</a:t>
            </a:r>
            <a:r>
              <a:rPr lang="en-GB" sz="1800" dirty="0">
                <a:effectLst/>
                <a:latin typeface="Gotham" panose="02000504050000020004" pitchFamily="2" charset="0"/>
                <a:ea typeface="Calibri" panose="020F0502020204030204" pitchFamily="34" charset="0"/>
              </a:rPr>
              <a:t>, followed by secondary skin grafting. Liver leucocytes were isolated at intervals between d5 and d100 following vector administration – paired TCR sequence, specificity and gene expression were determined for single alloreactive and bystander CD8 T cells (BD Rhapsody).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Alloreactive T cells exposed to their cognate antigens in the liver segregate into several clusters based on gene expression. One major cluster recapitulates a published signature of deletional tolerance, while the other expresses liver-residency markers and receptors typically associated with gamma-delta, NK, and innate lymphoid cells (Figure 1a). Projection of </a:t>
            </a:r>
            <a:r>
              <a:rPr lang="en-GB" sz="1800" dirty="0" err="1">
                <a:effectLst/>
                <a:latin typeface="Gotham" panose="02000504050000020004" pitchFamily="2" charset="0"/>
                <a:ea typeface="Calibri" panose="020F0502020204030204" pitchFamily="34" charset="0"/>
              </a:rPr>
              <a:t>timecourse</a:t>
            </a:r>
            <a:r>
              <a:rPr lang="en-GB" sz="1800" dirty="0">
                <a:effectLst/>
                <a:latin typeface="Gotham" panose="02000504050000020004" pitchFamily="2" charset="0"/>
                <a:ea typeface="Calibri" panose="020F0502020204030204" pitchFamily="34" charset="0"/>
              </a:rPr>
              <a:t> data onto a mouse CD8 T cell atlas suggests that early during tolerance induction, cells align with the transcriptomic profiles of activation, proliferation and deletional tolerance, while later during this process, the signature of terminal exhaustion predominates (Figure 1b). The proportion and absolute number of cells bearing the public </a:t>
            </a:r>
            <a:r>
              <a:rPr lang="en-GB" sz="1800" dirty="0" err="1">
                <a:effectLst/>
                <a:latin typeface="Gotham" panose="02000504050000020004" pitchFamily="2" charset="0"/>
                <a:ea typeface="Calibri" panose="020F0502020204030204" pitchFamily="34" charset="0"/>
              </a:rPr>
              <a:t>K</a:t>
            </a:r>
            <a:r>
              <a:rPr lang="en-GB" sz="1800" baseline="30000" dirty="0" err="1">
                <a:effectLst/>
                <a:latin typeface="Gotham" panose="02000504050000020004" pitchFamily="2" charset="0"/>
                <a:ea typeface="Calibri" panose="020F0502020204030204" pitchFamily="34" charset="0"/>
              </a:rPr>
              <a:t>b</a:t>
            </a:r>
            <a:r>
              <a:rPr lang="en-GB" sz="1800" dirty="0">
                <a:effectLst/>
                <a:latin typeface="Gotham" panose="02000504050000020004" pitchFamily="2" charset="0"/>
                <a:ea typeface="Calibri" panose="020F0502020204030204" pitchFamily="34" charset="0"/>
              </a:rPr>
              <a:t>-reactive TCR clonotype TRAV16D/AJ49 TRBV13-2/BJ2-4 decline rapidly between d7 and d21 post-AAV inoculation, consistent with deletion. Ingenuity pathway analysis points to upregulation of metabolic pathways that may contribute to cell death in the deletional tolerance cluster – these include polyamine catabolism, lipid peroxidation and ferroptosis. These cells express high levels of CD200, whereas the resident innate-like cluster is marked by expression of inhibitory CD200 receptors suggesting that interactions between this receptor-ligand pair could also influence cell fate and transplant outcome.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Taken together, these data support roles for both deletion and immune exhaustion in tolerance mediated by liver-specific expression of donor MHC I in skin graft recipients.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26</a:t>
            </a:fld>
            <a:endParaRPr lang="en-GB"/>
          </a:p>
        </p:txBody>
      </p:sp>
    </p:spTree>
    <p:extLst>
      <p:ext uri="{BB962C8B-B14F-4D97-AF65-F5344CB8AC3E}">
        <p14:creationId xmlns:p14="http://schemas.microsoft.com/office/powerpoint/2010/main" val="45785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AAV, </a:t>
            </a:r>
            <a:r>
              <a:rPr lang="en-GB" i="1" dirty="0">
                <a:solidFill>
                  <a:srgbClr val="A5A5A5"/>
                </a:solidFill>
                <a:latin typeface="Gotham" panose="02000504050000020004" pitchFamily="2" charset="0"/>
              </a:rPr>
              <a:t>adeno-associated viral; d, day; </a:t>
            </a:r>
            <a:r>
              <a:rPr lang="en-GB" b="0" i="1" dirty="0">
                <a:latin typeface="Gotham" panose="02000504050000020004" pitchFamily="2" charset="0"/>
              </a:rPr>
              <a:t>MHC, </a:t>
            </a:r>
            <a:r>
              <a:rPr lang="fr-CH" b="0" i="1" dirty="0">
                <a:solidFill>
                  <a:srgbClr val="5F6368"/>
                </a:solidFill>
                <a:effectLst/>
                <a:latin typeface="Gotham" panose="02000504050000020004" pitchFamily="2" charset="0"/>
              </a:rPr>
              <a:t>major </a:t>
            </a:r>
            <a:r>
              <a:rPr lang="fr-CH" b="0" i="1" dirty="0" err="1">
                <a:solidFill>
                  <a:srgbClr val="5F6368"/>
                </a:solidFill>
                <a:effectLst/>
                <a:latin typeface="Gotham" panose="02000504050000020004" pitchFamily="2" charset="0"/>
              </a:rPr>
              <a:t>histocompatibility</a:t>
            </a:r>
            <a:r>
              <a:rPr lang="fr-CH" b="0" i="1" dirty="0">
                <a:solidFill>
                  <a:srgbClr val="5F6368"/>
                </a:solidFill>
                <a:effectLst/>
                <a:latin typeface="Gotham" panose="02000504050000020004" pitchFamily="2" charset="0"/>
              </a:rPr>
              <a:t> </a:t>
            </a:r>
            <a:r>
              <a:rPr lang="fr-CH" b="0" i="1" dirty="0" err="1">
                <a:solidFill>
                  <a:srgbClr val="5F6368"/>
                </a:solidFill>
                <a:effectLst/>
                <a:latin typeface="Gotham" panose="02000504050000020004" pitchFamily="2" charset="0"/>
              </a:rPr>
              <a:t>complex</a:t>
            </a:r>
            <a:r>
              <a:rPr lang="fr-CH" b="0" i="1" dirty="0">
                <a:solidFill>
                  <a:srgbClr val="5F6368"/>
                </a:solidFill>
                <a:effectLst/>
                <a:latin typeface="Gotham" panose="02000504050000020004" pitchFamily="2" charset="0"/>
              </a:rPr>
              <a:t>; NK, </a:t>
            </a:r>
            <a:r>
              <a:rPr lang="fr-CH" b="0" i="1" dirty="0" err="1">
                <a:solidFill>
                  <a:srgbClr val="5F6368"/>
                </a:solidFill>
                <a:effectLst/>
                <a:latin typeface="Gotham" panose="02000504050000020004" pitchFamily="2" charset="0"/>
              </a:rPr>
              <a:t>natural</a:t>
            </a:r>
            <a:r>
              <a:rPr lang="fr-CH" b="0" i="1" dirty="0">
                <a:solidFill>
                  <a:srgbClr val="5F6368"/>
                </a:solidFill>
                <a:effectLst/>
                <a:latin typeface="Gotham" panose="02000504050000020004" pitchFamily="2" charset="0"/>
              </a:rPr>
              <a:t> killer; TCR, T </a:t>
            </a:r>
            <a:r>
              <a:rPr lang="fr-CH" b="0" i="1" dirty="0" err="1">
                <a:solidFill>
                  <a:srgbClr val="5F6368"/>
                </a:solidFill>
                <a:effectLst/>
                <a:latin typeface="Gotham" panose="02000504050000020004" pitchFamily="2" charset="0"/>
              </a:rPr>
              <a:t>cell</a:t>
            </a:r>
            <a:r>
              <a:rPr lang="fr-CH" b="0" i="1" dirty="0">
                <a:solidFill>
                  <a:srgbClr val="5F6368"/>
                </a:solidFill>
                <a:effectLst/>
                <a:latin typeface="Gotham" panose="02000504050000020004" pitchFamily="2" charset="0"/>
              </a:rPr>
              <a:t> </a:t>
            </a:r>
            <a:r>
              <a:rPr lang="fr-CH" b="0" i="1" dirty="0" err="1">
                <a:solidFill>
                  <a:srgbClr val="5F6368"/>
                </a:solidFill>
                <a:effectLst/>
                <a:latin typeface="Gotham" panose="02000504050000020004" pitchFamily="2" charset="0"/>
              </a:rPr>
              <a:t>receptor</a:t>
            </a:r>
            <a:r>
              <a:rPr lang="fr-CH" b="0" i="1" dirty="0">
                <a:solidFill>
                  <a:srgbClr val="5F6368"/>
                </a:solidFill>
                <a:effectLst/>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OS2_8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SINGLE CELL TRANSCRIPTOME OF ALLOREACTIVE CD8 T CELLS SUPPORTS ROLES FOR BOTH DELETION AND EXHAUSTION IN TOLERANCE INDUCTION.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Moumita</a:t>
            </a:r>
            <a:r>
              <a:rPr lang="en-US" sz="1800" b="1" dirty="0">
                <a:effectLst/>
                <a:latin typeface="Gotham" panose="02000504050000020004" pitchFamily="2" charset="0"/>
                <a:ea typeface="Times New Roman" panose="02020603050405020304" pitchFamily="18" charset="0"/>
              </a:rPr>
              <a:t> Paul-Heng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Martina Denkova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Eric </a:t>
            </a:r>
            <a:r>
              <a:rPr lang="en-US" sz="1800" b="1" dirty="0" err="1">
                <a:effectLst/>
                <a:latin typeface="Gotham" panose="02000504050000020004" pitchFamily="2" charset="0"/>
                <a:ea typeface="Times New Roman" panose="02020603050405020304" pitchFamily="18" charset="0"/>
              </a:rPr>
              <a:t>Taeyoung</a:t>
            </a:r>
            <a:r>
              <a:rPr lang="en-US" sz="1800" b="1" dirty="0">
                <a:effectLst/>
                <a:latin typeface="Gotham" panose="02000504050000020004" pitchFamily="2" charset="0"/>
                <a:ea typeface="Times New Roman" panose="02020603050405020304" pitchFamily="18" charset="0"/>
              </a:rPr>
              <a:t> Son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Mario Leong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Ashhurst</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Chuanmin</a:t>
            </a:r>
            <a:r>
              <a:rPr lang="en-US" sz="1800" b="1" dirty="0">
                <a:effectLst/>
                <a:latin typeface="Gotham" panose="02000504050000020004" pitchFamily="2" charset="0"/>
                <a:ea typeface="Times New Roman" panose="02020603050405020304" pitchFamily="18" charset="0"/>
              </a:rPr>
              <a:t> Wang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 Bowen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Patrick Bertolino</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Anthony Purcell</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Nicole Lagruta</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Nicole Mifsud</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Alexandra </a:t>
            </a:r>
            <a:r>
              <a:rPr lang="en-US" sz="1800" b="1" dirty="0" err="1">
                <a:effectLst/>
                <a:latin typeface="Gotham" panose="02000504050000020004" pitchFamily="2" charset="0"/>
                <a:ea typeface="Times New Roman" panose="02020603050405020304" pitchFamily="18" charset="0"/>
              </a:rPr>
              <a:t>Sharland</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The University of Sydney, Faculty of Medicine and Health, Sydney, Australia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The University of Sydney, Sydney Cytometry, Sydney, Australia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Centenary Institute, Liver Immunobiology Laboratory, Sydney, Australia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Monash University Biomedicine Discovery Institute, Biochemistry and Molecular Biology, Melbourne, Australia</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Expression of allogeneic donor MHC class I in recipient hepatocytes using adeno-associated viral (AAV) vectors induces tolerance to subsequent skin grafts bearing the same mismatched MHC, even in the presence of pre-existing immune memory against the donor strain. The mechanisms underpinning tolerance induction are incompletely understood.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B10.BR (H-2</a:t>
            </a:r>
            <a:r>
              <a:rPr lang="en-GB" sz="1800" baseline="30000" dirty="0">
                <a:effectLst/>
                <a:latin typeface="Gotham" panose="02000504050000020004" pitchFamily="2" charset="0"/>
                <a:ea typeface="Calibri" panose="020F0502020204030204" pitchFamily="34" charset="0"/>
              </a:rPr>
              <a:t>k</a:t>
            </a:r>
            <a:r>
              <a:rPr lang="en-GB" sz="1800" dirty="0">
                <a:effectLst/>
                <a:latin typeface="Gotham" panose="02000504050000020004" pitchFamily="2" charset="0"/>
                <a:ea typeface="Calibri" panose="020F0502020204030204" pitchFamily="34" charset="0"/>
              </a:rPr>
              <a:t>) mice were primed with an H-2K</a:t>
            </a:r>
            <a:r>
              <a:rPr lang="en-GB" sz="1800" baseline="30000" dirty="0">
                <a:effectLst/>
                <a:latin typeface="Gotham" panose="02000504050000020004" pitchFamily="2" charset="0"/>
                <a:ea typeface="Calibri" panose="020F0502020204030204" pitchFamily="34" charset="0"/>
              </a:rPr>
              <a:t>b</a:t>
            </a:r>
            <a:r>
              <a:rPr lang="en-GB" sz="1800" dirty="0">
                <a:effectLst/>
                <a:latin typeface="Gotham" panose="02000504050000020004" pitchFamily="2" charset="0"/>
                <a:ea typeface="Calibri" panose="020F0502020204030204" pitchFamily="34" charset="0"/>
              </a:rPr>
              <a:t>-bearing skin graft. 30 days after rejection of the primary graft, they were inoculated with AAV-</a:t>
            </a:r>
            <a:r>
              <a:rPr lang="en-GB" sz="1800" dirty="0" err="1">
                <a:effectLst/>
                <a:latin typeface="Gotham" panose="02000504050000020004" pitchFamily="2" charset="0"/>
                <a:ea typeface="Calibri" panose="020F0502020204030204" pitchFamily="34" charset="0"/>
              </a:rPr>
              <a:t>K</a:t>
            </a:r>
            <a:r>
              <a:rPr lang="en-GB" sz="1800" baseline="30000" dirty="0" err="1">
                <a:effectLst/>
                <a:latin typeface="Gotham" panose="02000504050000020004" pitchFamily="2" charset="0"/>
                <a:ea typeface="Calibri" panose="020F0502020204030204" pitchFamily="34" charset="0"/>
              </a:rPr>
              <a:t>b</a:t>
            </a:r>
            <a:r>
              <a:rPr lang="en-GB" sz="1800" dirty="0">
                <a:effectLst/>
                <a:latin typeface="Gotham" panose="02000504050000020004" pitchFamily="2" charset="0"/>
                <a:ea typeface="Calibri" panose="020F0502020204030204" pitchFamily="34" charset="0"/>
              </a:rPr>
              <a:t>, followed by secondary skin grafting. Liver leucocytes were isolated at intervals between d5 and d100 following vector administration – paired TCR sequence, specificity and gene expression were determined for single alloreactive and bystander CD8 T cells (BD Rhapsody).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Alloreactive T cells exposed to their cognate antigens in the liver segregate into several clusters based on gene expression. One major cluster recapitulates a published signature of deletional tolerance, while the other expresses liver-residency markers and receptors typically associated with gamma-delta, NK, and innate lymphoid cells (Figure 1a). Projection of </a:t>
            </a:r>
            <a:r>
              <a:rPr lang="en-GB" sz="1800" dirty="0" err="1">
                <a:effectLst/>
                <a:latin typeface="Gotham" panose="02000504050000020004" pitchFamily="2" charset="0"/>
                <a:ea typeface="Calibri" panose="020F0502020204030204" pitchFamily="34" charset="0"/>
              </a:rPr>
              <a:t>timecourse</a:t>
            </a:r>
            <a:r>
              <a:rPr lang="en-GB" sz="1800" dirty="0">
                <a:effectLst/>
                <a:latin typeface="Gotham" panose="02000504050000020004" pitchFamily="2" charset="0"/>
                <a:ea typeface="Calibri" panose="020F0502020204030204" pitchFamily="34" charset="0"/>
              </a:rPr>
              <a:t> data onto a mouse CD8 T cell atlas suggests that early during tolerance induction, cells align with the transcriptomic profiles of activation, proliferation and deletional tolerance, while later during this process, the signature of terminal exhaustion predominates (Figure 1b). The proportion and absolute number of cells bearing the public </a:t>
            </a:r>
            <a:r>
              <a:rPr lang="en-GB" sz="1800" dirty="0" err="1">
                <a:effectLst/>
                <a:latin typeface="Gotham" panose="02000504050000020004" pitchFamily="2" charset="0"/>
                <a:ea typeface="Calibri" panose="020F0502020204030204" pitchFamily="34" charset="0"/>
              </a:rPr>
              <a:t>K</a:t>
            </a:r>
            <a:r>
              <a:rPr lang="en-GB" sz="1800" baseline="30000" dirty="0" err="1">
                <a:effectLst/>
                <a:latin typeface="Gotham" panose="02000504050000020004" pitchFamily="2" charset="0"/>
                <a:ea typeface="Calibri" panose="020F0502020204030204" pitchFamily="34" charset="0"/>
              </a:rPr>
              <a:t>b</a:t>
            </a:r>
            <a:r>
              <a:rPr lang="en-GB" sz="1800" dirty="0">
                <a:effectLst/>
                <a:latin typeface="Gotham" panose="02000504050000020004" pitchFamily="2" charset="0"/>
                <a:ea typeface="Calibri" panose="020F0502020204030204" pitchFamily="34" charset="0"/>
              </a:rPr>
              <a:t>-reactive TCR clonotype TRAV16D/AJ49 TRBV13-2/BJ2-4 decline rapidly between d7 and d21 post-AAV inoculation, consistent with deletion. Ingenuity pathway analysis points to upregulation of metabolic pathways that may contribute to cell death in the deletional tolerance cluster – these include polyamine catabolism, lipid peroxidation and ferroptosis. These cells express high levels of CD200, whereas the resident innate-like cluster is marked by expression of inhibitory CD200 receptors suggesting that interactions between this receptor-ligand pair could also influence cell fate and transplant outcome.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Taken together, these data support roles for both deletion and immune exhaustion in tolerance mediated by liver-specific expression of donor MHC I in skin graft recipients.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27</a:t>
            </a:fld>
            <a:endParaRPr lang="en-GB"/>
          </a:p>
        </p:txBody>
      </p:sp>
    </p:spTree>
    <p:extLst>
      <p:ext uri="{BB962C8B-B14F-4D97-AF65-F5344CB8AC3E}">
        <p14:creationId xmlns:p14="http://schemas.microsoft.com/office/powerpoint/2010/main" val="4191186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t>
            </a:r>
            <a:r>
              <a:rPr lang="en-GB" i="1" dirty="0">
                <a:solidFill>
                  <a:srgbClr val="A5A5A5"/>
                </a:solidFill>
                <a:latin typeface="Gotham" panose="02000504050000020004" pitchFamily="2" charset="0"/>
              </a:rPr>
              <a:t>BOECs, blood outgrowth endothelial cells; IEQ, </a:t>
            </a:r>
            <a:r>
              <a:rPr lang="en-GB" sz="1200" i="1" dirty="0">
                <a:solidFill>
                  <a:srgbClr val="000000"/>
                </a:solidFill>
                <a:effectLst/>
                <a:latin typeface="Gotham" panose="02000504050000020004" pitchFamily="2" charset="0"/>
                <a:ea typeface="Calibri" panose="020F0502020204030204" pitchFamily="34" charset="0"/>
              </a:rPr>
              <a:t>islet equivalents; </a:t>
            </a:r>
            <a:r>
              <a:rPr lang="en-GB" i="1" dirty="0">
                <a:solidFill>
                  <a:srgbClr val="A5A5A5"/>
                </a:solidFill>
                <a:latin typeface="Gotham" panose="02000504050000020004" pitchFamily="2" charset="0"/>
              </a:rPr>
              <a:t>IPGTT, </a:t>
            </a:r>
            <a:r>
              <a:rPr lang="en-GB" sz="1200" i="1" dirty="0">
                <a:solidFill>
                  <a:srgbClr val="000000"/>
                </a:solidFill>
                <a:effectLst/>
                <a:latin typeface="Gotham" panose="02000504050000020004" pitchFamily="2" charset="0"/>
                <a:ea typeface="Calibri" panose="020F0502020204030204" pitchFamily="34" charset="0"/>
              </a:rPr>
              <a:t>intraperitoneal glucose tolerance test; NSG, </a:t>
            </a:r>
            <a:r>
              <a:rPr lang="fr-CH" b="0" i="1" dirty="0">
                <a:solidFill>
                  <a:srgbClr val="4D5156"/>
                </a:solidFill>
                <a:effectLst/>
                <a:latin typeface="Gotham" panose="02000504050000020004" pitchFamily="2" charset="0"/>
              </a:rPr>
              <a:t>NOD </a:t>
            </a:r>
            <a:r>
              <a:rPr lang="fr-CH" b="0" i="1" dirty="0" err="1">
                <a:solidFill>
                  <a:srgbClr val="4D5156"/>
                </a:solidFill>
                <a:effectLst/>
                <a:latin typeface="Gotham" panose="02000504050000020004" pitchFamily="2" charset="0"/>
              </a:rPr>
              <a:t>scid</a:t>
            </a:r>
            <a:r>
              <a:rPr lang="fr-CH" b="0" i="1" dirty="0">
                <a:solidFill>
                  <a:srgbClr val="4D5156"/>
                </a:solidFill>
                <a:effectLst/>
                <a:latin typeface="Gotham" panose="02000504050000020004" pitchFamily="2" charset="0"/>
              </a:rPr>
              <a:t> gamma; </a:t>
            </a:r>
            <a:r>
              <a:rPr lang="en-GB" sz="1200" i="1" dirty="0">
                <a:solidFill>
                  <a:srgbClr val="000000"/>
                </a:solidFill>
                <a:effectLst/>
                <a:latin typeface="Gotham" panose="02000504050000020004" pitchFamily="2" charset="0"/>
                <a:ea typeface="Calibri" panose="020F0502020204030204" pitchFamily="34" charset="0"/>
              </a:rPr>
              <a:t>SMA, smooth muscle actin.</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OS3_3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HYDROGEL-BASED, PREVASCULARIZED, RETRIEVABLE ENDOCRINE CONSTRUCT TO TREAT TYPE 1 DIABETES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Fanny </a:t>
            </a:r>
            <a:r>
              <a:rPr lang="en-US" sz="1800" b="1" dirty="0" err="1">
                <a:effectLst/>
                <a:latin typeface="Gotham" panose="02000504050000020004" pitchFamily="2" charset="0"/>
                <a:ea typeface="Times New Roman" panose="02020603050405020304" pitchFamily="18" charset="0"/>
              </a:rPr>
              <a:t>Lebreton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Kevin Bellofatto</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Reine Hanna</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Laura Mar Fonseca</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Juliette Bignard</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Peloso</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Philippe Compagnon</a:t>
            </a:r>
            <a:r>
              <a:rPr lang="en-US" sz="1800" b="1" baseline="30000" dirty="0">
                <a:effectLst/>
                <a:latin typeface="Gotham" panose="02000504050000020004" pitchFamily="2" charset="0"/>
                <a:ea typeface="Times New Roman" panose="02020603050405020304" pitchFamily="18" charset="0"/>
              </a:rPr>
              <a:t>2;4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Vanguard Consortium</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Ekaterine</a:t>
            </a:r>
            <a:r>
              <a:rPr lang="en-US" sz="1800" b="1" dirty="0">
                <a:effectLst/>
                <a:latin typeface="Gotham" panose="02000504050000020004" pitchFamily="2" charset="0"/>
                <a:ea typeface="Times New Roman" panose="02020603050405020304" pitchFamily="18" charset="0"/>
              </a:rPr>
              <a:t> Berishvili</a:t>
            </a:r>
            <a:r>
              <a:rPr lang="en-US" sz="1800" b="1" baseline="30000" dirty="0">
                <a:effectLst/>
                <a:latin typeface="Gotham" panose="02000504050000020004" pitchFamily="2" charset="0"/>
                <a:ea typeface="Times New Roman" panose="02020603050405020304" pitchFamily="18" charset="0"/>
              </a:rPr>
              <a:t>1;2;3;5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Geneva, Laboratory of Tissue Engineering and Organ Regeneration, Department of Surgery, Genève,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Geneva University Hospitals, Cell Isolation and Transplantation Center,  Department of Surgery, Genève,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Geneva School of Medicine, Faculty Diabetes Center, Genève,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Geneva University Hospitals, Division of Transplantation, Department of Surgery, Genève,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Institute of Medical Research, Ilia State University, Tbilisi, Georgia</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The aim of our study was to generate a functional, </a:t>
            </a:r>
            <a:r>
              <a:rPr lang="en-GB" sz="1800" dirty="0" err="1">
                <a:solidFill>
                  <a:srgbClr val="000000"/>
                </a:solidFill>
                <a:effectLst/>
                <a:latin typeface="Gotham" panose="02000504050000020004" pitchFamily="2" charset="0"/>
                <a:ea typeface="Calibri" panose="020F0502020204030204" pitchFamily="34" charset="0"/>
              </a:rPr>
              <a:t>preveascularized</a:t>
            </a:r>
            <a:r>
              <a:rPr lang="en-GB" sz="1800" dirty="0">
                <a:solidFill>
                  <a:srgbClr val="000000"/>
                </a:solidFill>
                <a:effectLst/>
                <a:latin typeface="Gotham" panose="02000504050000020004" pitchFamily="2" charset="0"/>
                <a:ea typeface="Calibri" panose="020F0502020204030204" pitchFamily="34" charset="0"/>
              </a:rPr>
              <a:t> endocrine construct utilizing amniotic membrane derived hydrogel, islets and blood outgrowth endothelial cells (BOECs) to be transplanted in diabetic hosts.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Human amniotic membranes were decellularized, lyophilized, and solubilized to obtain hydrogels. To study the impact of generated gels on islet function in vitro, both rodent and human derived islets and human BOECs were admixed in hydrogels and cultured in vasculogenic media to enhance endothelial cell assembly into tubular, vascular-like structures. To test in vivo function, the vascularized constructs containing either 500 rat islet equivalents (IEQ) or 2000 human IEQ and 2× 10</a:t>
            </a:r>
            <a:r>
              <a:rPr lang="en-GB" sz="1800" baseline="30000" dirty="0">
                <a:solidFill>
                  <a:srgbClr val="000000"/>
                </a:solidFill>
                <a:effectLst/>
                <a:latin typeface="Gotham" panose="02000504050000020004" pitchFamily="2" charset="0"/>
                <a:ea typeface="Calibri" panose="020F0502020204030204" pitchFamily="34" charset="0"/>
              </a:rPr>
              <a:t>5</a:t>
            </a:r>
            <a:r>
              <a:rPr lang="en-GB" sz="1800" dirty="0">
                <a:solidFill>
                  <a:srgbClr val="000000"/>
                </a:solidFill>
                <a:effectLst/>
                <a:latin typeface="Gotham" panose="02000504050000020004" pitchFamily="2" charset="0"/>
                <a:ea typeface="Calibri" panose="020F0502020204030204" pitchFamily="34" charset="0"/>
              </a:rPr>
              <a:t> BOECs were implanted under the skin of the diabetic NSG mice. Control mice has been transplanted with constructs containing islets only. Graft function was accessed by measuring of non-fasting blood glucose levels and intraperitoneal glucose tolerance tests (IPGTT). Graft morphology and vascularization were evaluated by immunohistochemistry.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Engineered vascularized constructs supported islet function, and development of an abundant vascular network well integrated with islets. Blood glucose levels of the mice transplanted with vascularized constructs normalized within 7 days and normoglycemia was maintained long-term. In contrast most of the mice transplanted with islets admixed in hydrogels remained diabetics. Histological analysis of the explanted grafts revealed healthy islet morphology and perfect revascularization. The experiments replicated utilizing human islets had similar outcomes, we observed rapid reversal of diabetes and increase of human C-peptide after transplantation. Explanted grafts displayed excellent islet morphology, hormone expression and most importantly intense vascularization. Presence of red blood cells within the capillaries in the graft area and positive alpha SMA staining indicated that vessels inside the graft were functional and fully matured.</a:t>
            </a:r>
            <a:endParaRPr lang="fr-CH" sz="1800" b="0" dirty="0">
              <a:solidFill>
                <a:schemeClr val="tx1"/>
              </a:solidFill>
              <a:effectLst/>
              <a:latin typeface="Gotham" panose="02000504050000020004" pitchFamily="2" charset="0"/>
              <a:ea typeface="Calibri" panose="020F0502020204030204" pitchFamily="34" charset="0"/>
              <a:cs typeface="+mn-cs"/>
            </a:endParaRPr>
          </a:p>
          <a:p>
            <a:pPr algn="just"/>
            <a:r>
              <a:rPr lang="it-CH" sz="1800" b="1" dirty="0">
                <a:solidFill>
                  <a:srgbClr val="000000"/>
                </a:solidFill>
                <a:effectLst/>
                <a:latin typeface="Gotham" panose="02000504050000020004" pitchFamily="2" charset="0"/>
                <a:ea typeface="Calibri" panose="020F0502020204030204" pitchFamily="34" charset="0"/>
                <a:cs typeface="Times New Roman" panose="02020603050405020304" pitchFamily="18" charset="0"/>
              </a:rPr>
              <a:t>Conclusions</a:t>
            </a:r>
            <a:r>
              <a:rPr lang="it-CH" sz="1800" dirty="0">
                <a:solidFill>
                  <a:srgbClr val="000000"/>
                </a:solidFill>
                <a:effectLst/>
                <a:latin typeface="Gotham" panose="02000504050000020004" pitchFamily="2" charset="0"/>
                <a:ea typeface="Calibri" panose="020F0502020204030204" pitchFamily="34" charset="0"/>
                <a:cs typeface="Times New Roman" panose="02020603050405020304" pitchFamily="18" charset="0"/>
              </a:rPr>
              <a:t>: </a:t>
            </a:r>
            <a:r>
              <a:rPr lang="en-GB" sz="1800" dirty="0">
                <a:solidFill>
                  <a:srgbClr val="000000"/>
                </a:solidFill>
                <a:effectLst/>
                <a:latin typeface="Gotham" panose="02000504050000020004" pitchFamily="2" charset="0"/>
                <a:ea typeface="Calibri" panose="020F0502020204030204" pitchFamily="34" charset="0"/>
                <a:cs typeface="Times New Roman" panose="02020603050405020304" pitchFamily="18" charset="0"/>
              </a:rPr>
              <a:t>Our findings show that amnion derived hydrogel seeded with endocrine pancreatic tissue and endothelial cells could be used for functional, </a:t>
            </a:r>
            <a:r>
              <a:rPr lang="en-GB" sz="1800" dirty="0" err="1">
                <a:solidFill>
                  <a:srgbClr val="000000"/>
                </a:solidFill>
                <a:effectLst/>
                <a:latin typeface="Gotham" panose="02000504050000020004" pitchFamily="2" charset="0"/>
                <a:ea typeface="Calibri" panose="020F0502020204030204" pitchFamily="34" charset="0"/>
                <a:cs typeface="Times New Roman" panose="02020603050405020304" pitchFamily="18" charset="0"/>
              </a:rPr>
              <a:t>preveascularized</a:t>
            </a:r>
            <a:r>
              <a:rPr lang="en-GB" sz="1800" dirty="0">
                <a:solidFill>
                  <a:srgbClr val="000000"/>
                </a:solidFill>
                <a:effectLst/>
                <a:latin typeface="Gotham" panose="02000504050000020004" pitchFamily="2" charset="0"/>
                <a:ea typeface="Calibri" panose="020F0502020204030204" pitchFamily="34" charset="0"/>
                <a:cs typeface="Times New Roman" panose="02020603050405020304" pitchFamily="18" charset="0"/>
              </a:rPr>
              <a:t> endocrine construct bioengineering.</a:t>
            </a:r>
            <a:endParaRPr lang="en-CH" sz="1800" dirty="0">
              <a:effectLst/>
              <a:latin typeface="Gotham" panose="02000504050000020004" pitchFamily="2" charset="0"/>
              <a:ea typeface="Calibri" panose="020F0502020204030204" pitchFamily="34" charset="0"/>
              <a:cs typeface="Times New Roman" panose="02020603050405020304" pitchFamily="18" charset="0"/>
            </a:endParaRPr>
          </a:p>
          <a:p>
            <a:pPr algn="just"/>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28</a:t>
            </a:fld>
            <a:endParaRPr lang="en-GB"/>
          </a:p>
        </p:txBody>
      </p:sp>
    </p:spTree>
    <p:extLst>
      <p:ext uri="{BB962C8B-B14F-4D97-AF65-F5344CB8AC3E}">
        <p14:creationId xmlns:p14="http://schemas.microsoft.com/office/powerpoint/2010/main" val="126715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t>
            </a:r>
            <a:r>
              <a:rPr lang="en-GB" i="1" dirty="0">
                <a:solidFill>
                  <a:srgbClr val="A5A5A5"/>
                </a:solidFill>
                <a:latin typeface="Gotham" panose="02000504050000020004" pitchFamily="2" charset="0"/>
              </a:rPr>
              <a:t>BOECs, blood outgrowth endothelial cells; IEQ, </a:t>
            </a:r>
            <a:r>
              <a:rPr lang="en-GB" sz="1200" i="1" dirty="0">
                <a:solidFill>
                  <a:srgbClr val="000000"/>
                </a:solidFill>
                <a:effectLst/>
                <a:latin typeface="Gotham" panose="02000504050000020004" pitchFamily="2" charset="0"/>
                <a:ea typeface="Calibri" panose="020F0502020204030204" pitchFamily="34" charset="0"/>
              </a:rPr>
              <a:t>islet equivalents; </a:t>
            </a:r>
            <a:r>
              <a:rPr lang="en-GB" i="1" dirty="0">
                <a:solidFill>
                  <a:srgbClr val="A5A5A5"/>
                </a:solidFill>
                <a:latin typeface="Gotham" panose="02000504050000020004" pitchFamily="2" charset="0"/>
              </a:rPr>
              <a:t>IPGTT, </a:t>
            </a:r>
            <a:r>
              <a:rPr lang="en-GB" sz="1200" i="1" dirty="0">
                <a:solidFill>
                  <a:srgbClr val="000000"/>
                </a:solidFill>
                <a:effectLst/>
                <a:latin typeface="Gotham" panose="02000504050000020004" pitchFamily="2" charset="0"/>
                <a:ea typeface="Calibri" panose="020F0502020204030204" pitchFamily="34" charset="0"/>
              </a:rPr>
              <a:t>intraperitoneal glucose tolerance test; NSG, </a:t>
            </a:r>
            <a:r>
              <a:rPr lang="fr-CH" b="0" i="1" dirty="0">
                <a:solidFill>
                  <a:srgbClr val="4D5156"/>
                </a:solidFill>
                <a:effectLst/>
                <a:latin typeface="Gotham" panose="02000504050000020004" pitchFamily="2" charset="0"/>
              </a:rPr>
              <a:t>NOD </a:t>
            </a:r>
            <a:r>
              <a:rPr lang="fr-CH" b="0" i="1" dirty="0" err="1">
                <a:solidFill>
                  <a:srgbClr val="4D5156"/>
                </a:solidFill>
                <a:effectLst/>
                <a:latin typeface="Gotham" panose="02000504050000020004" pitchFamily="2" charset="0"/>
              </a:rPr>
              <a:t>scid</a:t>
            </a:r>
            <a:r>
              <a:rPr lang="fr-CH" b="0" i="1" dirty="0">
                <a:solidFill>
                  <a:srgbClr val="4D5156"/>
                </a:solidFill>
                <a:effectLst/>
                <a:latin typeface="Gotham" panose="02000504050000020004" pitchFamily="2" charset="0"/>
              </a:rPr>
              <a:t> gamma; </a:t>
            </a:r>
            <a:r>
              <a:rPr lang="en-GB" sz="1200" i="1" dirty="0">
                <a:solidFill>
                  <a:srgbClr val="000000"/>
                </a:solidFill>
                <a:effectLst/>
                <a:latin typeface="Gotham" panose="02000504050000020004" pitchFamily="2" charset="0"/>
                <a:ea typeface="Calibri" panose="020F0502020204030204" pitchFamily="34" charset="0"/>
              </a:rPr>
              <a:t>SMA, smooth muscle actin.</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Gotham" panose="02000504050000020004" pitchFamily="2" charset="0"/>
                <a:ea typeface="Times New Roman" panose="02020603050405020304" pitchFamily="18" charset="0"/>
              </a:rPr>
              <a:t>OS3_3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HYDROGEL-BASED, PREVASCULARIZED, RETRIEVABLE ENDOCRINE CONSTRUCT TO TREAT TYPE 1 DIABETES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Fanny </a:t>
            </a:r>
            <a:r>
              <a:rPr lang="en-US" sz="1800" b="1" dirty="0" err="1">
                <a:effectLst/>
                <a:latin typeface="Gotham" panose="02000504050000020004" pitchFamily="2" charset="0"/>
                <a:ea typeface="Times New Roman" panose="02020603050405020304" pitchFamily="18" charset="0"/>
              </a:rPr>
              <a:t>Lebreton</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Kevin Bellofatto</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Reine Hanna</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Laura Mar Fonseca</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Juliette Bignard</a:t>
            </a:r>
            <a:r>
              <a:rPr lang="en-US" sz="1800" b="1" baseline="30000" dirty="0">
                <a:effectLst/>
                <a:latin typeface="Gotham" panose="02000504050000020004" pitchFamily="2" charset="0"/>
                <a:ea typeface="Times New Roman" panose="02020603050405020304" pitchFamily="18" charset="0"/>
              </a:rPr>
              <a:t>1;2;3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Peloso</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Philippe Compagnon</a:t>
            </a:r>
            <a:r>
              <a:rPr lang="en-US" sz="1800" b="1" baseline="30000" dirty="0">
                <a:effectLst/>
                <a:latin typeface="Gotham" panose="02000504050000020004" pitchFamily="2" charset="0"/>
                <a:ea typeface="Times New Roman" panose="02020603050405020304" pitchFamily="18" charset="0"/>
              </a:rPr>
              <a:t>2;4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Vanguard Consortium</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Ekaterine</a:t>
            </a:r>
            <a:r>
              <a:rPr lang="en-US" sz="1800" b="1" dirty="0">
                <a:effectLst/>
                <a:latin typeface="Gotham" panose="02000504050000020004" pitchFamily="2" charset="0"/>
                <a:ea typeface="Times New Roman" panose="02020603050405020304" pitchFamily="18" charset="0"/>
              </a:rPr>
              <a:t> Berishvili</a:t>
            </a:r>
            <a:r>
              <a:rPr lang="en-US" sz="1800" b="1" baseline="30000" dirty="0">
                <a:effectLst/>
                <a:latin typeface="Gotham" panose="02000504050000020004" pitchFamily="2" charset="0"/>
                <a:ea typeface="Times New Roman" panose="02020603050405020304" pitchFamily="18" charset="0"/>
              </a:rPr>
              <a:t>1;2;3;5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Geneva, Laboratory of Tissue Engineering and Organ Regeneration, Department of Surgery, Genève,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Geneva University Hospitals, Cell Isolation and Transplantation Center,  Department of Surgery, Genève,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Geneva School of Medicine, Faculty Diabetes Center, Genève,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Geneva University Hospitals, Division of Transplantation, Department of Surgery, Genève, Switzerland</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Institute of Medical Research, Ilia State University, Tbilisi, Georgia</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The aim of our study was to generate a functional, </a:t>
            </a:r>
            <a:r>
              <a:rPr lang="en-GB" sz="1800" dirty="0" err="1">
                <a:solidFill>
                  <a:srgbClr val="000000"/>
                </a:solidFill>
                <a:effectLst/>
                <a:latin typeface="Gotham" panose="02000504050000020004" pitchFamily="2" charset="0"/>
                <a:ea typeface="Calibri" panose="020F0502020204030204" pitchFamily="34" charset="0"/>
              </a:rPr>
              <a:t>preveascularized</a:t>
            </a:r>
            <a:r>
              <a:rPr lang="en-GB" sz="1800" dirty="0">
                <a:solidFill>
                  <a:srgbClr val="000000"/>
                </a:solidFill>
                <a:effectLst/>
                <a:latin typeface="Gotham" panose="02000504050000020004" pitchFamily="2" charset="0"/>
                <a:ea typeface="Calibri" panose="020F0502020204030204" pitchFamily="34" charset="0"/>
              </a:rPr>
              <a:t> endocrine construct utilizing amniotic membrane derived hydrogel, islets and blood outgrowth endothelial cells (BOECs) to be transplanted in diabetic hosts.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Human amniotic membranes were decellularized, lyophilized, and solubilized to obtain hydrogels. To study the impact of generated gels on islet function in vitro, both rodent and human derived islets and human BOECs were admixed in hydrogels and cultured in vasculogenic media to enhance endothelial cell assembly into tubular, vascular-like structures. To test in vivo function, the vascularized constructs containing either 500 rat islet equivalents (IEQ) or 2000 human IEQ and 2× 105 BOECs were implanted under the skin of the diabetic NSG mice. Control mice has been transplanted with constructs containing islets only. Graft function was accessed by measuring of non-fasting blood glucose levels and intraperitoneal glucose tolerance tests (IPGTT). Graft morphology and vascularization were evaluated by immunohistochemistry.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Engineered vascularized constructs supported islet function, and development of an abundant vascular network well integrated with islets. Blood glucose levels of the mice transplanted with vascularized constructs normalized within 7 days and normoglycemia was maintained long-term. In contrast most of the mice transplanted with islets admixed in hydrogels remained diabetics. Histological analysis of the explanted grafts revealed healthy islet morphology and perfect revascularization. The experiments replicated utilizing human islets had similar outcomes, we observed rapid reversal of diabetes and increase of human C-peptide after transplantation. Explanted grafts displayed excellent islet morphology, hormone expression and most importantly intense vascularization. Presence of red blood cells within the capillaries in the graft area and positive alpha SMA staining indicated that vessels inside the graft were functional and fully matured.</a:t>
            </a:r>
            <a:endParaRPr lang="fr-CH" sz="1800" b="0" dirty="0">
              <a:solidFill>
                <a:schemeClr val="tx1"/>
              </a:solidFill>
              <a:effectLst/>
              <a:latin typeface="Gotham" panose="02000504050000020004" pitchFamily="2" charset="0"/>
              <a:ea typeface="Calibri" panose="020F0502020204030204" pitchFamily="34" charset="0"/>
              <a:cs typeface="+mn-cs"/>
            </a:endParaRPr>
          </a:p>
          <a:p>
            <a:pPr algn="just"/>
            <a:r>
              <a:rPr lang="it-CH" sz="1800" b="1" dirty="0">
                <a:solidFill>
                  <a:srgbClr val="000000"/>
                </a:solidFill>
                <a:effectLst/>
                <a:latin typeface="Gotham" panose="02000504050000020004" pitchFamily="2" charset="0"/>
                <a:ea typeface="Calibri" panose="020F0502020204030204" pitchFamily="34" charset="0"/>
                <a:cs typeface="Times New Roman" panose="02020603050405020304" pitchFamily="18" charset="0"/>
              </a:rPr>
              <a:t>Conclusions</a:t>
            </a:r>
            <a:r>
              <a:rPr lang="it-CH" sz="1800" dirty="0">
                <a:solidFill>
                  <a:srgbClr val="000000"/>
                </a:solidFill>
                <a:effectLst/>
                <a:latin typeface="Gotham" panose="02000504050000020004" pitchFamily="2" charset="0"/>
                <a:ea typeface="Calibri" panose="020F0502020204030204" pitchFamily="34" charset="0"/>
                <a:cs typeface="Times New Roman" panose="02020603050405020304" pitchFamily="18" charset="0"/>
              </a:rPr>
              <a:t>: </a:t>
            </a:r>
            <a:r>
              <a:rPr lang="en-GB" sz="1800" dirty="0">
                <a:solidFill>
                  <a:srgbClr val="000000"/>
                </a:solidFill>
                <a:effectLst/>
                <a:latin typeface="Gotham" panose="02000504050000020004" pitchFamily="2" charset="0"/>
                <a:ea typeface="Calibri" panose="020F0502020204030204" pitchFamily="34" charset="0"/>
                <a:cs typeface="Times New Roman" panose="02020603050405020304" pitchFamily="18" charset="0"/>
              </a:rPr>
              <a:t>Our findings show that amnion derived hydrogel seeded with endocrine pancreatic tissue and endothelial cells could be used for functional, </a:t>
            </a:r>
            <a:r>
              <a:rPr lang="en-GB" sz="1800" dirty="0" err="1">
                <a:solidFill>
                  <a:srgbClr val="000000"/>
                </a:solidFill>
                <a:effectLst/>
                <a:latin typeface="Gotham" panose="02000504050000020004" pitchFamily="2" charset="0"/>
                <a:ea typeface="Calibri" panose="020F0502020204030204" pitchFamily="34" charset="0"/>
                <a:cs typeface="Times New Roman" panose="02020603050405020304" pitchFamily="18" charset="0"/>
              </a:rPr>
              <a:t>preveascularized</a:t>
            </a:r>
            <a:r>
              <a:rPr lang="en-GB" sz="1800" dirty="0">
                <a:solidFill>
                  <a:srgbClr val="000000"/>
                </a:solidFill>
                <a:effectLst/>
                <a:latin typeface="Gotham" panose="02000504050000020004" pitchFamily="2" charset="0"/>
                <a:ea typeface="Calibri" panose="020F0502020204030204" pitchFamily="34" charset="0"/>
                <a:cs typeface="Times New Roman" panose="02020603050405020304" pitchFamily="18" charset="0"/>
              </a:rPr>
              <a:t> endocrine construct bioengineering.</a:t>
            </a:r>
            <a:endParaRPr lang="en-CH" sz="1800" dirty="0">
              <a:effectLst/>
              <a:latin typeface="Gotham" panose="02000504050000020004" pitchFamily="2" charset="0"/>
              <a:ea typeface="Calibri" panose="020F0502020204030204" pitchFamily="34" charset="0"/>
              <a:cs typeface="Times New Roman" panose="02020603050405020304" pitchFamily="18" charset="0"/>
            </a:endParaRPr>
          </a:p>
          <a:p>
            <a:pPr algn="just"/>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29</a:t>
            </a:fld>
            <a:endParaRPr lang="en-GB"/>
          </a:p>
        </p:txBody>
      </p:sp>
    </p:spTree>
    <p:extLst>
      <p:ext uri="{BB962C8B-B14F-4D97-AF65-F5344CB8AC3E}">
        <p14:creationId xmlns:p14="http://schemas.microsoft.com/office/powerpoint/2010/main" val="1833416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ACSL4, </a:t>
            </a:r>
            <a:r>
              <a:rPr lang="en-GB" b="0" i="1" dirty="0">
                <a:solidFill>
                  <a:srgbClr val="333333"/>
                </a:solidFill>
                <a:effectLst/>
                <a:latin typeface="Gotham" panose="02000504050000020004" pitchFamily="2" charset="0"/>
              </a:rPr>
              <a:t>acyl-CoA synthetase long chain family member 4; </a:t>
            </a:r>
            <a:r>
              <a:rPr lang="en-GB" b="0" i="1" dirty="0">
                <a:latin typeface="Gotham" panose="02000504050000020004" pitchFamily="2" charset="0"/>
              </a:rPr>
              <a:t>AHH; </a:t>
            </a:r>
            <a:r>
              <a:rPr lang="fr-CH" b="0" i="1" dirty="0" err="1">
                <a:solidFill>
                  <a:srgbClr val="333333"/>
                </a:solidFill>
                <a:effectLst/>
                <a:latin typeface="Gotham" panose="02000504050000020004" pitchFamily="2" charset="0"/>
              </a:rPr>
              <a:t>aryl</a:t>
            </a:r>
            <a:r>
              <a:rPr lang="fr-CH" b="0" i="1" dirty="0">
                <a:solidFill>
                  <a:srgbClr val="333333"/>
                </a:solidFill>
                <a:effectLst/>
                <a:latin typeface="Gotham" panose="02000504050000020004" pitchFamily="2" charset="0"/>
              </a:rPr>
              <a:t> </a:t>
            </a:r>
            <a:r>
              <a:rPr lang="fr-CH" b="0" i="1" dirty="0" err="1">
                <a:solidFill>
                  <a:srgbClr val="333333"/>
                </a:solidFill>
                <a:effectLst/>
                <a:latin typeface="Gotham" panose="02000504050000020004" pitchFamily="2" charset="0"/>
              </a:rPr>
              <a:t>hydrocarbon</a:t>
            </a:r>
            <a:r>
              <a:rPr lang="fr-CH" b="0" i="1" dirty="0">
                <a:solidFill>
                  <a:srgbClr val="333333"/>
                </a:solidFill>
                <a:effectLst/>
                <a:latin typeface="Gotham" panose="02000504050000020004" pitchFamily="2" charset="0"/>
              </a:rPr>
              <a:t> hydroxylase; </a:t>
            </a:r>
            <a:r>
              <a:rPr lang="en-GB" b="0" i="1" dirty="0">
                <a:latin typeface="Gotham" panose="02000504050000020004" pitchFamily="2" charset="0"/>
              </a:rPr>
              <a:t>CK19, cytokeratin 19; ECOs, </a:t>
            </a:r>
            <a:r>
              <a:rPr lang="en-GB" b="0" i="1" dirty="0">
                <a:solidFill>
                  <a:srgbClr val="A5A5A5"/>
                </a:solidFill>
                <a:latin typeface="Gotham" panose="02000504050000020004" pitchFamily="2" charset="0"/>
              </a:rPr>
              <a:t>extrahepatic </a:t>
            </a:r>
            <a:r>
              <a:rPr lang="en-GB" b="0" i="1" dirty="0" err="1">
                <a:solidFill>
                  <a:srgbClr val="A5A5A5"/>
                </a:solidFill>
                <a:latin typeface="Gotham" panose="02000504050000020004" pitchFamily="2" charset="0"/>
              </a:rPr>
              <a:t>cholangiocyte</a:t>
            </a:r>
            <a:r>
              <a:rPr lang="en-GB" b="0" i="1" dirty="0">
                <a:solidFill>
                  <a:srgbClr val="A5A5A5"/>
                </a:solidFill>
                <a:latin typeface="Gotham" panose="02000504050000020004" pitchFamily="2" charset="0"/>
              </a:rPr>
              <a:t> organoids; </a:t>
            </a:r>
            <a:r>
              <a:rPr lang="en-GB" b="0" i="1" dirty="0" err="1">
                <a:solidFill>
                  <a:srgbClr val="A5A5A5"/>
                </a:solidFill>
                <a:latin typeface="Gotham" panose="02000504050000020004" pitchFamily="2" charset="0"/>
              </a:rPr>
              <a:t>EpCAM</a:t>
            </a:r>
            <a:r>
              <a:rPr lang="en-GB" b="0" i="1" dirty="0">
                <a:solidFill>
                  <a:srgbClr val="A5A5A5"/>
                </a:solidFill>
                <a:latin typeface="Gotham" panose="02000504050000020004" pitchFamily="2" charset="0"/>
              </a:rPr>
              <a:t>, </a:t>
            </a:r>
            <a:r>
              <a:rPr lang="fr-CH" b="0" i="1" dirty="0" err="1">
                <a:solidFill>
                  <a:srgbClr val="4D5156"/>
                </a:solidFill>
                <a:effectLst/>
                <a:latin typeface="Gotham" panose="02000504050000020004" pitchFamily="2" charset="0"/>
              </a:rPr>
              <a:t>epithelial</a:t>
            </a:r>
            <a:r>
              <a:rPr lang="fr-CH" b="0" i="1" dirty="0">
                <a:solidFill>
                  <a:srgbClr val="4D5156"/>
                </a:solidFill>
                <a:effectLst/>
                <a:latin typeface="Gotham" panose="02000504050000020004" pitchFamily="2" charset="0"/>
              </a:rPr>
              <a:t> cellular </a:t>
            </a:r>
            <a:r>
              <a:rPr lang="fr-CH" b="0" i="1" dirty="0" err="1">
                <a:solidFill>
                  <a:srgbClr val="4D5156"/>
                </a:solidFill>
                <a:effectLst/>
                <a:latin typeface="Gotham" panose="02000504050000020004" pitchFamily="2" charset="0"/>
              </a:rPr>
              <a:t>adhesion</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molecule</a:t>
            </a:r>
            <a:r>
              <a:rPr lang="fr-CH" b="0" i="1" dirty="0">
                <a:solidFill>
                  <a:srgbClr val="4D5156"/>
                </a:solidFill>
                <a:effectLst/>
                <a:latin typeface="Gotham" panose="02000504050000020004" pitchFamily="2" charset="0"/>
              </a:rPr>
              <a:t>; </a:t>
            </a:r>
            <a:r>
              <a:rPr lang="en-GB" b="0" i="1" dirty="0">
                <a:solidFill>
                  <a:srgbClr val="A5A5A5"/>
                </a:solidFill>
                <a:latin typeface="Gotham" panose="02000504050000020004" pitchFamily="2" charset="0"/>
              </a:rPr>
              <a:t>h, hour; HIF1-</a:t>
            </a:r>
            <a:r>
              <a:rPr lang="en-GB" b="0" i="1" dirty="0">
                <a:solidFill>
                  <a:srgbClr val="A5A5A5"/>
                </a:solidFill>
                <a:latin typeface="Gotham" panose="02000504050000020004" pitchFamily="2" charset="0"/>
                <a:sym typeface="Symbol" panose="05050102010706020507" pitchFamily="18" charset="2"/>
              </a:rPr>
              <a:t></a:t>
            </a:r>
            <a:r>
              <a:rPr lang="en-GB" b="0" i="1" dirty="0">
                <a:solidFill>
                  <a:srgbClr val="A5A5A5"/>
                </a:solidFill>
                <a:latin typeface="Gotham" panose="02000504050000020004" pitchFamily="2" charset="0"/>
              </a:rPr>
              <a:t>; </a:t>
            </a:r>
            <a:r>
              <a:rPr lang="fr-CH" b="0" i="1" dirty="0" err="1">
                <a:solidFill>
                  <a:srgbClr val="333333"/>
                </a:solidFill>
                <a:effectLst/>
                <a:latin typeface="Gotham" panose="02000504050000020004" pitchFamily="2" charset="0"/>
              </a:rPr>
              <a:t>hypoxia</a:t>
            </a:r>
            <a:r>
              <a:rPr lang="fr-CH" b="0" i="1" dirty="0">
                <a:solidFill>
                  <a:srgbClr val="333333"/>
                </a:solidFill>
                <a:effectLst/>
                <a:latin typeface="Gotham" panose="02000504050000020004" pitchFamily="2" charset="0"/>
              </a:rPr>
              <a:t> </a:t>
            </a:r>
            <a:r>
              <a:rPr lang="fr-CH" b="0" i="1" dirty="0" err="1">
                <a:solidFill>
                  <a:srgbClr val="333333"/>
                </a:solidFill>
                <a:effectLst/>
                <a:latin typeface="Gotham" panose="02000504050000020004" pitchFamily="2" charset="0"/>
              </a:rPr>
              <a:t>inducible</a:t>
            </a:r>
            <a:r>
              <a:rPr lang="fr-CH" b="0" i="1" dirty="0">
                <a:solidFill>
                  <a:srgbClr val="333333"/>
                </a:solidFill>
                <a:effectLst/>
                <a:latin typeface="Gotham" panose="02000504050000020004" pitchFamily="2" charset="0"/>
              </a:rPr>
              <a:t> factor 1 </a:t>
            </a:r>
            <a:r>
              <a:rPr lang="fr-CH" b="0" i="1" dirty="0" err="1">
                <a:solidFill>
                  <a:srgbClr val="333333"/>
                </a:solidFill>
                <a:effectLst/>
                <a:latin typeface="Gotham" panose="02000504050000020004" pitchFamily="2" charset="0"/>
              </a:rPr>
              <a:t>subunit</a:t>
            </a:r>
            <a:r>
              <a:rPr lang="fr-CH" b="0" i="1" dirty="0">
                <a:solidFill>
                  <a:srgbClr val="333333"/>
                </a:solidFill>
                <a:effectLst/>
                <a:latin typeface="Gotham" panose="02000504050000020004" pitchFamily="2" charset="0"/>
              </a:rPr>
              <a:t> alpha; </a:t>
            </a:r>
            <a:r>
              <a:rPr lang="en-GB" b="0" i="1" dirty="0">
                <a:latin typeface="Gotham" panose="02000504050000020004" pitchFamily="2" charset="0"/>
              </a:rPr>
              <a:t>IRI, </a:t>
            </a:r>
            <a:r>
              <a:rPr lang="en-GB" b="0" i="1" dirty="0">
                <a:solidFill>
                  <a:srgbClr val="A5A5A5"/>
                </a:solidFill>
                <a:latin typeface="Gotham" panose="02000504050000020004" pitchFamily="2" charset="0"/>
              </a:rPr>
              <a:t>Ischemia/reperfusions injury; LGR5, </a:t>
            </a:r>
            <a:r>
              <a:rPr lang="en-GB" b="0" i="1" dirty="0">
                <a:solidFill>
                  <a:srgbClr val="4D5156"/>
                </a:solidFill>
                <a:effectLst/>
                <a:latin typeface="Gotham" panose="02000504050000020004" pitchFamily="2" charset="0"/>
              </a:rPr>
              <a:t>leucine rich repeat containing G protein-coupled receptor 5; </a:t>
            </a:r>
            <a:r>
              <a:rPr lang="en-GB" sz="1200" b="0" i="1" dirty="0" err="1">
                <a:solidFill>
                  <a:srgbClr val="A5A5A5"/>
                </a:solidFill>
                <a:latin typeface="Gotham" panose="02000504050000020004" pitchFamily="2" charset="0"/>
              </a:rPr>
              <a:t>qRT</a:t>
            </a:r>
            <a:r>
              <a:rPr lang="en-GB" sz="1200" b="0" i="1" dirty="0">
                <a:solidFill>
                  <a:srgbClr val="A5A5A5"/>
                </a:solidFill>
                <a:latin typeface="Gotham" panose="02000504050000020004" pitchFamily="2" charset="0"/>
              </a:rPr>
              <a:t>-PCR, </a:t>
            </a:r>
            <a:r>
              <a:rPr lang="en-GB" sz="1200" b="0" i="1" dirty="0" err="1">
                <a:solidFill>
                  <a:srgbClr val="A5A5A5"/>
                </a:solidFill>
                <a:latin typeface="Gotham" panose="02000504050000020004" pitchFamily="2" charset="0"/>
              </a:rPr>
              <a:t>quantitive</a:t>
            </a:r>
            <a:r>
              <a:rPr lang="en-GB" sz="1200" b="0" i="1" dirty="0">
                <a:solidFill>
                  <a:srgbClr val="A5A5A5"/>
                </a:solidFill>
                <a:latin typeface="Gotham" panose="02000504050000020004" pitchFamily="2" charset="0"/>
              </a:rPr>
              <a:t> reverse transcription polymerase chain reaction; SOX9, </a:t>
            </a:r>
            <a:r>
              <a:rPr lang="fr-CH" b="0" i="1" dirty="0">
                <a:solidFill>
                  <a:srgbClr val="4D5156"/>
                </a:solidFill>
                <a:effectLst/>
                <a:latin typeface="Gotham" panose="02000504050000020004" pitchFamily="2" charset="0"/>
              </a:rPr>
              <a:t>SRY-Box Transcription Factor 9; </a:t>
            </a:r>
            <a:r>
              <a:rPr lang="en-GB" b="0" i="1" dirty="0">
                <a:solidFill>
                  <a:srgbClr val="A5A5A5"/>
                </a:solidFill>
                <a:latin typeface="Gotham" panose="02000504050000020004" pitchFamily="2" charset="0"/>
              </a:rPr>
              <a:t>VEGF-</a:t>
            </a:r>
            <a:r>
              <a:rPr lang="en-GB" b="0" i="1" dirty="0">
                <a:solidFill>
                  <a:srgbClr val="A5A5A5"/>
                </a:solidFill>
                <a:latin typeface="Gotham" panose="02000504050000020004" pitchFamily="2" charset="0"/>
                <a:sym typeface="Symbol" panose="05050102010706020507" pitchFamily="18" charset="2"/>
              </a:rPr>
              <a:t>, v</a:t>
            </a:r>
            <a:r>
              <a:rPr lang="en-GB" b="0" i="1" dirty="0">
                <a:solidFill>
                  <a:srgbClr val="333333"/>
                </a:solidFill>
                <a:effectLst/>
                <a:latin typeface="Gotham" panose="02000504050000020004" pitchFamily="2" charset="0"/>
              </a:rPr>
              <a:t>ascular endothelial growth factor alpha</a:t>
            </a:r>
            <a:r>
              <a:rPr lang="en-GB" sz="1200" b="0" i="1" dirty="0">
                <a:solidFill>
                  <a:srgbClr val="A5A5A5"/>
                </a:solidFill>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Arial" panose="020B0604020202020204" pitchFamily="34" charset="0"/>
                <a:ea typeface="Times New Roman" panose="02020603050405020304" pitchFamily="18" charset="0"/>
              </a:rPr>
              <a:t>OS3_5</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EXTRAHEPATIC BILE DUCT ORGANOIDS AS A MODEL TO STUDY ISCHEMIA/REPERFUSION INJURY DURING LIVER TRANSPLANTATION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Elke Eggenhofer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Philipp Kreiner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Hans Schlitt</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Edward Geissler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Stefan Brunner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Henrik Junger*</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Medical Center Regensburg, Surgery, Regensburg , Germany</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Biliary complications are still a major cause for morbidity and mortality after liver transplantation. Ischemia/reperfusions injury (IRI) leads to disruption of the biliary epithelium. Yet little is known about the underlying molecular mechanism. We introduce a novel model to study the effect of IRI on human </a:t>
            </a:r>
            <a:r>
              <a:rPr lang="en-GB" sz="1800" dirty="0" err="1">
                <a:solidFill>
                  <a:srgbClr val="000000"/>
                </a:solidFill>
                <a:effectLst/>
                <a:latin typeface="Arial" panose="020B0604020202020204" pitchFamily="34" charset="0"/>
                <a:ea typeface="Calibri" panose="020F0502020204030204" pitchFamily="34" charset="0"/>
              </a:rPr>
              <a:t>cholangiocytes</a:t>
            </a:r>
            <a:r>
              <a:rPr lang="en-GB" sz="1800" dirty="0">
                <a:solidFill>
                  <a:srgbClr val="000000"/>
                </a:solidFill>
                <a:effectLst/>
                <a:latin typeface="Arial" panose="020B0604020202020204" pitchFamily="34" charset="0"/>
                <a:ea typeface="Calibri" panose="020F0502020204030204" pitchFamily="34" charset="0"/>
              </a:rPr>
              <a:t> using extrahepatic </a:t>
            </a:r>
            <a:r>
              <a:rPr lang="en-GB" sz="1800" dirty="0" err="1">
                <a:solidFill>
                  <a:srgbClr val="000000"/>
                </a:solidFill>
                <a:effectLst/>
                <a:latin typeface="Arial" panose="020B0604020202020204" pitchFamily="34" charset="0"/>
                <a:ea typeface="Calibri" panose="020F0502020204030204" pitchFamily="34" charset="0"/>
              </a:rPr>
              <a:t>cholangiocyte</a:t>
            </a:r>
            <a:r>
              <a:rPr lang="en-GB" sz="1800" dirty="0">
                <a:solidFill>
                  <a:srgbClr val="000000"/>
                </a:solidFill>
                <a:effectLst/>
                <a:latin typeface="Arial" panose="020B0604020202020204" pitchFamily="34" charset="0"/>
                <a:ea typeface="Calibri" panose="020F0502020204030204" pitchFamily="34" charset="0"/>
              </a:rPr>
              <a:t> organoids (ECOs)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Extrahepatic bile duct tissue was collected during liver transplantation (n=15), and control sections after cholecystectomy (n=5) and stained using in-situ-hybridization. ECOs were cultured and expanded from extrahepatic biliary tissue. Multiplex immunofluorescence, in-situ hybridization and </a:t>
            </a:r>
            <a:r>
              <a:rPr lang="en-GB" sz="1800" dirty="0" err="1">
                <a:solidFill>
                  <a:srgbClr val="000000"/>
                </a:solidFill>
                <a:effectLst/>
                <a:latin typeface="Arial" panose="020B0604020202020204" pitchFamily="34" charset="0"/>
                <a:ea typeface="Calibri" panose="020F0502020204030204" pitchFamily="34" charset="0"/>
              </a:rPr>
              <a:t>qRT</a:t>
            </a:r>
            <a:r>
              <a:rPr lang="en-GB" sz="1800" dirty="0">
                <a:solidFill>
                  <a:srgbClr val="000000"/>
                </a:solidFill>
                <a:effectLst/>
                <a:latin typeface="Arial" panose="020B0604020202020204" pitchFamily="34" charset="0"/>
                <a:ea typeface="Calibri" panose="020F0502020204030204" pitchFamily="34" charset="0"/>
              </a:rPr>
              <a:t>-PCR were performed to identify verify cells being of </a:t>
            </a:r>
            <a:r>
              <a:rPr lang="en-GB" sz="1800" dirty="0" err="1">
                <a:solidFill>
                  <a:srgbClr val="000000"/>
                </a:solidFill>
                <a:effectLst/>
                <a:latin typeface="Arial" panose="020B0604020202020204" pitchFamily="34" charset="0"/>
                <a:ea typeface="Calibri" panose="020F0502020204030204" pitchFamily="34" charset="0"/>
              </a:rPr>
              <a:t>cholangiocytic</a:t>
            </a:r>
            <a:r>
              <a:rPr lang="en-GB" sz="1800" dirty="0">
                <a:solidFill>
                  <a:srgbClr val="000000"/>
                </a:solidFill>
                <a:effectLst/>
                <a:latin typeface="Arial" panose="020B0604020202020204" pitchFamily="34" charset="0"/>
                <a:ea typeface="Calibri" panose="020F0502020204030204" pitchFamily="34" charset="0"/>
              </a:rPr>
              <a:t> phenotype in cultured organoids. IRI was induced by introducing cells to a hypoxic chamber for 48h, followed by reoxygenation. In-situ-hybridization and </a:t>
            </a:r>
            <a:r>
              <a:rPr lang="en-GB" sz="1800" dirty="0" err="1">
                <a:solidFill>
                  <a:srgbClr val="000000"/>
                </a:solidFill>
                <a:effectLst/>
                <a:latin typeface="Arial" panose="020B0604020202020204" pitchFamily="34" charset="0"/>
                <a:ea typeface="Calibri" panose="020F0502020204030204" pitchFamily="34" charset="0"/>
              </a:rPr>
              <a:t>qRT</a:t>
            </a:r>
            <a:r>
              <a:rPr lang="en-GB" sz="1800" dirty="0">
                <a:solidFill>
                  <a:srgbClr val="000000"/>
                </a:solidFill>
                <a:effectLst/>
                <a:latin typeface="Arial" panose="020B0604020202020204" pitchFamily="34" charset="0"/>
                <a:ea typeface="Calibri" panose="020F0502020204030204" pitchFamily="34" charset="0"/>
              </a:rPr>
              <a:t>-PCR were performed to study markers of programmed cell death induced by IRI.</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ECOs formed circular structures recreating a tubular structure similar to that found in the extrahepatic bile duct. Analysis revealed a </a:t>
            </a:r>
            <a:r>
              <a:rPr lang="en-GB" sz="1800" dirty="0" err="1">
                <a:solidFill>
                  <a:srgbClr val="000000"/>
                </a:solidFill>
                <a:effectLst/>
                <a:latin typeface="Arial" panose="020B0604020202020204" pitchFamily="34" charset="0"/>
                <a:ea typeface="Calibri" panose="020F0502020204030204" pitchFamily="34" charset="0"/>
              </a:rPr>
              <a:t>cholangiocyte</a:t>
            </a:r>
            <a:r>
              <a:rPr lang="en-GB" sz="1800" dirty="0">
                <a:solidFill>
                  <a:srgbClr val="000000"/>
                </a:solidFill>
                <a:effectLst/>
                <a:latin typeface="Arial" panose="020B0604020202020204" pitchFamily="34" charset="0"/>
                <a:ea typeface="Calibri" panose="020F0502020204030204" pitchFamily="34" charset="0"/>
              </a:rPr>
              <a:t> phenotype with high expression of </a:t>
            </a:r>
            <a:r>
              <a:rPr lang="en-GB" sz="1800" dirty="0" err="1">
                <a:solidFill>
                  <a:srgbClr val="000000"/>
                </a:solidFill>
                <a:effectLst/>
                <a:latin typeface="Arial" panose="020B0604020202020204" pitchFamily="34" charset="0"/>
                <a:ea typeface="Calibri" panose="020F0502020204030204" pitchFamily="34" charset="0"/>
              </a:rPr>
              <a:t>EpCAM</a:t>
            </a:r>
            <a:r>
              <a:rPr lang="en-GB" sz="1800" dirty="0">
                <a:solidFill>
                  <a:srgbClr val="000000"/>
                </a:solidFill>
                <a:effectLst/>
                <a:latin typeface="Arial" panose="020B0604020202020204" pitchFamily="34" charset="0"/>
                <a:ea typeface="Calibri" panose="020F0502020204030204" pitchFamily="34" charset="0"/>
              </a:rPr>
              <a:t>, Sox9, LGR5 &amp; CK19 and low expression of albumin &amp; AHH. After hypoxia and even more pronounced after re-oxygenation, ECOs showed increased expression of ACSL4, HIF1-</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dirty="0">
                <a:solidFill>
                  <a:srgbClr val="000000"/>
                </a:solidFill>
                <a:effectLst/>
                <a:latin typeface="Arial" panose="020B0604020202020204" pitchFamily="34" charset="0"/>
                <a:ea typeface="Calibri" panose="020F0502020204030204" pitchFamily="34" charset="0"/>
              </a:rPr>
              <a:t> and VEGF-</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dirty="0">
                <a:solidFill>
                  <a:srgbClr val="000000"/>
                </a:solidFill>
                <a:effectLst/>
                <a:latin typeface="Arial" panose="020B0604020202020204" pitchFamily="34" charset="0"/>
                <a:ea typeface="Calibri" panose="020F0502020204030204" pitchFamily="34" charset="0"/>
              </a:rPr>
              <a:t>. Expression patterns were similar to those found in the bile duct biopsies.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ECOs are in-vitro cellular systems that self-organize through mechanisms like those found in-vivo. They recapitulate the structure and exhibit similar patterns of ACSL4, VEGF-</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dirty="0">
                <a:solidFill>
                  <a:srgbClr val="000000"/>
                </a:solidFill>
                <a:effectLst/>
                <a:latin typeface="Arial" panose="020B0604020202020204" pitchFamily="34" charset="0"/>
                <a:ea typeface="Calibri" panose="020F0502020204030204" pitchFamily="34" charset="0"/>
              </a:rPr>
              <a:t> and HIF1-</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dirty="0">
                <a:solidFill>
                  <a:srgbClr val="000000"/>
                </a:solidFill>
                <a:effectLst/>
                <a:latin typeface="Arial" panose="020B0604020202020204" pitchFamily="34" charset="0"/>
                <a:ea typeface="Calibri" panose="020F0502020204030204" pitchFamily="34" charset="0"/>
              </a:rPr>
              <a:t> expression as extrahepatic bile duct during liver transplantation and thus provide a suitable model to study IRI in choanocytes after liver transplantation.</a:t>
            </a:r>
            <a:endParaRPr lang="en-CH" sz="1800" dirty="0">
              <a:effectLst/>
              <a:latin typeface="Times New Roman" panose="02020603050405020304" pitchFamily="18" charset="0"/>
              <a:ea typeface="Times New Roman" panose="02020603050405020304" pitchFamily="18" charset="0"/>
            </a:endParaRPr>
          </a:p>
          <a:p>
            <a:pPr algn="just"/>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30</a:t>
            </a:fld>
            <a:endParaRPr lang="en-GB"/>
          </a:p>
        </p:txBody>
      </p:sp>
    </p:spTree>
    <p:extLst>
      <p:ext uri="{BB962C8B-B14F-4D97-AF65-F5344CB8AC3E}">
        <p14:creationId xmlns:p14="http://schemas.microsoft.com/office/powerpoint/2010/main" val="38704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ACSL4, </a:t>
            </a:r>
            <a:r>
              <a:rPr lang="en-GB" b="0" i="1" dirty="0">
                <a:solidFill>
                  <a:srgbClr val="333333"/>
                </a:solidFill>
                <a:effectLst/>
                <a:latin typeface="Gotham" panose="02000504050000020004" pitchFamily="2" charset="0"/>
              </a:rPr>
              <a:t>acyl-CoA synthetase long chain family member 4; </a:t>
            </a:r>
            <a:r>
              <a:rPr lang="en-GB" b="0" i="1" dirty="0">
                <a:latin typeface="Gotham" panose="02000504050000020004" pitchFamily="2" charset="0"/>
              </a:rPr>
              <a:t>AHH; </a:t>
            </a:r>
            <a:r>
              <a:rPr lang="fr-CH" b="0" i="1" dirty="0" err="1">
                <a:solidFill>
                  <a:srgbClr val="333333"/>
                </a:solidFill>
                <a:effectLst/>
                <a:latin typeface="Gotham" panose="02000504050000020004" pitchFamily="2" charset="0"/>
              </a:rPr>
              <a:t>aryl</a:t>
            </a:r>
            <a:r>
              <a:rPr lang="fr-CH" b="0" i="1" dirty="0">
                <a:solidFill>
                  <a:srgbClr val="333333"/>
                </a:solidFill>
                <a:effectLst/>
                <a:latin typeface="Gotham" panose="02000504050000020004" pitchFamily="2" charset="0"/>
              </a:rPr>
              <a:t> </a:t>
            </a:r>
            <a:r>
              <a:rPr lang="fr-CH" b="0" i="1" dirty="0" err="1">
                <a:solidFill>
                  <a:srgbClr val="333333"/>
                </a:solidFill>
                <a:effectLst/>
                <a:latin typeface="Gotham" panose="02000504050000020004" pitchFamily="2" charset="0"/>
              </a:rPr>
              <a:t>hydrocarbon</a:t>
            </a:r>
            <a:r>
              <a:rPr lang="fr-CH" b="0" i="1" dirty="0">
                <a:solidFill>
                  <a:srgbClr val="333333"/>
                </a:solidFill>
                <a:effectLst/>
                <a:latin typeface="Gotham" panose="02000504050000020004" pitchFamily="2" charset="0"/>
              </a:rPr>
              <a:t> hydroxylase; </a:t>
            </a:r>
            <a:r>
              <a:rPr lang="en-GB" b="0" i="1" dirty="0">
                <a:latin typeface="Gotham" panose="02000504050000020004" pitchFamily="2" charset="0"/>
              </a:rPr>
              <a:t>CK19, cytokeratin 19; ECOs, </a:t>
            </a:r>
            <a:r>
              <a:rPr lang="en-GB" b="0" i="1" dirty="0">
                <a:solidFill>
                  <a:srgbClr val="A5A5A5"/>
                </a:solidFill>
                <a:latin typeface="Gotham" panose="02000504050000020004" pitchFamily="2" charset="0"/>
              </a:rPr>
              <a:t>extrahepatic </a:t>
            </a:r>
            <a:r>
              <a:rPr lang="en-GB" b="0" i="1" dirty="0" err="1">
                <a:solidFill>
                  <a:srgbClr val="A5A5A5"/>
                </a:solidFill>
                <a:latin typeface="Gotham" panose="02000504050000020004" pitchFamily="2" charset="0"/>
              </a:rPr>
              <a:t>cholangiocyte</a:t>
            </a:r>
            <a:r>
              <a:rPr lang="en-GB" b="0" i="1" dirty="0">
                <a:solidFill>
                  <a:srgbClr val="A5A5A5"/>
                </a:solidFill>
                <a:latin typeface="Gotham" panose="02000504050000020004" pitchFamily="2" charset="0"/>
              </a:rPr>
              <a:t> organoids; </a:t>
            </a:r>
            <a:r>
              <a:rPr lang="en-GB" b="0" i="1" dirty="0" err="1">
                <a:solidFill>
                  <a:srgbClr val="A5A5A5"/>
                </a:solidFill>
                <a:latin typeface="Gotham" panose="02000504050000020004" pitchFamily="2" charset="0"/>
              </a:rPr>
              <a:t>EpCAM</a:t>
            </a:r>
            <a:r>
              <a:rPr lang="en-GB" b="0" i="1" dirty="0">
                <a:solidFill>
                  <a:srgbClr val="A5A5A5"/>
                </a:solidFill>
                <a:latin typeface="Gotham" panose="02000504050000020004" pitchFamily="2" charset="0"/>
              </a:rPr>
              <a:t>, </a:t>
            </a:r>
            <a:r>
              <a:rPr lang="fr-CH" b="0" i="1" dirty="0" err="1">
                <a:solidFill>
                  <a:srgbClr val="4D5156"/>
                </a:solidFill>
                <a:effectLst/>
                <a:latin typeface="Gotham" panose="02000504050000020004" pitchFamily="2" charset="0"/>
              </a:rPr>
              <a:t>epithelial</a:t>
            </a:r>
            <a:r>
              <a:rPr lang="fr-CH" b="0" i="1" dirty="0">
                <a:solidFill>
                  <a:srgbClr val="4D5156"/>
                </a:solidFill>
                <a:effectLst/>
                <a:latin typeface="Gotham" panose="02000504050000020004" pitchFamily="2" charset="0"/>
              </a:rPr>
              <a:t> cellular </a:t>
            </a:r>
            <a:r>
              <a:rPr lang="fr-CH" b="0" i="1" dirty="0" err="1">
                <a:solidFill>
                  <a:srgbClr val="4D5156"/>
                </a:solidFill>
                <a:effectLst/>
                <a:latin typeface="Gotham" panose="02000504050000020004" pitchFamily="2" charset="0"/>
              </a:rPr>
              <a:t>adhesion</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molecule</a:t>
            </a:r>
            <a:r>
              <a:rPr lang="fr-CH" b="0" i="1" dirty="0">
                <a:solidFill>
                  <a:srgbClr val="4D5156"/>
                </a:solidFill>
                <a:effectLst/>
                <a:latin typeface="Gotham" panose="02000504050000020004" pitchFamily="2" charset="0"/>
              </a:rPr>
              <a:t>; </a:t>
            </a:r>
            <a:r>
              <a:rPr lang="en-GB" b="0" i="1" dirty="0">
                <a:solidFill>
                  <a:srgbClr val="A5A5A5"/>
                </a:solidFill>
                <a:latin typeface="Gotham" panose="02000504050000020004" pitchFamily="2" charset="0"/>
              </a:rPr>
              <a:t>h, hour; HIF1-</a:t>
            </a:r>
            <a:r>
              <a:rPr lang="en-GB" b="0" i="1" dirty="0">
                <a:solidFill>
                  <a:srgbClr val="A5A5A5"/>
                </a:solidFill>
                <a:latin typeface="Gotham" panose="02000504050000020004" pitchFamily="2" charset="0"/>
                <a:sym typeface="Symbol" panose="05050102010706020507" pitchFamily="18" charset="2"/>
              </a:rPr>
              <a:t></a:t>
            </a:r>
            <a:r>
              <a:rPr lang="en-GB" b="0" i="1" dirty="0">
                <a:solidFill>
                  <a:srgbClr val="A5A5A5"/>
                </a:solidFill>
                <a:latin typeface="Gotham" panose="02000504050000020004" pitchFamily="2" charset="0"/>
              </a:rPr>
              <a:t>; </a:t>
            </a:r>
            <a:r>
              <a:rPr lang="fr-CH" b="0" i="1" dirty="0" err="1">
                <a:solidFill>
                  <a:srgbClr val="333333"/>
                </a:solidFill>
                <a:effectLst/>
                <a:latin typeface="Gotham" panose="02000504050000020004" pitchFamily="2" charset="0"/>
              </a:rPr>
              <a:t>hypoxia</a:t>
            </a:r>
            <a:r>
              <a:rPr lang="fr-CH" b="0" i="1" dirty="0">
                <a:solidFill>
                  <a:srgbClr val="333333"/>
                </a:solidFill>
                <a:effectLst/>
                <a:latin typeface="Gotham" panose="02000504050000020004" pitchFamily="2" charset="0"/>
              </a:rPr>
              <a:t> </a:t>
            </a:r>
            <a:r>
              <a:rPr lang="fr-CH" b="0" i="1" dirty="0" err="1">
                <a:solidFill>
                  <a:srgbClr val="333333"/>
                </a:solidFill>
                <a:effectLst/>
                <a:latin typeface="Gotham" panose="02000504050000020004" pitchFamily="2" charset="0"/>
              </a:rPr>
              <a:t>inducible</a:t>
            </a:r>
            <a:r>
              <a:rPr lang="fr-CH" b="0" i="1" dirty="0">
                <a:solidFill>
                  <a:srgbClr val="333333"/>
                </a:solidFill>
                <a:effectLst/>
                <a:latin typeface="Gotham" panose="02000504050000020004" pitchFamily="2" charset="0"/>
              </a:rPr>
              <a:t> factor 1 </a:t>
            </a:r>
            <a:r>
              <a:rPr lang="fr-CH" b="0" i="1" dirty="0" err="1">
                <a:solidFill>
                  <a:srgbClr val="333333"/>
                </a:solidFill>
                <a:effectLst/>
                <a:latin typeface="Gotham" panose="02000504050000020004" pitchFamily="2" charset="0"/>
              </a:rPr>
              <a:t>subunit</a:t>
            </a:r>
            <a:r>
              <a:rPr lang="fr-CH" b="0" i="1" dirty="0">
                <a:solidFill>
                  <a:srgbClr val="333333"/>
                </a:solidFill>
                <a:effectLst/>
                <a:latin typeface="Gotham" panose="02000504050000020004" pitchFamily="2" charset="0"/>
              </a:rPr>
              <a:t> alpha; </a:t>
            </a:r>
            <a:r>
              <a:rPr lang="en-GB" b="0" i="1" dirty="0">
                <a:latin typeface="Gotham" panose="02000504050000020004" pitchFamily="2" charset="0"/>
              </a:rPr>
              <a:t>IRI, </a:t>
            </a:r>
            <a:r>
              <a:rPr lang="en-GB" b="0" i="1" dirty="0">
                <a:solidFill>
                  <a:srgbClr val="A5A5A5"/>
                </a:solidFill>
                <a:latin typeface="Gotham" panose="02000504050000020004" pitchFamily="2" charset="0"/>
              </a:rPr>
              <a:t>Ischemia/reperfusions injury; LGR5, </a:t>
            </a:r>
            <a:r>
              <a:rPr lang="en-GB" b="0" i="1" dirty="0">
                <a:solidFill>
                  <a:srgbClr val="4D5156"/>
                </a:solidFill>
                <a:effectLst/>
                <a:latin typeface="Gotham" panose="02000504050000020004" pitchFamily="2" charset="0"/>
              </a:rPr>
              <a:t>leucine rich repeat containing G protein-coupled receptor 5; </a:t>
            </a:r>
            <a:r>
              <a:rPr lang="en-GB" sz="1200" b="0" i="1" dirty="0" err="1">
                <a:solidFill>
                  <a:srgbClr val="A5A5A5"/>
                </a:solidFill>
                <a:latin typeface="Gotham" panose="02000504050000020004" pitchFamily="2" charset="0"/>
              </a:rPr>
              <a:t>qRT</a:t>
            </a:r>
            <a:r>
              <a:rPr lang="en-GB" sz="1200" b="0" i="1" dirty="0">
                <a:solidFill>
                  <a:srgbClr val="A5A5A5"/>
                </a:solidFill>
                <a:latin typeface="Gotham" panose="02000504050000020004" pitchFamily="2" charset="0"/>
              </a:rPr>
              <a:t>-PCR, </a:t>
            </a:r>
            <a:r>
              <a:rPr lang="en-GB" sz="1200" b="0" i="1" dirty="0" err="1">
                <a:solidFill>
                  <a:srgbClr val="A5A5A5"/>
                </a:solidFill>
                <a:latin typeface="Gotham" panose="02000504050000020004" pitchFamily="2" charset="0"/>
              </a:rPr>
              <a:t>quantitive</a:t>
            </a:r>
            <a:r>
              <a:rPr lang="en-GB" sz="1200" b="0" i="1" dirty="0">
                <a:solidFill>
                  <a:srgbClr val="A5A5A5"/>
                </a:solidFill>
                <a:latin typeface="Gotham" panose="02000504050000020004" pitchFamily="2" charset="0"/>
              </a:rPr>
              <a:t> reverse transcription polymerase chain reaction; SOX9, </a:t>
            </a:r>
            <a:r>
              <a:rPr lang="fr-CH" b="0" i="1" dirty="0">
                <a:solidFill>
                  <a:srgbClr val="4D5156"/>
                </a:solidFill>
                <a:effectLst/>
                <a:latin typeface="Gotham" panose="02000504050000020004" pitchFamily="2" charset="0"/>
              </a:rPr>
              <a:t>SRY-Box Transcription Factor 9; </a:t>
            </a:r>
            <a:r>
              <a:rPr lang="en-GB" b="0" i="1" dirty="0">
                <a:solidFill>
                  <a:srgbClr val="A5A5A5"/>
                </a:solidFill>
                <a:latin typeface="Gotham" panose="02000504050000020004" pitchFamily="2" charset="0"/>
              </a:rPr>
              <a:t>VEGF-</a:t>
            </a:r>
            <a:r>
              <a:rPr lang="en-GB" b="0" i="1" dirty="0">
                <a:solidFill>
                  <a:srgbClr val="A5A5A5"/>
                </a:solidFill>
                <a:latin typeface="Gotham" panose="02000504050000020004" pitchFamily="2" charset="0"/>
                <a:sym typeface="Symbol" panose="05050102010706020507" pitchFamily="18" charset="2"/>
              </a:rPr>
              <a:t>, v</a:t>
            </a:r>
            <a:r>
              <a:rPr lang="en-GB" b="0" i="1" dirty="0">
                <a:solidFill>
                  <a:srgbClr val="333333"/>
                </a:solidFill>
                <a:effectLst/>
                <a:latin typeface="Gotham" panose="02000504050000020004" pitchFamily="2" charset="0"/>
              </a:rPr>
              <a:t>ascular endothelial growth factor alpha</a:t>
            </a:r>
            <a:r>
              <a:rPr lang="en-GB" sz="1200" b="0" i="1" dirty="0">
                <a:solidFill>
                  <a:srgbClr val="A5A5A5"/>
                </a:solidFill>
                <a:latin typeface="Gotham" panose="02000504050000020004" pitchFamily="2" charset="0"/>
              </a:rPr>
              <a:t>.</a:t>
            </a:r>
            <a:endParaRPr lang="en-GB" b="0" i="1" dirty="0">
              <a:latin typeface="Gotham" panose="02000504050000020004" pitchFamily="2" charset="0"/>
            </a:endParaRPr>
          </a:p>
          <a:p>
            <a:endParaRPr lang="en-GB" b="0" i="1" dirty="0">
              <a:latin typeface="Gotham" panose="02000504050000020004" pitchFamily="2" charset="0"/>
            </a:endParaRPr>
          </a:p>
          <a:p>
            <a:pPr algn="just"/>
            <a:r>
              <a:rPr lang="en-US" sz="1800" b="1" dirty="0">
                <a:effectLst/>
                <a:latin typeface="Arial" panose="020B0604020202020204" pitchFamily="34" charset="0"/>
                <a:ea typeface="Times New Roman" panose="02020603050405020304" pitchFamily="18" charset="0"/>
              </a:rPr>
              <a:t>OS3_5</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EXTRAHEPATIC BILE DUCT ORGANOIDS AS A MODEL TO STUDY ISCHEMIA/REPERFUSION INJURY DURING LIVER TRANSPLANTATION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Elke Eggenhofer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Philipp Kreiner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Hans Schlitt</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Edward Geissler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Stefan Brunner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Henrik Junger*</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University Medical Center Regensburg, Surgery, Regensburg , Germany</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Biliary complications are still a major cause for morbidity and mortality after liver transplantation. Ischemia/reperfusions injury (IRI) leads to disruption of the biliary epithelium. Yet little is known about the underlying molecular mechanism. We introduce a novel model to study the effect of IRI on human </a:t>
            </a:r>
            <a:r>
              <a:rPr lang="en-GB" sz="1800" dirty="0" err="1">
                <a:solidFill>
                  <a:srgbClr val="000000"/>
                </a:solidFill>
                <a:effectLst/>
                <a:latin typeface="Arial" panose="020B0604020202020204" pitchFamily="34" charset="0"/>
                <a:ea typeface="Calibri" panose="020F0502020204030204" pitchFamily="34" charset="0"/>
              </a:rPr>
              <a:t>cholangiocytes</a:t>
            </a:r>
            <a:r>
              <a:rPr lang="en-GB" sz="1800" dirty="0">
                <a:solidFill>
                  <a:srgbClr val="000000"/>
                </a:solidFill>
                <a:effectLst/>
                <a:latin typeface="Arial" panose="020B0604020202020204" pitchFamily="34" charset="0"/>
                <a:ea typeface="Calibri" panose="020F0502020204030204" pitchFamily="34" charset="0"/>
              </a:rPr>
              <a:t> using extrahepatic </a:t>
            </a:r>
            <a:r>
              <a:rPr lang="en-GB" sz="1800" dirty="0" err="1">
                <a:solidFill>
                  <a:srgbClr val="000000"/>
                </a:solidFill>
                <a:effectLst/>
                <a:latin typeface="Arial" panose="020B0604020202020204" pitchFamily="34" charset="0"/>
                <a:ea typeface="Calibri" panose="020F0502020204030204" pitchFamily="34" charset="0"/>
              </a:rPr>
              <a:t>cholangiocyte</a:t>
            </a:r>
            <a:r>
              <a:rPr lang="en-GB" sz="1800" dirty="0">
                <a:solidFill>
                  <a:srgbClr val="000000"/>
                </a:solidFill>
                <a:effectLst/>
                <a:latin typeface="Arial" panose="020B0604020202020204" pitchFamily="34" charset="0"/>
                <a:ea typeface="Calibri" panose="020F0502020204030204" pitchFamily="34" charset="0"/>
              </a:rPr>
              <a:t> organoids (ECOs)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Extrahepatic bile duct tissue was collected during liver transplantation (n=15), and control sections after cholecystectomy (n=5) and stained using in-situ-hybridization. ECOs were cultured and expanded from extrahepatic biliary tissue. Multiplex immunofluorescence, in-situ hybridization and </a:t>
            </a:r>
            <a:r>
              <a:rPr lang="en-GB" sz="1800" dirty="0" err="1">
                <a:solidFill>
                  <a:srgbClr val="000000"/>
                </a:solidFill>
                <a:effectLst/>
                <a:latin typeface="Arial" panose="020B0604020202020204" pitchFamily="34" charset="0"/>
                <a:ea typeface="Calibri" panose="020F0502020204030204" pitchFamily="34" charset="0"/>
              </a:rPr>
              <a:t>qRT</a:t>
            </a:r>
            <a:r>
              <a:rPr lang="en-GB" sz="1800" dirty="0">
                <a:solidFill>
                  <a:srgbClr val="000000"/>
                </a:solidFill>
                <a:effectLst/>
                <a:latin typeface="Arial" panose="020B0604020202020204" pitchFamily="34" charset="0"/>
                <a:ea typeface="Calibri" panose="020F0502020204030204" pitchFamily="34" charset="0"/>
              </a:rPr>
              <a:t>-PCR were performed to identify verify cells being of </a:t>
            </a:r>
            <a:r>
              <a:rPr lang="en-GB" sz="1800" dirty="0" err="1">
                <a:solidFill>
                  <a:srgbClr val="000000"/>
                </a:solidFill>
                <a:effectLst/>
                <a:latin typeface="Arial" panose="020B0604020202020204" pitchFamily="34" charset="0"/>
                <a:ea typeface="Calibri" panose="020F0502020204030204" pitchFamily="34" charset="0"/>
              </a:rPr>
              <a:t>cholangiocytic</a:t>
            </a:r>
            <a:r>
              <a:rPr lang="en-GB" sz="1800" dirty="0">
                <a:solidFill>
                  <a:srgbClr val="000000"/>
                </a:solidFill>
                <a:effectLst/>
                <a:latin typeface="Arial" panose="020B0604020202020204" pitchFamily="34" charset="0"/>
                <a:ea typeface="Calibri" panose="020F0502020204030204" pitchFamily="34" charset="0"/>
              </a:rPr>
              <a:t> phenotype in cultured organoids. IRI was induced by introducing cells to a hypoxic chamber for 48h, followed by reoxygenation. In-situ-hybridization and </a:t>
            </a:r>
            <a:r>
              <a:rPr lang="en-GB" sz="1800" dirty="0" err="1">
                <a:solidFill>
                  <a:srgbClr val="000000"/>
                </a:solidFill>
                <a:effectLst/>
                <a:latin typeface="Arial" panose="020B0604020202020204" pitchFamily="34" charset="0"/>
                <a:ea typeface="Calibri" panose="020F0502020204030204" pitchFamily="34" charset="0"/>
              </a:rPr>
              <a:t>qRT</a:t>
            </a:r>
            <a:r>
              <a:rPr lang="en-GB" sz="1800" dirty="0">
                <a:solidFill>
                  <a:srgbClr val="000000"/>
                </a:solidFill>
                <a:effectLst/>
                <a:latin typeface="Arial" panose="020B0604020202020204" pitchFamily="34" charset="0"/>
                <a:ea typeface="Calibri" panose="020F0502020204030204" pitchFamily="34" charset="0"/>
              </a:rPr>
              <a:t>-PCR were performed to study markers of programmed cell death induced by IRI.</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ECOs formed circular structures recreating a tubular structure similar to that found in the extrahepatic bile duct. Analysis revealed a </a:t>
            </a:r>
            <a:r>
              <a:rPr lang="en-GB" sz="1800" dirty="0" err="1">
                <a:solidFill>
                  <a:srgbClr val="000000"/>
                </a:solidFill>
                <a:effectLst/>
                <a:latin typeface="Arial" panose="020B0604020202020204" pitchFamily="34" charset="0"/>
                <a:ea typeface="Calibri" panose="020F0502020204030204" pitchFamily="34" charset="0"/>
              </a:rPr>
              <a:t>cholangiocyte</a:t>
            </a:r>
            <a:r>
              <a:rPr lang="en-GB" sz="1800" dirty="0">
                <a:solidFill>
                  <a:srgbClr val="000000"/>
                </a:solidFill>
                <a:effectLst/>
                <a:latin typeface="Arial" panose="020B0604020202020204" pitchFamily="34" charset="0"/>
                <a:ea typeface="Calibri" panose="020F0502020204030204" pitchFamily="34" charset="0"/>
              </a:rPr>
              <a:t> phenotype with high expression of </a:t>
            </a:r>
            <a:r>
              <a:rPr lang="en-GB" sz="1800" dirty="0" err="1">
                <a:solidFill>
                  <a:srgbClr val="000000"/>
                </a:solidFill>
                <a:effectLst/>
                <a:latin typeface="Arial" panose="020B0604020202020204" pitchFamily="34" charset="0"/>
                <a:ea typeface="Calibri" panose="020F0502020204030204" pitchFamily="34" charset="0"/>
              </a:rPr>
              <a:t>EpCAM</a:t>
            </a:r>
            <a:r>
              <a:rPr lang="en-GB" sz="1800" dirty="0">
                <a:solidFill>
                  <a:srgbClr val="000000"/>
                </a:solidFill>
                <a:effectLst/>
                <a:latin typeface="Arial" panose="020B0604020202020204" pitchFamily="34" charset="0"/>
                <a:ea typeface="Calibri" panose="020F0502020204030204" pitchFamily="34" charset="0"/>
              </a:rPr>
              <a:t>, Sox9, LGR5 &amp; CK19 and low expression of albumin &amp; AHH. After hypoxia and even more pronounced after re-oxygenation, ECOs showed increased expression of ACSL4, HIF1-</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dirty="0">
                <a:solidFill>
                  <a:srgbClr val="000000"/>
                </a:solidFill>
                <a:effectLst/>
                <a:latin typeface="Arial" panose="020B0604020202020204" pitchFamily="34" charset="0"/>
                <a:ea typeface="Calibri" panose="020F0502020204030204" pitchFamily="34" charset="0"/>
              </a:rPr>
              <a:t> and VEGF-</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dirty="0">
                <a:solidFill>
                  <a:srgbClr val="000000"/>
                </a:solidFill>
                <a:effectLst/>
                <a:latin typeface="Arial" panose="020B0604020202020204" pitchFamily="34" charset="0"/>
                <a:ea typeface="Calibri" panose="020F0502020204030204" pitchFamily="34" charset="0"/>
              </a:rPr>
              <a:t>. Expression patterns were similar to those found in the bile duct biopsies.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ECOs are in-vitro cellular systems that self-organize through mechanisms like those found in-vivo. They recapitulate the structure and exhibit similar patterns of ACSL4, VEGF-</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dirty="0">
                <a:solidFill>
                  <a:srgbClr val="000000"/>
                </a:solidFill>
                <a:effectLst/>
                <a:latin typeface="Arial" panose="020B0604020202020204" pitchFamily="34" charset="0"/>
                <a:ea typeface="Calibri" panose="020F0502020204030204" pitchFamily="34" charset="0"/>
              </a:rPr>
              <a:t> and HIF1-</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800" dirty="0">
                <a:solidFill>
                  <a:srgbClr val="000000"/>
                </a:solidFill>
                <a:effectLst/>
                <a:latin typeface="Arial" panose="020B0604020202020204" pitchFamily="34" charset="0"/>
                <a:ea typeface="Calibri" panose="020F0502020204030204" pitchFamily="34" charset="0"/>
              </a:rPr>
              <a:t> expression as extrahepatic bile duct during liver transplantation and thus provide a suitable model to study IRI in choanocytes after liver transplantation.</a:t>
            </a:r>
            <a:endParaRPr lang="en-CH" sz="1800" dirty="0">
              <a:effectLst/>
              <a:latin typeface="Times New Roman" panose="02020603050405020304" pitchFamily="18" charset="0"/>
              <a:ea typeface="Times New Roman" panose="02020603050405020304" pitchFamily="18" charset="0"/>
            </a:endParaRPr>
          </a:p>
          <a:p>
            <a:pPr algn="just"/>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31</a:t>
            </a:fld>
            <a:endParaRPr lang="en-GB"/>
          </a:p>
        </p:txBody>
      </p:sp>
    </p:spTree>
    <p:extLst>
      <p:ext uri="{BB962C8B-B14F-4D97-AF65-F5344CB8AC3E}">
        <p14:creationId xmlns:p14="http://schemas.microsoft.com/office/powerpoint/2010/main" val="292560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BMI, body mass index; CMV,</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cytomegalovirus</a:t>
            </a:r>
            <a:r>
              <a:rPr lang="en-GB" b="0" i="1" dirty="0">
                <a:latin typeface="Gotham" panose="02000504050000020004" pitchFamily="2" charset="0"/>
              </a:rPr>
              <a:t>; CRP, c-reactive protein; ESRD, end-stage renal disease; HLA, human leukocyte antigen; PBMCs, </a:t>
            </a:r>
            <a:r>
              <a:rPr lang="fr-CH" b="0" i="1" dirty="0" err="1">
                <a:solidFill>
                  <a:srgbClr val="040C28"/>
                </a:solidFill>
                <a:effectLst/>
                <a:latin typeface="Gotham" panose="02000504050000020004" pitchFamily="2" charset="0"/>
              </a:rPr>
              <a:t>peripheral</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blood</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mononuclear</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cells</a:t>
            </a:r>
            <a:r>
              <a:rPr lang="fr-CH" b="0" i="1" dirty="0">
                <a:solidFill>
                  <a:srgbClr val="040C28"/>
                </a:solidFill>
                <a:effectLst/>
                <a:latin typeface="Gotham" panose="02000504050000020004" pitchFamily="2" charset="0"/>
              </a:rPr>
              <a:t>; </a:t>
            </a:r>
            <a:r>
              <a:rPr lang="fr-FR" sz="1200" b="0" i="1" kern="1200" dirty="0" err="1">
                <a:solidFill>
                  <a:srgbClr val="040C28"/>
                </a:solidFill>
                <a:effectLst/>
                <a:latin typeface="Gotham" panose="02000504050000020004" pitchFamily="2" charset="0"/>
                <a:ea typeface="+mn-ea"/>
                <a:cs typeface="+mn-cs"/>
              </a:rPr>
              <a:t>sjTRECs</a:t>
            </a:r>
            <a:r>
              <a:rPr lang="fr-FR" sz="1200" b="0" i="1" kern="1200" dirty="0">
                <a:solidFill>
                  <a:srgbClr val="040C28"/>
                </a:solidFill>
                <a:effectLst/>
                <a:latin typeface="Gotham" panose="02000504050000020004" pitchFamily="2" charset="0"/>
                <a:ea typeface="+mn-ea"/>
                <a:cs typeface="+mn-cs"/>
              </a:rPr>
              <a:t>, signal joint T-</a:t>
            </a:r>
            <a:r>
              <a:rPr lang="fr-FR" sz="1200" b="0" i="1" kern="1200" dirty="0" err="1">
                <a:solidFill>
                  <a:srgbClr val="040C28"/>
                </a:solidFill>
                <a:effectLst/>
                <a:latin typeface="Gotham" panose="02000504050000020004" pitchFamily="2" charset="0"/>
                <a:ea typeface="+mn-ea"/>
                <a:cs typeface="+mn-cs"/>
              </a:rPr>
              <a:t>cell</a:t>
            </a:r>
            <a:r>
              <a:rPr lang="fr-FR" sz="1200" b="0" i="1" kern="1200" dirty="0">
                <a:solidFill>
                  <a:srgbClr val="040C28"/>
                </a:solidFill>
                <a:effectLst/>
                <a:latin typeface="Gotham" panose="02000504050000020004" pitchFamily="2" charset="0"/>
                <a:ea typeface="+mn-ea"/>
                <a:cs typeface="+mn-cs"/>
              </a:rPr>
              <a:t> </a:t>
            </a:r>
            <a:r>
              <a:rPr lang="fr-FR" sz="1200" b="0" i="1" kern="1200" dirty="0" err="1">
                <a:solidFill>
                  <a:srgbClr val="040C28"/>
                </a:solidFill>
                <a:effectLst/>
                <a:latin typeface="Gotham" panose="02000504050000020004" pitchFamily="2" charset="0"/>
                <a:ea typeface="+mn-ea"/>
                <a:cs typeface="+mn-cs"/>
              </a:rPr>
              <a:t>receptor</a:t>
            </a:r>
            <a:r>
              <a:rPr lang="fr-FR" sz="1200" b="0" i="1" kern="1200" dirty="0">
                <a:solidFill>
                  <a:srgbClr val="040C28"/>
                </a:solidFill>
                <a:effectLst/>
                <a:latin typeface="Gotham" panose="02000504050000020004" pitchFamily="2" charset="0"/>
                <a:ea typeface="+mn-ea"/>
                <a:cs typeface="+mn-cs"/>
              </a:rPr>
              <a:t> excision </a:t>
            </a:r>
            <a:r>
              <a:rPr lang="fr-FR" sz="1200" b="0" i="1" kern="1200" dirty="0" err="1">
                <a:solidFill>
                  <a:srgbClr val="040C28"/>
                </a:solidFill>
                <a:effectLst/>
                <a:latin typeface="Gotham" panose="02000504050000020004" pitchFamily="2" charset="0"/>
                <a:ea typeface="+mn-ea"/>
                <a:cs typeface="+mn-cs"/>
              </a:rPr>
              <a:t>circles</a:t>
            </a:r>
            <a:r>
              <a:rPr lang="fr-FR" sz="1200" b="0" i="1" kern="1200" dirty="0">
                <a:solidFill>
                  <a:srgbClr val="040C28"/>
                </a:solidFill>
                <a:effectLst/>
                <a:latin typeface="Gotham" panose="02000504050000020004" pitchFamily="2" charset="0"/>
                <a:ea typeface="+mn-ea"/>
                <a:cs typeface="+mn-cs"/>
              </a:rPr>
              <a:t>; </a:t>
            </a:r>
            <a:r>
              <a:rPr lang="pt-BR" sz="1200" b="0" i="1" kern="1200" dirty="0">
                <a:solidFill>
                  <a:srgbClr val="040C28"/>
                </a:solidFill>
                <a:effectLst/>
                <a:latin typeface="Gotham" panose="02000504050000020004" pitchFamily="2" charset="0"/>
                <a:ea typeface="+mn-ea"/>
                <a:cs typeface="+mn-cs"/>
              </a:rPr>
              <a:t>TCRAD, T-cell receptor alpha-delta locus.</a:t>
            </a:r>
          </a:p>
          <a:p>
            <a:endParaRPr lang="pt-BR" sz="1200" b="0" i="1" kern="1200" dirty="0">
              <a:solidFill>
                <a:srgbClr val="040C28"/>
              </a:solidFill>
              <a:effectLst/>
              <a:latin typeface="Gotham" panose="02000504050000020004" pitchFamily="2" charset="0"/>
              <a:ea typeface="+mn-ea"/>
              <a:cs typeface="+mn-cs"/>
            </a:endParaRPr>
          </a:p>
          <a:p>
            <a:pPr algn="just"/>
            <a:r>
              <a:rPr lang="en-US" sz="1200" b="1" dirty="0">
                <a:effectLst/>
                <a:latin typeface="Gotham" panose="02000504050000020004" pitchFamily="2" charset="0"/>
                <a:ea typeface="Times New Roman" panose="02020603050405020304" pitchFamily="18" charset="0"/>
              </a:rPr>
              <a:t>BOS2_1</a:t>
            </a:r>
            <a:endParaRPr lang="en-CH" sz="1200" dirty="0">
              <a:effectLst/>
              <a:latin typeface="Gotham" panose="02000504050000020004" pitchFamily="2" charset="0"/>
              <a:ea typeface="Times New Roman" panose="02020603050405020304" pitchFamily="18" charset="0"/>
            </a:endParaRPr>
          </a:p>
          <a:p>
            <a:pPr algn="just"/>
            <a:r>
              <a:rPr lang="en-US" sz="1200" b="1" dirty="0">
                <a:effectLst/>
                <a:latin typeface="Gotham" panose="02000504050000020004" pitchFamily="2" charset="0"/>
                <a:ea typeface="Times New Roman" panose="02020603050405020304" pitchFamily="18" charset="0"/>
              </a:rPr>
              <a:t>CLINICAL AND IMMUNOLOGICAL FACTORS ASSOCIATED WITH THYMIC FUNCTION AT THE TIME OF KIDNEY TRANSPLANTATION. </a:t>
            </a:r>
            <a:endParaRPr lang="en-CH" sz="1200" dirty="0">
              <a:effectLst/>
              <a:latin typeface="Gotham" panose="02000504050000020004" pitchFamily="2" charset="0"/>
              <a:ea typeface="Times New Roman" panose="02020603050405020304" pitchFamily="18" charset="0"/>
            </a:endParaRPr>
          </a:p>
          <a:p>
            <a:pPr algn="just"/>
            <a:r>
              <a:rPr lang="en-US" sz="1200" b="1" dirty="0">
                <a:effectLst/>
                <a:latin typeface="Gotham" panose="02000504050000020004" pitchFamily="2" charset="0"/>
                <a:ea typeface="Times New Roman" panose="02020603050405020304" pitchFamily="18" charset="0"/>
              </a:rPr>
              <a:t> </a:t>
            </a:r>
            <a:endParaRPr lang="en-CH" sz="1200" dirty="0">
              <a:effectLst/>
              <a:latin typeface="Gotham" panose="02000504050000020004" pitchFamily="2" charset="0"/>
              <a:ea typeface="Times New Roman" panose="02020603050405020304" pitchFamily="18" charset="0"/>
            </a:endParaRPr>
          </a:p>
          <a:p>
            <a:pPr algn="just"/>
            <a:r>
              <a:rPr lang="en-US" sz="1200" b="1" dirty="0">
                <a:effectLst/>
                <a:latin typeface="Gotham" panose="02000504050000020004" pitchFamily="2" charset="0"/>
                <a:ea typeface="Times New Roman" panose="02020603050405020304" pitchFamily="18" charset="0"/>
              </a:rPr>
              <a:t>Ioannis KATERINIS*</a:t>
            </a:r>
            <a:r>
              <a:rPr lang="en-US" sz="1200" b="1" baseline="30000" dirty="0">
                <a:effectLst/>
                <a:latin typeface="Gotham" panose="02000504050000020004" pitchFamily="2" charset="0"/>
                <a:ea typeface="Times New Roman" panose="02020603050405020304" pitchFamily="18" charset="0"/>
              </a:rPr>
              <a:t>1</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Camille Kergaravat</a:t>
            </a:r>
            <a:r>
              <a:rPr lang="en-US" sz="1200" b="1" baseline="30000" dirty="0">
                <a:effectLst/>
                <a:latin typeface="Gotham" panose="02000504050000020004" pitchFamily="2" charset="0"/>
                <a:ea typeface="Times New Roman" panose="02020603050405020304" pitchFamily="18" charset="0"/>
              </a:rPr>
              <a:t>2</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Emmanuel Clave</a:t>
            </a:r>
            <a:r>
              <a:rPr lang="en-US" sz="1200" b="1" baseline="30000" dirty="0">
                <a:effectLst/>
                <a:latin typeface="Gotham" panose="02000504050000020004" pitchFamily="2" charset="0"/>
                <a:ea typeface="Times New Roman" panose="02020603050405020304" pitchFamily="18" charset="0"/>
              </a:rPr>
              <a:t>2</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Lise Morin</a:t>
            </a:r>
            <a:r>
              <a:rPr lang="en-US" sz="1200" b="1" baseline="30000" dirty="0">
                <a:effectLst/>
                <a:latin typeface="Gotham" panose="02000504050000020004" pitchFamily="2" charset="0"/>
                <a:ea typeface="Times New Roman" panose="02020603050405020304" pitchFamily="18" charset="0"/>
              </a:rPr>
              <a:t>2</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Christophe Legendre</a:t>
            </a:r>
            <a:r>
              <a:rPr lang="en-US" sz="1200" b="1" baseline="30000" dirty="0">
                <a:effectLst/>
                <a:latin typeface="Gotham" panose="02000504050000020004" pitchFamily="2" charset="0"/>
                <a:ea typeface="Times New Roman" panose="02020603050405020304" pitchFamily="18" charset="0"/>
              </a:rPr>
              <a:t>1</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Dany Anglicheau</a:t>
            </a:r>
            <a:r>
              <a:rPr lang="en-US" sz="1200" b="1" baseline="30000" dirty="0">
                <a:effectLst/>
                <a:latin typeface="Gotham" panose="02000504050000020004" pitchFamily="2" charset="0"/>
                <a:ea typeface="Times New Roman" panose="02020603050405020304" pitchFamily="18" charset="0"/>
              </a:rPr>
              <a:t>3</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Antoine Toubert</a:t>
            </a:r>
            <a:r>
              <a:rPr lang="en-US" sz="1200" b="1" baseline="30000" dirty="0">
                <a:effectLst/>
                <a:latin typeface="Gotham" panose="02000504050000020004" pitchFamily="2" charset="0"/>
                <a:ea typeface="Times New Roman" panose="02020603050405020304" pitchFamily="18" charset="0"/>
              </a:rPr>
              <a:t>2</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Julien Zuber</a:t>
            </a:r>
            <a:r>
              <a:rPr lang="en-US" sz="1200" b="1" baseline="30000" dirty="0">
                <a:effectLst/>
                <a:latin typeface="Gotham" panose="02000504050000020004" pitchFamily="2" charset="0"/>
                <a:ea typeface="Times New Roman" panose="02020603050405020304" pitchFamily="18" charset="0"/>
              </a:rPr>
              <a:t>4</a:t>
            </a:r>
            <a:endParaRPr lang="en-CH" sz="1200" dirty="0">
              <a:effectLst/>
              <a:latin typeface="Gotham" panose="02000504050000020004" pitchFamily="2" charset="0"/>
              <a:ea typeface="Times New Roman" panose="02020603050405020304" pitchFamily="18" charset="0"/>
            </a:endParaRPr>
          </a:p>
          <a:p>
            <a:pPr algn="just"/>
            <a:r>
              <a:rPr lang="en-US" sz="1200" i="1" baseline="30000" dirty="0">
                <a:effectLst/>
                <a:latin typeface="Gotham" panose="02000504050000020004" pitchFamily="2" charset="0"/>
                <a:ea typeface="Times New Roman" panose="02020603050405020304" pitchFamily="18" charset="0"/>
              </a:rPr>
              <a:t>1</a:t>
            </a:r>
            <a:r>
              <a:rPr lang="en-US" sz="1200" i="1" dirty="0">
                <a:effectLst/>
                <a:latin typeface="Gotham" panose="02000504050000020004" pitchFamily="2" charset="0"/>
                <a:ea typeface="Times New Roman" panose="02020603050405020304" pitchFamily="18" charset="0"/>
              </a:rPr>
              <a:t>Necker Hospital, PARIS, France</a:t>
            </a:r>
            <a:r>
              <a:rPr lang="de-DE" sz="1200" dirty="0">
                <a:effectLst/>
                <a:latin typeface="Gotham" panose="02000504050000020004" pitchFamily="2" charset="0"/>
                <a:ea typeface="Arial" panose="020B0604020202020204" pitchFamily="34" charset="0"/>
              </a:rPr>
              <a:t>, </a:t>
            </a:r>
            <a:r>
              <a:rPr lang="en-US" sz="1200" i="1" baseline="30000" dirty="0">
                <a:effectLst/>
                <a:latin typeface="Gotham" panose="02000504050000020004" pitchFamily="2" charset="0"/>
                <a:ea typeface="Times New Roman" panose="02020603050405020304" pitchFamily="18" charset="0"/>
              </a:rPr>
              <a:t>2</a:t>
            </a:r>
            <a:r>
              <a:rPr lang="en-US" sz="1200" i="1" dirty="0">
                <a:effectLst/>
                <a:latin typeface="Gotham" panose="02000504050000020004" pitchFamily="2" charset="0"/>
                <a:ea typeface="Times New Roman" panose="02020603050405020304" pitchFamily="18" charset="0"/>
              </a:rPr>
              <a:t>INSERM, PARIS, France</a:t>
            </a:r>
            <a:r>
              <a:rPr lang="de-DE" sz="1200" dirty="0">
                <a:effectLst/>
                <a:latin typeface="Gotham" panose="02000504050000020004" pitchFamily="2" charset="0"/>
                <a:ea typeface="Arial" panose="020B0604020202020204" pitchFamily="34" charset="0"/>
              </a:rPr>
              <a:t>, </a:t>
            </a:r>
            <a:r>
              <a:rPr lang="en-US" sz="1200" i="1" baseline="30000" dirty="0">
                <a:effectLst/>
                <a:latin typeface="Gotham" panose="02000504050000020004" pitchFamily="2" charset="0"/>
                <a:ea typeface="Times New Roman" panose="02020603050405020304" pitchFamily="18" charset="0"/>
              </a:rPr>
              <a:t>1</a:t>
            </a:r>
            <a:r>
              <a:rPr lang="en-US" sz="1200" i="1" dirty="0">
                <a:effectLst/>
                <a:latin typeface="Gotham" panose="02000504050000020004" pitchFamily="2" charset="0"/>
                <a:ea typeface="Times New Roman" panose="02020603050405020304" pitchFamily="18" charset="0"/>
              </a:rPr>
              <a:t>Necker Hospital, PARIS, France</a:t>
            </a:r>
            <a:r>
              <a:rPr lang="de-DE" sz="1200" dirty="0">
                <a:effectLst/>
                <a:latin typeface="Gotham" panose="02000504050000020004" pitchFamily="2" charset="0"/>
                <a:ea typeface="Arial" panose="020B0604020202020204" pitchFamily="34" charset="0"/>
              </a:rPr>
              <a:t>, </a:t>
            </a:r>
            <a:r>
              <a:rPr lang="en-US" sz="1200" i="1" baseline="30000" dirty="0">
                <a:effectLst/>
                <a:latin typeface="Gotham" panose="02000504050000020004" pitchFamily="2" charset="0"/>
                <a:ea typeface="Times New Roman" panose="02020603050405020304" pitchFamily="18" charset="0"/>
              </a:rPr>
              <a:t>4</a:t>
            </a:r>
            <a:r>
              <a:rPr lang="en-US" sz="1200" i="1" dirty="0">
                <a:effectLst/>
                <a:latin typeface="Gotham" panose="02000504050000020004" pitchFamily="2" charset="0"/>
                <a:ea typeface="Times New Roman" panose="02020603050405020304" pitchFamily="18" charset="0"/>
              </a:rPr>
              <a:t>IMAGINE, PARIS, France</a:t>
            </a:r>
            <a:endParaRPr lang="en-CH" sz="1200" dirty="0">
              <a:effectLst/>
              <a:latin typeface="Gotham" panose="02000504050000020004" pitchFamily="2" charset="0"/>
              <a:ea typeface="Times New Roman" panose="02020603050405020304" pitchFamily="18" charset="0"/>
            </a:endParaRPr>
          </a:p>
          <a:p>
            <a:pPr algn="just"/>
            <a:r>
              <a:rPr lang="en-US" sz="1200" b="1" dirty="0">
                <a:effectLst/>
                <a:latin typeface="Gotham" panose="02000504050000020004" pitchFamily="2" charset="0"/>
                <a:ea typeface="Times New Roman" panose="02020603050405020304" pitchFamily="18" charset="0"/>
              </a:rPr>
              <a:t> </a:t>
            </a:r>
            <a:endParaRPr lang="en-CH" sz="1200" dirty="0">
              <a:effectLst/>
              <a:latin typeface="Gotham" panose="02000504050000020004" pitchFamily="2" charset="0"/>
              <a:ea typeface="Times New Roman" panose="02020603050405020304" pitchFamily="18" charset="0"/>
            </a:endParaRPr>
          </a:p>
          <a:p>
            <a:pPr algn="just"/>
            <a:r>
              <a:rPr lang="en-GB" sz="1200" b="1" dirty="0">
                <a:solidFill>
                  <a:srgbClr val="000000"/>
                </a:solidFill>
                <a:effectLst/>
                <a:latin typeface="Gotham" panose="02000504050000020004" pitchFamily="2" charset="0"/>
                <a:ea typeface="Calibri" panose="020F0502020204030204" pitchFamily="34" charset="0"/>
              </a:rPr>
              <a:t>Background</a:t>
            </a:r>
            <a:r>
              <a:rPr lang="en-GB" sz="1200" dirty="0">
                <a:solidFill>
                  <a:srgbClr val="000000"/>
                </a:solidFill>
                <a:effectLst/>
                <a:latin typeface="Gotham" panose="02000504050000020004" pitchFamily="2" charset="0"/>
                <a:ea typeface="Calibri" panose="020F0502020204030204" pitchFamily="34" charset="0"/>
              </a:rPr>
              <a:t>: </a:t>
            </a:r>
            <a:r>
              <a:rPr lang="en-GB" sz="1200" dirty="0">
                <a:effectLst/>
                <a:latin typeface="Gotham" panose="02000504050000020004" pitchFamily="2" charset="0"/>
                <a:ea typeface="Calibri" panose="020F0502020204030204" pitchFamily="34" charset="0"/>
              </a:rPr>
              <a:t>End stage renal disease patients experience a hastened age-related decline of the immune system.  The thymus is the unique source of naïve T cells generation. Our study aims to determine the main factors associated with the thymic function, as assessed by </a:t>
            </a:r>
            <a:r>
              <a:rPr lang="en-GB" sz="1200" dirty="0" err="1">
                <a:effectLst/>
                <a:latin typeface="Gotham" panose="02000504050000020004" pitchFamily="2" charset="0"/>
                <a:ea typeface="Calibri" panose="020F0502020204030204" pitchFamily="34" charset="0"/>
              </a:rPr>
              <a:t>sjTREC</a:t>
            </a:r>
            <a:r>
              <a:rPr lang="en-GB" sz="1200" dirty="0">
                <a:effectLst/>
                <a:latin typeface="Gotham" panose="02000504050000020004" pitchFamily="2" charset="0"/>
                <a:ea typeface="Calibri" panose="020F0502020204030204" pitchFamily="34" charset="0"/>
              </a:rPr>
              <a:t> measurement, at the time of transplantation</a:t>
            </a:r>
            <a:endParaRPr lang="en-CH" sz="1200" dirty="0">
              <a:effectLst/>
              <a:latin typeface="Gotham" panose="02000504050000020004" pitchFamily="2" charset="0"/>
              <a:ea typeface="Times New Roman" panose="02020603050405020304" pitchFamily="18" charset="0"/>
            </a:endParaRPr>
          </a:p>
          <a:p>
            <a:pPr algn="just"/>
            <a:r>
              <a:rPr lang="en-GB" sz="1200" b="1" dirty="0">
                <a:solidFill>
                  <a:srgbClr val="000000"/>
                </a:solidFill>
                <a:effectLst/>
                <a:latin typeface="Gotham" panose="02000504050000020004" pitchFamily="2" charset="0"/>
                <a:ea typeface="Calibri" panose="020F0502020204030204" pitchFamily="34" charset="0"/>
              </a:rPr>
              <a:t>Methods</a:t>
            </a:r>
            <a:r>
              <a:rPr lang="en-GB" sz="1200" dirty="0">
                <a:solidFill>
                  <a:srgbClr val="000000"/>
                </a:solidFill>
                <a:effectLst/>
                <a:latin typeface="Gotham" panose="02000504050000020004" pitchFamily="2" charset="0"/>
                <a:ea typeface="Calibri" panose="020F0502020204030204" pitchFamily="34" charset="0"/>
              </a:rPr>
              <a:t>: Four hundred-ninety-five consecutive patients, transplanted between January 2015 and March 2019, for whom stored peripheral blood leukocytes were available, were enrolled into the study. </a:t>
            </a:r>
            <a:r>
              <a:rPr lang="en-GB" sz="1200" dirty="0" err="1">
                <a:solidFill>
                  <a:srgbClr val="000000"/>
                </a:solidFill>
                <a:effectLst/>
                <a:latin typeface="Gotham" panose="02000504050000020004" pitchFamily="2" charset="0"/>
                <a:ea typeface="Calibri" panose="020F0502020204030204" pitchFamily="34" charset="0"/>
              </a:rPr>
              <a:t>sjTREC</a:t>
            </a:r>
            <a:r>
              <a:rPr lang="en-GB" sz="1200" dirty="0">
                <a:solidFill>
                  <a:srgbClr val="000000"/>
                </a:solidFill>
                <a:effectLst/>
                <a:latin typeface="Gotham" panose="02000504050000020004" pitchFamily="2" charset="0"/>
                <a:ea typeface="Calibri" panose="020F0502020204030204" pitchFamily="34" charset="0"/>
              </a:rPr>
              <a:t> quantification was performed in total PBMCs. Moreover, </a:t>
            </a:r>
            <a:r>
              <a:rPr lang="en-GB" sz="1200" i="1" dirty="0">
                <a:solidFill>
                  <a:srgbClr val="000000"/>
                </a:solidFill>
                <a:effectLst/>
                <a:latin typeface="Gotham" panose="02000504050000020004" pitchFamily="2" charset="0"/>
                <a:ea typeface="Calibri" panose="020F0502020204030204" pitchFamily="34" charset="0"/>
              </a:rPr>
              <a:t>TCRAD</a:t>
            </a:r>
            <a:r>
              <a:rPr lang="en-GB" sz="1200" dirty="0">
                <a:solidFill>
                  <a:srgbClr val="000000"/>
                </a:solidFill>
                <a:effectLst/>
                <a:latin typeface="Gotham" panose="02000504050000020004" pitchFamily="2" charset="0"/>
                <a:ea typeface="Calibri" panose="020F0502020204030204" pitchFamily="34" charset="0"/>
              </a:rPr>
              <a:t> gene was genotyped for the whole cohort, because its polymorphism was associated with thymic function in the general population.  </a:t>
            </a:r>
            <a:endParaRPr lang="en-CH" sz="1200" dirty="0">
              <a:effectLst/>
              <a:latin typeface="Gotham" panose="02000504050000020004" pitchFamily="2" charset="0"/>
              <a:ea typeface="Times New Roman" panose="02020603050405020304" pitchFamily="18" charset="0"/>
            </a:endParaRPr>
          </a:p>
          <a:p>
            <a:pPr algn="just"/>
            <a:r>
              <a:rPr lang="en-GB" sz="1200" b="1" dirty="0">
                <a:solidFill>
                  <a:srgbClr val="000000"/>
                </a:solidFill>
                <a:effectLst/>
                <a:latin typeface="Gotham" panose="02000504050000020004" pitchFamily="2" charset="0"/>
                <a:ea typeface="Calibri" panose="020F0502020204030204" pitchFamily="34" charset="0"/>
              </a:rPr>
              <a:t>Results</a:t>
            </a:r>
            <a:r>
              <a:rPr lang="en-GB" sz="1200" dirty="0">
                <a:solidFill>
                  <a:srgbClr val="000000"/>
                </a:solidFill>
                <a:effectLst/>
                <a:latin typeface="Gotham" panose="02000504050000020004" pitchFamily="2" charset="0"/>
                <a:ea typeface="Calibri" panose="020F0502020204030204" pitchFamily="34" charset="0"/>
              </a:rPr>
              <a:t>: </a:t>
            </a:r>
            <a:r>
              <a:rPr lang="en-GB" sz="1200" dirty="0">
                <a:effectLst/>
                <a:latin typeface="Gotham" panose="02000504050000020004" pitchFamily="2" charset="0"/>
                <a:ea typeface="Calibri" panose="020F0502020204030204" pitchFamily="34" charset="0"/>
              </a:rPr>
              <a:t>Different clinical factors (recipient age, gender, BMI &gt; 30 kg/m</a:t>
            </a:r>
            <a:r>
              <a:rPr lang="en-GB" sz="1200" baseline="30000" dirty="0">
                <a:effectLst/>
                <a:latin typeface="Gotham" panose="02000504050000020004" pitchFamily="2" charset="0"/>
                <a:ea typeface="Calibri" panose="020F0502020204030204" pitchFamily="34" charset="0"/>
              </a:rPr>
              <a:t>2</a:t>
            </a:r>
            <a:r>
              <a:rPr lang="en-GB" sz="1200" dirty="0">
                <a:effectLst/>
                <a:latin typeface="Gotham" panose="02000504050000020004" pitchFamily="2" charset="0"/>
                <a:ea typeface="Calibri" panose="020F0502020204030204" pitchFamily="34" charset="0"/>
              </a:rPr>
              <a:t>, </a:t>
            </a:r>
            <a:r>
              <a:rPr lang="en-GB" sz="1200" dirty="0" err="1">
                <a:effectLst/>
                <a:latin typeface="Gotham" panose="02000504050000020004" pitchFamily="2" charset="0"/>
                <a:ea typeface="Calibri" panose="020F0502020204030204" pitchFamily="34" charset="0"/>
              </a:rPr>
              <a:t>preexisting</a:t>
            </a:r>
            <a:r>
              <a:rPr lang="en-GB" sz="1200" dirty="0">
                <a:effectLst/>
                <a:latin typeface="Gotham" panose="02000504050000020004" pitchFamily="2" charset="0"/>
                <a:ea typeface="Calibri" panose="020F0502020204030204" pitchFamily="34" charset="0"/>
              </a:rPr>
              <a:t> diabetes, dialysis vintage, positive CMV serology, past exposure to immunosuppressive drugs) and genetic variations (SNP rs2204985, rs10873018, rs12147006) were correlated to Log </a:t>
            </a:r>
            <a:r>
              <a:rPr lang="en-GB" sz="1200" dirty="0" err="1">
                <a:effectLst/>
                <a:latin typeface="Gotham" panose="02000504050000020004" pitchFamily="2" charset="0"/>
                <a:ea typeface="Calibri" panose="020F0502020204030204" pitchFamily="34" charset="0"/>
              </a:rPr>
              <a:t>sjTREC</a:t>
            </a:r>
            <a:r>
              <a:rPr lang="en-GB" sz="1200" dirty="0">
                <a:effectLst/>
                <a:latin typeface="Gotham" panose="02000504050000020004" pitchFamily="2" charset="0"/>
                <a:ea typeface="Calibri" panose="020F0502020204030204" pitchFamily="34" charset="0"/>
              </a:rPr>
              <a:t>. In univariate analysis, age, male gender, obesity, and rituximab-based desensitization regimen before ABO/HLA incompatible transplantation, were positively associated with worse thymic function. The best multivariate analysis model retained only age, male gender and pretransplant desensitization regimen. These results confirmed previous observation in the general population (age, gender), but also unveiled the negative impact of B-cell targeted therapies on thymic function. Ongoing analyses are investigating the impact of baseline thymic function on post-transplant clinical outcomes (including opportunistic infections, COVID19-related mortality, cancers) and on rates of immune reconstitution following T-cell depleting induction (post-transplant CD4+ T cell count trajectory).</a:t>
            </a:r>
            <a:endParaRPr lang="en-CH" sz="1200" dirty="0">
              <a:effectLst/>
              <a:latin typeface="Gotham" panose="02000504050000020004" pitchFamily="2" charset="0"/>
              <a:ea typeface="Times New Roman" panose="02020603050405020304" pitchFamily="18" charset="0"/>
            </a:endParaRPr>
          </a:p>
          <a:p>
            <a:pPr algn="just"/>
            <a:r>
              <a:rPr lang="en-GB" sz="1200" b="1" dirty="0">
                <a:solidFill>
                  <a:srgbClr val="000000"/>
                </a:solidFill>
                <a:effectLst/>
                <a:latin typeface="Gotham" panose="02000504050000020004" pitchFamily="2" charset="0"/>
                <a:ea typeface="Calibri" panose="020F0502020204030204" pitchFamily="34" charset="0"/>
              </a:rPr>
              <a:t>Conclusions</a:t>
            </a:r>
            <a:r>
              <a:rPr lang="en-GB" sz="1200" dirty="0">
                <a:solidFill>
                  <a:srgbClr val="000000"/>
                </a:solidFill>
                <a:effectLst/>
                <a:latin typeface="Gotham" panose="02000504050000020004" pitchFamily="2" charset="0"/>
                <a:ea typeface="Calibri" panose="020F0502020204030204" pitchFamily="34" charset="0"/>
              </a:rPr>
              <a:t>: </a:t>
            </a:r>
            <a:r>
              <a:rPr lang="en-GB" sz="1200" dirty="0">
                <a:effectLst/>
                <a:latin typeface="Gotham" panose="02000504050000020004" pitchFamily="2" charset="0"/>
                <a:ea typeface="Calibri" panose="020F0502020204030204" pitchFamily="34" charset="0"/>
              </a:rPr>
              <a:t>Recipient age, gender, and rituximab therapy administered 1 month ahead of kidney transplantation are the three independent factors correlated with the baseline thymic function. </a:t>
            </a:r>
            <a:endParaRPr lang="en-CH" sz="1200" dirty="0">
              <a:effectLst/>
              <a:latin typeface="Gotham" panose="02000504050000020004" pitchFamily="2" charset="0"/>
              <a:ea typeface="Times New Roman" panose="02020603050405020304" pitchFamily="18" charset="0"/>
            </a:endParaRPr>
          </a:p>
          <a:p>
            <a:endParaRPr lang="en-GB" sz="1200" b="0" i="1" kern="1200" dirty="0">
              <a:solidFill>
                <a:srgbClr val="040C28"/>
              </a:solidFill>
              <a:effectLst/>
              <a:latin typeface="Gotham" panose="02000504050000020004" pitchFamily="2" charset="0"/>
              <a:ea typeface="+mn-ea"/>
              <a:cs typeface="+mn-cs"/>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7</a:t>
            </a:fld>
            <a:endParaRPr lang="en-GB"/>
          </a:p>
        </p:txBody>
      </p:sp>
    </p:spTree>
    <p:extLst>
      <p:ext uri="{BB962C8B-B14F-4D97-AF65-F5344CB8AC3E}">
        <p14:creationId xmlns:p14="http://schemas.microsoft.com/office/powerpoint/2010/main" val="44622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Bcl6, </a:t>
            </a:r>
            <a:r>
              <a:rPr lang="fr-CH" sz="1200" b="0" i="1" kern="1200" dirty="0">
                <a:solidFill>
                  <a:schemeClr val="tx1"/>
                </a:solidFill>
                <a:latin typeface="Gotham" panose="02000504050000020004" pitchFamily="2" charset="0"/>
                <a:ea typeface="+mn-ea"/>
                <a:cs typeface="+mn-cs"/>
              </a:rPr>
              <a:t>B-</a:t>
            </a:r>
            <a:r>
              <a:rPr lang="fr-CH" sz="1200" b="0" i="1" kern="1200" dirty="0" err="1">
                <a:solidFill>
                  <a:schemeClr val="tx1"/>
                </a:solidFill>
                <a:latin typeface="Gotham" panose="02000504050000020004" pitchFamily="2" charset="0"/>
                <a:ea typeface="+mn-ea"/>
                <a:cs typeface="+mn-cs"/>
              </a:rPr>
              <a:t>cell</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lymphoma</a:t>
            </a:r>
            <a:r>
              <a:rPr lang="fr-CH" sz="1200" b="0" i="1" kern="1200" dirty="0">
                <a:solidFill>
                  <a:schemeClr val="tx1"/>
                </a:solidFill>
                <a:latin typeface="Gotham" panose="02000504050000020004" pitchFamily="2" charset="0"/>
                <a:ea typeface="+mn-ea"/>
                <a:cs typeface="+mn-cs"/>
              </a:rPr>
              <a:t> 6; Bcl6i, </a:t>
            </a:r>
            <a:r>
              <a:rPr lang="en-US" sz="1200" b="0" i="1" kern="1200" dirty="0">
                <a:solidFill>
                  <a:schemeClr val="tx1"/>
                </a:solidFill>
                <a:latin typeface="Gotham" panose="02000504050000020004" pitchFamily="2" charset="0"/>
                <a:ea typeface="+mn-ea"/>
                <a:cs typeface="+mn-cs"/>
              </a:rPr>
              <a:t>Bcl6 inhibitors; </a:t>
            </a:r>
            <a:r>
              <a:rPr lang="fr-CH" sz="1200" b="0" i="1" kern="1200" dirty="0">
                <a:solidFill>
                  <a:schemeClr val="tx1"/>
                </a:solidFill>
                <a:latin typeface="Gotham" panose="02000504050000020004" pitchFamily="2" charset="0"/>
                <a:ea typeface="+mn-ea"/>
                <a:cs typeface="+mn-cs"/>
              </a:rPr>
              <a:t>CFSE, </a:t>
            </a:r>
            <a:r>
              <a:rPr lang="fr-CH" sz="1200" b="0" i="1" kern="1200" dirty="0" err="1">
                <a:solidFill>
                  <a:schemeClr val="tx1"/>
                </a:solidFill>
                <a:latin typeface="Gotham" panose="02000504050000020004" pitchFamily="2" charset="0"/>
                <a:ea typeface="+mn-ea"/>
                <a:cs typeface="+mn-cs"/>
              </a:rPr>
              <a:t>carboxyfluorescein</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succinimidyl</a:t>
            </a:r>
            <a:r>
              <a:rPr lang="fr-CH" sz="1200" b="0" i="1" kern="1200" dirty="0">
                <a:solidFill>
                  <a:schemeClr val="tx1"/>
                </a:solidFill>
                <a:latin typeface="Gotham" panose="02000504050000020004" pitchFamily="2" charset="0"/>
                <a:ea typeface="+mn-ea"/>
                <a:cs typeface="+mn-cs"/>
              </a:rPr>
              <a:t> ester; IL-2, </a:t>
            </a:r>
            <a:r>
              <a:rPr lang="fr-CH" sz="1200" b="0" i="1" kern="1200" dirty="0" err="1">
                <a:solidFill>
                  <a:schemeClr val="tx1"/>
                </a:solidFill>
                <a:latin typeface="Gotham" panose="02000504050000020004" pitchFamily="2" charset="0"/>
                <a:ea typeface="+mn-ea"/>
                <a:cs typeface="+mn-cs"/>
              </a:rPr>
              <a:t>interleukin</a:t>
            </a:r>
            <a:r>
              <a:rPr lang="fr-CH" sz="1200" b="0" i="1" kern="1200" dirty="0">
                <a:solidFill>
                  <a:schemeClr val="tx1"/>
                </a:solidFill>
                <a:latin typeface="Gotham" panose="02000504050000020004" pitchFamily="2" charset="0"/>
                <a:ea typeface="+mn-ea"/>
                <a:cs typeface="+mn-cs"/>
              </a:rPr>
              <a:t> 2; IL-4, </a:t>
            </a:r>
            <a:r>
              <a:rPr lang="fr-CH" sz="1200" b="0" i="1" kern="1200" dirty="0" err="1">
                <a:solidFill>
                  <a:schemeClr val="tx1"/>
                </a:solidFill>
                <a:latin typeface="Gotham" panose="02000504050000020004" pitchFamily="2" charset="0"/>
                <a:ea typeface="+mn-ea"/>
                <a:cs typeface="+mn-cs"/>
              </a:rPr>
              <a:t>interleukin</a:t>
            </a:r>
            <a:r>
              <a:rPr lang="fr-CH" sz="1200" b="0" i="1" kern="1200" dirty="0">
                <a:solidFill>
                  <a:schemeClr val="tx1"/>
                </a:solidFill>
                <a:latin typeface="Gotham" panose="02000504050000020004" pitchFamily="2" charset="0"/>
                <a:ea typeface="+mn-ea"/>
                <a:cs typeface="+mn-cs"/>
              </a:rPr>
              <a:t> 4; IL-17, </a:t>
            </a:r>
            <a:r>
              <a:rPr lang="fr-CH" sz="1200" b="0" i="1" kern="1200" dirty="0" err="1">
                <a:solidFill>
                  <a:schemeClr val="tx1"/>
                </a:solidFill>
                <a:latin typeface="Gotham" panose="02000504050000020004" pitchFamily="2" charset="0"/>
                <a:ea typeface="+mn-ea"/>
                <a:cs typeface="+mn-cs"/>
              </a:rPr>
              <a:t>interleukin</a:t>
            </a:r>
            <a:r>
              <a:rPr lang="fr-CH" sz="1200" b="0" i="1" kern="1200" dirty="0">
                <a:solidFill>
                  <a:schemeClr val="tx1"/>
                </a:solidFill>
                <a:latin typeface="Gotham" panose="02000504050000020004" pitchFamily="2" charset="0"/>
                <a:ea typeface="+mn-ea"/>
                <a:cs typeface="+mn-cs"/>
              </a:rPr>
              <a:t> 17; IL-21, </a:t>
            </a:r>
            <a:r>
              <a:rPr lang="fr-CH" sz="1200" b="0" i="1" kern="1200" dirty="0" err="1">
                <a:solidFill>
                  <a:schemeClr val="tx1"/>
                </a:solidFill>
                <a:latin typeface="Gotham" panose="02000504050000020004" pitchFamily="2" charset="0"/>
                <a:ea typeface="+mn-ea"/>
                <a:cs typeface="+mn-cs"/>
              </a:rPr>
              <a:t>interleukin</a:t>
            </a:r>
            <a:r>
              <a:rPr lang="fr-CH" sz="1200" b="0" i="1" kern="1200" dirty="0">
                <a:solidFill>
                  <a:schemeClr val="tx1"/>
                </a:solidFill>
                <a:latin typeface="Gotham" panose="02000504050000020004" pitchFamily="2" charset="0"/>
                <a:ea typeface="+mn-ea"/>
                <a:cs typeface="+mn-cs"/>
              </a:rPr>
              <a:t> 21; </a:t>
            </a:r>
            <a:r>
              <a:rPr lang="en-US" sz="1200" i="1" dirty="0">
                <a:solidFill>
                  <a:srgbClr val="A5A5A5"/>
                </a:solidFill>
                <a:latin typeface="Gotham" panose="02000504050000020004" pitchFamily="2" charset="0"/>
              </a:rPr>
              <a:t>IFN-</a:t>
            </a:r>
            <a:r>
              <a:rPr lang="en-US" sz="1200" i="1" dirty="0">
                <a:solidFill>
                  <a:srgbClr val="A5A5A5"/>
                </a:solidFill>
                <a:latin typeface="Gotham" panose="02000504050000020004" pitchFamily="2" charset="0"/>
                <a:sym typeface="Symbol" panose="05050102010706020507" pitchFamily="18" charset="2"/>
              </a:rPr>
              <a:t>, interferon gamma; </a:t>
            </a:r>
            <a:r>
              <a:rPr lang="fr-CH" sz="1200" b="0" i="1" kern="1200" dirty="0">
                <a:solidFill>
                  <a:schemeClr val="tx1"/>
                </a:solidFill>
                <a:latin typeface="Gotham" panose="02000504050000020004" pitchFamily="2" charset="0"/>
                <a:ea typeface="+mn-ea"/>
                <a:cs typeface="+mn-cs"/>
              </a:rPr>
              <a:t>ISH, </a:t>
            </a:r>
            <a:r>
              <a:rPr lang="fr-CH" b="0" i="1" dirty="0">
                <a:solidFill>
                  <a:srgbClr val="4D5156"/>
                </a:solidFill>
                <a:effectLst/>
                <a:latin typeface="Gotham" panose="02000504050000020004" pitchFamily="2" charset="0"/>
              </a:rPr>
              <a:t>in situ </a:t>
            </a:r>
            <a:r>
              <a:rPr lang="fr-CH" b="0" i="1" dirty="0" err="1">
                <a:solidFill>
                  <a:srgbClr val="4D5156"/>
                </a:solidFill>
                <a:effectLst/>
                <a:latin typeface="Gotham" panose="02000504050000020004" pitchFamily="2" charset="0"/>
              </a:rPr>
              <a:t>hybridization</a:t>
            </a:r>
            <a:r>
              <a:rPr lang="fr-CH" b="0" i="1" dirty="0">
                <a:solidFill>
                  <a:srgbClr val="4D5156"/>
                </a:solidFill>
                <a:effectLst/>
                <a:latin typeface="Gotham" panose="02000504050000020004" pitchFamily="2" charset="0"/>
              </a:rPr>
              <a:t>; KTR, </a:t>
            </a:r>
            <a:r>
              <a:rPr lang="fr-CH" b="0" i="1" dirty="0" err="1">
                <a:solidFill>
                  <a:srgbClr val="4D5156"/>
                </a:solidFill>
                <a:effectLst/>
                <a:latin typeface="Gotham" panose="02000504050000020004" pitchFamily="2" charset="0"/>
              </a:rPr>
              <a:t>kidney</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transplanted</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recipient</a:t>
            </a:r>
            <a:r>
              <a:rPr lang="fr-CH" b="0" i="1" dirty="0">
                <a:solidFill>
                  <a:srgbClr val="4D5156"/>
                </a:solidFill>
                <a:effectLst/>
                <a:latin typeface="Gotham" panose="02000504050000020004" pitchFamily="2" charset="0"/>
              </a:rPr>
              <a:t>; </a:t>
            </a:r>
            <a:r>
              <a:rPr lang="fr-CH" sz="1200" b="0" i="1" kern="1200" dirty="0" err="1">
                <a:solidFill>
                  <a:schemeClr val="tx1"/>
                </a:solidFill>
                <a:latin typeface="Gotham" panose="02000504050000020004" pitchFamily="2" charset="0"/>
                <a:ea typeface="+mn-ea"/>
                <a:cs typeface="+mn-cs"/>
              </a:rPr>
              <a:t>KTx</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kidney</a:t>
            </a:r>
            <a:r>
              <a:rPr lang="fr-CH" sz="1200" b="0" i="1" kern="1200" dirty="0">
                <a:solidFill>
                  <a:schemeClr val="tx1"/>
                </a:solidFill>
                <a:latin typeface="Gotham" panose="02000504050000020004" pitchFamily="2" charset="0"/>
                <a:ea typeface="+mn-ea"/>
                <a:cs typeface="+mn-cs"/>
              </a:rPr>
              <a:t> transplantation; MLR, mixed lymphocyte </a:t>
            </a:r>
            <a:r>
              <a:rPr lang="fr-CH" sz="1200" b="0" i="1" kern="1200" dirty="0" err="1">
                <a:solidFill>
                  <a:schemeClr val="tx1"/>
                </a:solidFill>
                <a:latin typeface="Gotham" panose="02000504050000020004" pitchFamily="2" charset="0"/>
                <a:ea typeface="+mn-ea"/>
                <a:cs typeface="+mn-cs"/>
              </a:rPr>
              <a:t>reaction</a:t>
            </a:r>
            <a:r>
              <a:rPr lang="fr-CH" sz="1200" b="0" i="1" kern="1200" dirty="0">
                <a:solidFill>
                  <a:schemeClr val="tx1"/>
                </a:solidFill>
                <a:latin typeface="Gotham" panose="02000504050000020004" pitchFamily="2" charset="0"/>
                <a:ea typeface="+mn-ea"/>
                <a:cs typeface="+mn-cs"/>
              </a:rPr>
              <a:t>; </a:t>
            </a:r>
            <a:r>
              <a:rPr lang="en-GB" b="0" i="1" dirty="0">
                <a:latin typeface="Gotham" panose="02000504050000020004" pitchFamily="2" charset="0"/>
              </a:rPr>
              <a:t>PBMC, </a:t>
            </a:r>
            <a:r>
              <a:rPr lang="fr-CH" b="0" i="1" dirty="0" err="1">
                <a:solidFill>
                  <a:srgbClr val="040C28"/>
                </a:solidFill>
                <a:effectLst/>
                <a:latin typeface="Gotham" panose="02000504050000020004" pitchFamily="2" charset="0"/>
              </a:rPr>
              <a:t>peripheral</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blood</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mononuclear</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cell</a:t>
            </a:r>
            <a:r>
              <a:rPr lang="fr-CH" b="0" i="1" dirty="0">
                <a:solidFill>
                  <a:srgbClr val="040C28"/>
                </a:solidFill>
                <a:effectLst/>
                <a:latin typeface="Gotham" panose="02000504050000020004" pitchFamily="2" charset="0"/>
              </a:rPr>
              <a:t>; Q-PCR, quantitative </a:t>
            </a:r>
            <a:r>
              <a:rPr lang="fr-CH" b="0" i="1" dirty="0" err="1">
                <a:solidFill>
                  <a:srgbClr val="040C28"/>
                </a:solidFill>
                <a:effectLst/>
                <a:latin typeface="Gotham" panose="02000504050000020004" pitchFamily="2" charset="0"/>
              </a:rPr>
              <a:t>polymerase</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chain</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reaction</a:t>
            </a:r>
            <a:r>
              <a:rPr lang="fr-CH" b="0" i="1" dirty="0">
                <a:solidFill>
                  <a:srgbClr val="040C28"/>
                </a:solidFill>
                <a:effectLst/>
                <a:latin typeface="Gotham" panose="02000504050000020004" pitchFamily="2" charset="0"/>
              </a:rPr>
              <a:t>; </a:t>
            </a:r>
            <a:r>
              <a:rPr lang="fr-CH" sz="1200" b="0" i="1" kern="1200" dirty="0">
                <a:solidFill>
                  <a:schemeClr val="tx1"/>
                </a:solidFill>
                <a:latin typeface="Gotham" panose="02000504050000020004" pitchFamily="2" charset="0"/>
                <a:ea typeface="+mn-ea"/>
                <a:cs typeface="+mn-cs"/>
              </a:rPr>
              <a:t>TCMR, T </a:t>
            </a:r>
            <a:r>
              <a:rPr lang="fr-CH" sz="1200" b="0" i="1" kern="1200" dirty="0" err="1">
                <a:solidFill>
                  <a:schemeClr val="tx1"/>
                </a:solidFill>
                <a:latin typeface="Gotham" panose="02000504050000020004" pitchFamily="2" charset="0"/>
                <a:ea typeface="+mn-ea"/>
                <a:cs typeface="+mn-cs"/>
              </a:rPr>
              <a:t>cell-mediated</a:t>
            </a:r>
            <a:r>
              <a:rPr lang="fr-CH" sz="1200" b="0" i="1" kern="1200" dirty="0">
                <a:solidFill>
                  <a:schemeClr val="tx1"/>
                </a:solidFill>
                <a:latin typeface="Gotham" panose="02000504050000020004" pitchFamily="2" charset="0"/>
                <a:ea typeface="+mn-ea"/>
                <a:cs typeface="+mn-cs"/>
              </a:rPr>
              <a:t> rejection; </a:t>
            </a:r>
            <a:r>
              <a:rPr lang="fr-CH" sz="1200" b="0" i="1" kern="1200" dirty="0" err="1">
                <a:solidFill>
                  <a:schemeClr val="tx1"/>
                </a:solidFill>
                <a:latin typeface="Gotham" panose="02000504050000020004" pitchFamily="2" charset="0"/>
                <a:ea typeface="+mn-ea"/>
                <a:cs typeface="+mn-cs"/>
              </a:rPr>
              <a:t>Tcm</a:t>
            </a:r>
            <a:r>
              <a:rPr lang="fr-CH" sz="1200" b="0" i="1" kern="1200" dirty="0">
                <a:solidFill>
                  <a:schemeClr val="tx1"/>
                </a:solidFill>
                <a:latin typeface="Gotham" panose="02000504050000020004" pitchFamily="2" charset="0"/>
                <a:ea typeface="+mn-ea"/>
                <a:cs typeface="+mn-cs"/>
              </a:rPr>
              <a:t>, </a:t>
            </a:r>
            <a:r>
              <a:rPr lang="en-US" sz="1200" i="1" dirty="0">
                <a:solidFill>
                  <a:srgbClr val="A5A5A5"/>
                </a:solidFill>
                <a:latin typeface="Gotham" panose="02000504050000020004" pitchFamily="2" charset="0"/>
              </a:rPr>
              <a:t>CD4</a:t>
            </a:r>
            <a:r>
              <a:rPr lang="en-US" sz="1200" i="1" baseline="30000" dirty="0">
                <a:solidFill>
                  <a:srgbClr val="A5A5A5"/>
                </a:solidFill>
                <a:latin typeface="Gotham" panose="02000504050000020004" pitchFamily="2" charset="0"/>
              </a:rPr>
              <a:t>+ </a:t>
            </a:r>
            <a:r>
              <a:rPr lang="en-US" sz="1200" i="1" baseline="0" dirty="0">
                <a:solidFill>
                  <a:srgbClr val="A5A5A5"/>
                </a:solidFill>
                <a:latin typeface="Gotham" panose="02000504050000020004" pitchFamily="2" charset="0"/>
              </a:rPr>
              <a:t>central T cell; </a:t>
            </a:r>
            <a:r>
              <a:rPr lang="en-US" sz="1200" i="1" baseline="0" dirty="0" err="1">
                <a:solidFill>
                  <a:srgbClr val="A5A5A5"/>
                </a:solidFill>
                <a:latin typeface="Gotham" panose="02000504050000020004" pitchFamily="2" charset="0"/>
              </a:rPr>
              <a:t>Tem</a:t>
            </a:r>
            <a:r>
              <a:rPr lang="en-US" sz="1200" i="1" baseline="0" dirty="0">
                <a:solidFill>
                  <a:srgbClr val="A5A5A5"/>
                </a:solidFill>
                <a:latin typeface="Gotham" panose="02000504050000020004" pitchFamily="2" charset="0"/>
              </a:rPr>
              <a:t>, effector memory T cell; </a:t>
            </a:r>
            <a:r>
              <a:rPr lang="fr-CH" sz="1200" b="0" i="1" kern="1200" dirty="0" err="1">
                <a:solidFill>
                  <a:schemeClr val="tx1"/>
                </a:solidFill>
                <a:latin typeface="Gotham" panose="02000504050000020004" pitchFamily="2" charset="0"/>
                <a:ea typeface="+mn-ea"/>
                <a:cs typeface="+mn-cs"/>
              </a:rPr>
              <a:t>Tn</a:t>
            </a:r>
            <a:r>
              <a:rPr lang="fr-CH" sz="1200" b="0" i="1" kern="1200" dirty="0">
                <a:solidFill>
                  <a:schemeClr val="tx1"/>
                </a:solidFill>
                <a:latin typeface="Gotham" panose="02000504050000020004" pitchFamily="2" charset="0"/>
                <a:ea typeface="+mn-ea"/>
                <a:cs typeface="+mn-cs"/>
              </a:rPr>
              <a:t>, </a:t>
            </a:r>
            <a:r>
              <a:rPr lang="en-US" sz="1200" i="1" dirty="0">
                <a:solidFill>
                  <a:srgbClr val="A5A5A5"/>
                </a:solidFill>
                <a:latin typeface="Gotham" panose="02000504050000020004" pitchFamily="2" charset="0"/>
              </a:rPr>
              <a:t>CD4</a:t>
            </a:r>
            <a:r>
              <a:rPr lang="en-US" sz="1200" i="1" baseline="30000" dirty="0">
                <a:solidFill>
                  <a:srgbClr val="A5A5A5"/>
                </a:solidFill>
                <a:latin typeface="Gotham" panose="02000504050000020004" pitchFamily="2" charset="0"/>
              </a:rPr>
              <a:t>+</a:t>
            </a:r>
            <a:r>
              <a:rPr lang="en-US" sz="1200" i="1" dirty="0">
                <a:solidFill>
                  <a:srgbClr val="A5A5A5"/>
                </a:solidFill>
                <a:latin typeface="Gotham" panose="02000504050000020004" pitchFamily="2" charset="0"/>
              </a:rPr>
              <a:t> naive T cell.</a:t>
            </a:r>
            <a:endParaRPr lang="fr-CH" sz="1200" b="0" i="1" kern="1200" dirty="0">
              <a:solidFill>
                <a:schemeClr val="tx1"/>
              </a:solidFill>
              <a:latin typeface="Gotham" panose="0200050405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200" b="0" i="1" kern="1200" dirty="0">
              <a:solidFill>
                <a:schemeClr val="tx1"/>
              </a:solidFill>
              <a:latin typeface="Gotham" panose="02000504050000020004" pitchFamily="2" charset="0"/>
              <a:ea typeface="+mn-ea"/>
              <a:cs typeface="+mn-cs"/>
            </a:endParaRPr>
          </a:p>
          <a:p>
            <a:pPr algn="just"/>
            <a:r>
              <a:rPr lang="en-US" sz="1800" b="1" dirty="0">
                <a:effectLst/>
                <a:latin typeface="Gotham" panose="02000504050000020004" pitchFamily="2" charset="0"/>
                <a:ea typeface="Times New Roman" panose="02020603050405020304" pitchFamily="18" charset="0"/>
              </a:rPr>
              <a:t>LDV1</a:t>
            </a:r>
            <a:endParaRPr lang="en-CH" sz="1800" dirty="0">
              <a:effectLst/>
              <a:latin typeface="Gotham" panose="02000504050000020004" pitchFamily="2" charset="0"/>
              <a:ea typeface="Times New Roman" panose="02020603050405020304" pitchFamily="18" charset="0"/>
            </a:endParaRPr>
          </a:p>
          <a:p>
            <a:pPr algn="just"/>
            <a:r>
              <a:rPr lang="en-US" sz="1800" b="1" cap="small" dirty="0">
                <a:effectLst/>
                <a:latin typeface="Gotham" panose="02000504050000020004" pitchFamily="2" charset="0"/>
                <a:ea typeface="Times New Roman" panose="02020603050405020304" pitchFamily="18" charset="0"/>
              </a:rPr>
              <a:t>BCL-6 INHIBITORS POTENTLY INHIBIT ALLOGENEIC T CELL ACTIVATION - A NOVEL MECHANISM OF IMMUNOSUPPRESSION</a:t>
            </a:r>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Louisa Steines*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Myriam Bouziani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Rens</a:t>
            </a:r>
            <a:r>
              <a:rPr lang="en-US" sz="1800" b="1" dirty="0">
                <a:effectLst/>
                <a:latin typeface="Gotham" panose="02000504050000020004" pitchFamily="2" charset="0"/>
                <a:ea typeface="Times New Roman" panose="02020603050405020304" pitchFamily="18" charset="0"/>
              </a:rPr>
              <a:t> Kraaijeveld</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Henrik Junger</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Natalie Kipp</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Kerstin Amann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Dennis Hesselink</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Tobias Bergler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Bernhard Banas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Carla Baan</a:t>
            </a:r>
            <a:r>
              <a:rPr lang="en-US"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Regensburg, Nephrology, Regensburg,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Transplantation Institute, Rotterdam,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Hospital Regensburg, Surgery, Regensburg,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University Hospital Erlangen, </a:t>
            </a:r>
            <a:r>
              <a:rPr lang="en-US" sz="1800" i="1" dirty="0" err="1">
                <a:effectLst/>
                <a:latin typeface="Gotham" panose="02000504050000020004" pitchFamily="2" charset="0"/>
                <a:ea typeface="Times New Roman" panose="02020603050405020304" pitchFamily="18" charset="0"/>
              </a:rPr>
              <a:t>Nephropathology</a:t>
            </a:r>
            <a:r>
              <a:rPr lang="en-US" sz="1800" i="1" dirty="0">
                <a:effectLst/>
                <a:latin typeface="Gotham" panose="02000504050000020004" pitchFamily="2" charset="0"/>
                <a:ea typeface="Times New Roman" panose="02020603050405020304" pitchFamily="18" charset="0"/>
              </a:rPr>
              <a:t>, Erlangen,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Erasmus MC, Rotterdam, Netherlands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Bcl6 is a key transcription factor regulating T cell fate. We explored the potential of novel Bcl6 inhibitors (Bcl6i) as immunosuppressants in transplantation.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First, we determined Bcl6 expression in T cells in </a:t>
            </a:r>
            <a:r>
              <a:rPr lang="en-US" sz="1800" dirty="0" err="1">
                <a:effectLst/>
                <a:latin typeface="Gotham" panose="02000504050000020004" pitchFamily="2" charset="0"/>
                <a:ea typeface="Calibri" panose="020F0502020204030204" pitchFamily="34" charset="0"/>
              </a:rPr>
              <a:t>KTx</a:t>
            </a:r>
            <a:r>
              <a:rPr lang="en-US" sz="1800" dirty="0">
                <a:effectLst/>
                <a:latin typeface="Gotham" panose="02000504050000020004" pitchFamily="2" charset="0"/>
                <a:ea typeface="Calibri" panose="020F0502020204030204" pitchFamily="34" charset="0"/>
              </a:rPr>
              <a:t> biopsies (10 TCMR, 10 non-rejection) using multiplex immunofluorescence ISH. To test the effects and mechanism of Bcl6i on T cell activation, we performed mixed lymphocyte reactions (MLR) using healthy donor PBMC. Briefly, CFSE-labeled responder PBMC, or sorted CD4+ naïve (Tn), central (</a:t>
            </a:r>
            <a:r>
              <a:rPr lang="en-US" sz="1800" dirty="0" err="1">
                <a:effectLst/>
                <a:latin typeface="Gotham" panose="02000504050000020004" pitchFamily="2" charset="0"/>
                <a:ea typeface="Calibri" panose="020F0502020204030204" pitchFamily="34" charset="0"/>
              </a:rPr>
              <a:t>Tcm</a:t>
            </a:r>
            <a:r>
              <a:rPr lang="en-US" sz="1800" dirty="0">
                <a:effectLst/>
                <a:latin typeface="Gotham" panose="02000504050000020004" pitchFamily="2" charset="0"/>
                <a:ea typeface="Calibri" panose="020F0502020204030204" pitchFamily="34" charset="0"/>
              </a:rPr>
              <a:t>) or effector (</a:t>
            </a:r>
            <a:r>
              <a:rPr lang="en-US" sz="1800" dirty="0" err="1">
                <a:effectLst/>
                <a:latin typeface="Gotham" panose="02000504050000020004" pitchFamily="2" charset="0"/>
                <a:ea typeface="Calibri" panose="020F0502020204030204" pitchFamily="34" charset="0"/>
              </a:rPr>
              <a:t>Tem</a:t>
            </a:r>
            <a:r>
              <a:rPr lang="en-US" sz="1800" dirty="0">
                <a:effectLst/>
                <a:latin typeface="Gotham" panose="02000504050000020004" pitchFamily="2" charset="0"/>
                <a:ea typeface="Calibri" panose="020F0502020204030204" pitchFamily="34" charset="0"/>
              </a:rPr>
              <a:t>) memory T cells were cocultured with irradiated third party stimulator PBMC in the presence of different Bcl6i (79.6 or FX1), the Bcl6 degrader BI-3802, and the vehicle control. After 5 days, CD4 and CD8 T cell proliferation and expression of cytokines, granzyme B and perforin were measured.  In addition, we tested Bcl6i action in PBMC from </a:t>
            </a:r>
            <a:r>
              <a:rPr lang="en-US" sz="1800" dirty="0" err="1">
                <a:effectLst/>
                <a:latin typeface="Gotham" panose="02000504050000020004" pitchFamily="2" charset="0"/>
                <a:ea typeface="Calibri" panose="020F0502020204030204" pitchFamily="34" charset="0"/>
              </a:rPr>
              <a:t>KTx</a:t>
            </a:r>
            <a:r>
              <a:rPr lang="en-US" sz="1800" dirty="0">
                <a:effectLst/>
                <a:latin typeface="Gotham" panose="02000504050000020004" pitchFamily="2" charset="0"/>
                <a:ea typeface="Calibri" panose="020F0502020204030204" pitchFamily="34" charset="0"/>
              </a:rPr>
              <a:t> patients with (n=9) and without rejection (n=7).</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Indeed, we found pronounced Bcl6 expression in T cells during TCMR. Next, we studied the immunosuppressive effects of Bcl6i, which potently inhibited proliferation and function (IFN-</a:t>
            </a:r>
            <a:r>
              <a:rPr lang="en-US"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US" sz="1800" dirty="0">
                <a:effectLst/>
                <a:latin typeface="Gotham" panose="02000504050000020004" pitchFamily="2" charset="0"/>
                <a:ea typeface="Calibri" panose="020F0502020204030204" pitchFamily="34" charset="0"/>
              </a:rPr>
              <a:t>, </a:t>
            </a:r>
            <a:r>
              <a:rPr lang="en-US" sz="1800" dirty="0" err="1">
                <a:effectLst/>
                <a:latin typeface="Gotham" panose="02000504050000020004" pitchFamily="2" charset="0"/>
                <a:ea typeface="Calibri" panose="020F0502020204030204" pitchFamily="34" charset="0"/>
              </a:rPr>
              <a:t>GrB</a:t>
            </a:r>
            <a:r>
              <a:rPr lang="en-US" sz="1800" dirty="0">
                <a:effectLst/>
                <a:latin typeface="Gotham" panose="02000504050000020004" pitchFamily="2" charset="0"/>
                <a:ea typeface="Calibri" panose="020F0502020204030204" pitchFamily="34" charset="0"/>
              </a:rPr>
              <a:t>, Perf) of CD4 and CD8 T cells compared to vehicle (max. 90% inhibition) without affecting viability. This appeared to be a class effect, since FX1, 79.6 and BI-3802 showed similar effects. Bcl6i interfered with early (d0-3) rather than late (d4-6) activation and Tn, </a:t>
            </a:r>
            <a:r>
              <a:rPr lang="en-US" sz="1800" dirty="0" err="1">
                <a:effectLst/>
                <a:latin typeface="Gotham" panose="02000504050000020004" pitchFamily="2" charset="0"/>
                <a:ea typeface="Calibri" panose="020F0502020204030204" pitchFamily="34" charset="0"/>
              </a:rPr>
              <a:t>Tcm</a:t>
            </a:r>
            <a:r>
              <a:rPr lang="en-US" sz="1800" dirty="0">
                <a:effectLst/>
                <a:latin typeface="Gotham" panose="02000504050000020004" pitchFamily="2" charset="0"/>
                <a:ea typeface="Calibri" panose="020F0502020204030204" pitchFamily="34" charset="0"/>
              </a:rPr>
              <a:t> and </a:t>
            </a:r>
            <a:r>
              <a:rPr lang="en-US" sz="1800" dirty="0" err="1">
                <a:effectLst/>
                <a:latin typeface="Gotham" panose="02000504050000020004" pitchFamily="2" charset="0"/>
                <a:ea typeface="Calibri" panose="020F0502020204030204" pitchFamily="34" charset="0"/>
              </a:rPr>
              <a:t>Tem</a:t>
            </a:r>
            <a:r>
              <a:rPr lang="en-US" sz="1800" dirty="0">
                <a:effectLst/>
                <a:latin typeface="Gotham" panose="02000504050000020004" pitchFamily="2" charset="0"/>
                <a:ea typeface="Calibri" panose="020F0502020204030204" pitchFamily="34" charset="0"/>
              </a:rPr>
              <a:t> were equally inhibited by Bcl6i. Q-PCR gene expression analysis indicated that Bcl6i affected T cell fate, since canonical Th subset markers were differentially regulated (up: GATA3, IL-4; down: IFN-</a:t>
            </a:r>
            <a:r>
              <a:rPr lang="en-US"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US" sz="1800" dirty="0">
                <a:effectLst/>
                <a:latin typeface="Gotham" panose="02000504050000020004" pitchFamily="2" charset="0"/>
                <a:ea typeface="Calibri" panose="020F0502020204030204" pitchFamily="34" charset="0"/>
              </a:rPr>
              <a:t>, IL-17, IL-21), while the T cell factor Tcf-1 and inhibitory receptor TIGIT were upregulated. To test whether alloreactive T cells from </a:t>
            </a:r>
            <a:r>
              <a:rPr lang="en-US" sz="1800" dirty="0" err="1">
                <a:effectLst/>
                <a:latin typeface="Gotham" panose="02000504050000020004" pitchFamily="2" charset="0"/>
                <a:ea typeface="Calibri" panose="020F0502020204030204" pitchFamily="34" charset="0"/>
              </a:rPr>
              <a:t>KTx</a:t>
            </a:r>
            <a:r>
              <a:rPr lang="en-US" sz="1800" dirty="0">
                <a:effectLst/>
                <a:latin typeface="Gotham" panose="02000504050000020004" pitchFamily="2" charset="0"/>
                <a:ea typeface="Calibri" panose="020F0502020204030204" pitchFamily="34" charset="0"/>
              </a:rPr>
              <a:t> patients would also respond to Bcl6i and be more responsive during rejection, </a:t>
            </a:r>
            <a:r>
              <a:rPr lang="en-US" sz="1800" dirty="0" err="1">
                <a:effectLst/>
                <a:latin typeface="Gotham" panose="02000504050000020004" pitchFamily="2" charset="0"/>
                <a:ea typeface="Calibri" panose="020F0502020204030204" pitchFamily="34" charset="0"/>
              </a:rPr>
              <a:t>KTx</a:t>
            </a:r>
            <a:r>
              <a:rPr lang="en-US" sz="1800" dirty="0">
                <a:effectLst/>
                <a:latin typeface="Gotham" panose="02000504050000020004" pitchFamily="2" charset="0"/>
                <a:ea typeface="Calibri" panose="020F0502020204030204" pitchFamily="34" charset="0"/>
              </a:rPr>
              <a:t> patients’ PBMC were stimulated with donor cells. T cells from rejecting patients showed increased proliferation, </a:t>
            </a:r>
            <a:r>
              <a:rPr lang="en-US" sz="1800" dirty="0" err="1">
                <a:effectLst/>
                <a:latin typeface="Gotham" panose="02000504050000020004" pitchFamily="2" charset="0"/>
                <a:ea typeface="Calibri" panose="020F0502020204030204" pitchFamily="34" charset="0"/>
              </a:rPr>
              <a:t>Tcm</a:t>
            </a:r>
            <a:r>
              <a:rPr lang="en-US" sz="1800" dirty="0">
                <a:effectLst/>
                <a:latin typeface="Gotham" panose="02000504050000020004" pitchFamily="2" charset="0"/>
                <a:ea typeface="Calibri" panose="020F0502020204030204" pitchFamily="34" charset="0"/>
              </a:rPr>
              <a:t> and </a:t>
            </a:r>
            <a:r>
              <a:rPr lang="en-US" sz="1800" dirty="0" err="1">
                <a:effectLst/>
                <a:latin typeface="Gotham" panose="02000504050000020004" pitchFamily="2" charset="0"/>
                <a:ea typeface="Calibri" panose="020F0502020204030204" pitchFamily="34" charset="0"/>
              </a:rPr>
              <a:t>Tem</a:t>
            </a:r>
            <a:r>
              <a:rPr lang="en-US" sz="1800" dirty="0">
                <a:effectLst/>
                <a:latin typeface="Gotham" panose="02000504050000020004" pitchFamily="2" charset="0"/>
                <a:ea typeface="Calibri" panose="020F0502020204030204" pitchFamily="34" charset="0"/>
              </a:rPr>
              <a:t> subsets and cytokine (IFN-</a:t>
            </a:r>
            <a:r>
              <a:rPr lang="en-US"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US" sz="1800" dirty="0">
                <a:effectLst/>
                <a:latin typeface="Gotham" panose="02000504050000020004" pitchFamily="2" charset="0"/>
                <a:ea typeface="Calibri" panose="020F0502020204030204" pitchFamily="34" charset="0"/>
              </a:rPr>
              <a:t>, IL-2) expression than those from non-rejecting patients, but these parameters were significantly reduced by Bcl6i.</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We found that Bcl6i potently inhibit the proliferation and function of T cells, especially during rejection. Since Bcl6 is markedly expressed by T cells during rejection, Bcl6i may have potential as novel immunosuppressants.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31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Bcl6, </a:t>
            </a:r>
            <a:r>
              <a:rPr lang="fr-CH" sz="1200" b="0" i="1" kern="1200" dirty="0">
                <a:solidFill>
                  <a:schemeClr val="tx1"/>
                </a:solidFill>
                <a:latin typeface="Gotham" panose="02000504050000020004" pitchFamily="2" charset="0"/>
                <a:ea typeface="+mn-ea"/>
                <a:cs typeface="+mn-cs"/>
              </a:rPr>
              <a:t>B-</a:t>
            </a:r>
            <a:r>
              <a:rPr lang="fr-CH" sz="1200" b="0" i="1" kern="1200" dirty="0" err="1">
                <a:solidFill>
                  <a:schemeClr val="tx1"/>
                </a:solidFill>
                <a:latin typeface="Gotham" panose="02000504050000020004" pitchFamily="2" charset="0"/>
                <a:ea typeface="+mn-ea"/>
                <a:cs typeface="+mn-cs"/>
              </a:rPr>
              <a:t>cell</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lymphoma</a:t>
            </a:r>
            <a:r>
              <a:rPr lang="fr-CH" sz="1200" b="0" i="1" kern="1200" dirty="0">
                <a:solidFill>
                  <a:schemeClr val="tx1"/>
                </a:solidFill>
                <a:latin typeface="Gotham" panose="02000504050000020004" pitchFamily="2" charset="0"/>
                <a:ea typeface="+mn-ea"/>
                <a:cs typeface="+mn-cs"/>
              </a:rPr>
              <a:t> 6; Bcl6i, </a:t>
            </a:r>
            <a:r>
              <a:rPr lang="en-US" sz="1200" b="0" i="1" kern="1200" dirty="0">
                <a:solidFill>
                  <a:schemeClr val="tx1"/>
                </a:solidFill>
                <a:latin typeface="Gotham" panose="02000504050000020004" pitchFamily="2" charset="0"/>
                <a:ea typeface="+mn-ea"/>
                <a:cs typeface="+mn-cs"/>
              </a:rPr>
              <a:t>Bcl6 inhibitors; </a:t>
            </a:r>
            <a:r>
              <a:rPr lang="fr-CH" sz="1200" b="0" i="1" kern="1200" dirty="0">
                <a:solidFill>
                  <a:schemeClr val="tx1"/>
                </a:solidFill>
                <a:latin typeface="Gotham" panose="02000504050000020004" pitchFamily="2" charset="0"/>
                <a:ea typeface="+mn-ea"/>
                <a:cs typeface="+mn-cs"/>
              </a:rPr>
              <a:t>CFSE, </a:t>
            </a:r>
            <a:r>
              <a:rPr lang="fr-CH" sz="1200" b="0" i="1" kern="1200" dirty="0" err="1">
                <a:solidFill>
                  <a:schemeClr val="tx1"/>
                </a:solidFill>
                <a:latin typeface="Gotham" panose="02000504050000020004" pitchFamily="2" charset="0"/>
                <a:ea typeface="+mn-ea"/>
                <a:cs typeface="+mn-cs"/>
              </a:rPr>
              <a:t>carboxyfluorescein</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succinimidyl</a:t>
            </a:r>
            <a:r>
              <a:rPr lang="fr-CH" sz="1200" b="0" i="1" kern="1200" dirty="0">
                <a:solidFill>
                  <a:schemeClr val="tx1"/>
                </a:solidFill>
                <a:latin typeface="Gotham" panose="02000504050000020004" pitchFamily="2" charset="0"/>
                <a:ea typeface="+mn-ea"/>
                <a:cs typeface="+mn-cs"/>
              </a:rPr>
              <a:t> ester; IL-2, </a:t>
            </a:r>
            <a:r>
              <a:rPr lang="fr-CH" sz="1200" b="0" i="1" kern="1200" dirty="0" err="1">
                <a:solidFill>
                  <a:schemeClr val="tx1"/>
                </a:solidFill>
                <a:latin typeface="Gotham" panose="02000504050000020004" pitchFamily="2" charset="0"/>
                <a:ea typeface="+mn-ea"/>
                <a:cs typeface="+mn-cs"/>
              </a:rPr>
              <a:t>interleukin</a:t>
            </a:r>
            <a:r>
              <a:rPr lang="fr-CH" sz="1200" b="0" i="1" kern="1200" dirty="0">
                <a:solidFill>
                  <a:schemeClr val="tx1"/>
                </a:solidFill>
                <a:latin typeface="Gotham" panose="02000504050000020004" pitchFamily="2" charset="0"/>
                <a:ea typeface="+mn-ea"/>
                <a:cs typeface="+mn-cs"/>
              </a:rPr>
              <a:t> 2; IL-4, </a:t>
            </a:r>
            <a:r>
              <a:rPr lang="fr-CH" sz="1200" b="0" i="1" kern="1200" dirty="0" err="1">
                <a:solidFill>
                  <a:schemeClr val="tx1"/>
                </a:solidFill>
                <a:latin typeface="Gotham" panose="02000504050000020004" pitchFamily="2" charset="0"/>
                <a:ea typeface="+mn-ea"/>
                <a:cs typeface="+mn-cs"/>
              </a:rPr>
              <a:t>interleukin</a:t>
            </a:r>
            <a:r>
              <a:rPr lang="fr-CH" sz="1200" b="0" i="1" kern="1200" dirty="0">
                <a:solidFill>
                  <a:schemeClr val="tx1"/>
                </a:solidFill>
                <a:latin typeface="Gotham" panose="02000504050000020004" pitchFamily="2" charset="0"/>
                <a:ea typeface="+mn-ea"/>
                <a:cs typeface="+mn-cs"/>
              </a:rPr>
              <a:t> 4; IL-17, </a:t>
            </a:r>
            <a:r>
              <a:rPr lang="fr-CH" sz="1200" b="0" i="1" kern="1200" dirty="0" err="1">
                <a:solidFill>
                  <a:schemeClr val="tx1"/>
                </a:solidFill>
                <a:latin typeface="Gotham" panose="02000504050000020004" pitchFamily="2" charset="0"/>
                <a:ea typeface="+mn-ea"/>
                <a:cs typeface="+mn-cs"/>
              </a:rPr>
              <a:t>interleukin</a:t>
            </a:r>
            <a:r>
              <a:rPr lang="fr-CH" sz="1200" b="0" i="1" kern="1200" dirty="0">
                <a:solidFill>
                  <a:schemeClr val="tx1"/>
                </a:solidFill>
                <a:latin typeface="Gotham" panose="02000504050000020004" pitchFamily="2" charset="0"/>
                <a:ea typeface="+mn-ea"/>
                <a:cs typeface="+mn-cs"/>
              </a:rPr>
              <a:t> 17; IL-21, </a:t>
            </a:r>
            <a:r>
              <a:rPr lang="fr-CH" sz="1200" b="0" i="1" kern="1200" dirty="0" err="1">
                <a:solidFill>
                  <a:schemeClr val="tx1"/>
                </a:solidFill>
                <a:latin typeface="Gotham" panose="02000504050000020004" pitchFamily="2" charset="0"/>
                <a:ea typeface="+mn-ea"/>
                <a:cs typeface="+mn-cs"/>
              </a:rPr>
              <a:t>interleukin</a:t>
            </a:r>
            <a:r>
              <a:rPr lang="fr-CH" sz="1200" b="0" i="1" kern="1200" dirty="0">
                <a:solidFill>
                  <a:schemeClr val="tx1"/>
                </a:solidFill>
                <a:latin typeface="Gotham" panose="02000504050000020004" pitchFamily="2" charset="0"/>
                <a:ea typeface="+mn-ea"/>
                <a:cs typeface="+mn-cs"/>
              </a:rPr>
              <a:t> 21; </a:t>
            </a:r>
            <a:r>
              <a:rPr lang="en-US" sz="1200" i="1" dirty="0">
                <a:solidFill>
                  <a:srgbClr val="A5A5A5"/>
                </a:solidFill>
                <a:latin typeface="Gotham" panose="02000504050000020004" pitchFamily="2" charset="0"/>
              </a:rPr>
              <a:t>IFN-</a:t>
            </a:r>
            <a:r>
              <a:rPr lang="en-US" sz="1200" i="1" dirty="0">
                <a:solidFill>
                  <a:srgbClr val="A5A5A5"/>
                </a:solidFill>
                <a:latin typeface="Gotham" panose="02000504050000020004" pitchFamily="2" charset="0"/>
                <a:sym typeface="Symbol" panose="05050102010706020507" pitchFamily="18" charset="2"/>
              </a:rPr>
              <a:t>, interferon gamma; </a:t>
            </a:r>
            <a:r>
              <a:rPr lang="fr-CH" sz="1200" b="0" i="1" kern="1200" dirty="0">
                <a:solidFill>
                  <a:schemeClr val="tx1"/>
                </a:solidFill>
                <a:latin typeface="Gotham" panose="02000504050000020004" pitchFamily="2" charset="0"/>
                <a:ea typeface="+mn-ea"/>
                <a:cs typeface="+mn-cs"/>
              </a:rPr>
              <a:t>ISH, </a:t>
            </a:r>
            <a:r>
              <a:rPr lang="fr-CH" b="0" i="1" dirty="0">
                <a:solidFill>
                  <a:srgbClr val="4D5156"/>
                </a:solidFill>
                <a:effectLst/>
                <a:latin typeface="Gotham" panose="02000504050000020004" pitchFamily="2" charset="0"/>
              </a:rPr>
              <a:t>in situ </a:t>
            </a:r>
            <a:r>
              <a:rPr lang="fr-CH" b="0" i="1" dirty="0" err="1">
                <a:solidFill>
                  <a:srgbClr val="4D5156"/>
                </a:solidFill>
                <a:effectLst/>
                <a:latin typeface="Gotham" panose="02000504050000020004" pitchFamily="2" charset="0"/>
              </a:rPr>
              <a:t>hybridization</a:t>
            </a:r>
            <a:r>
              <a:rPr lang="fr-CH" b="0" i="1" dirty="0">
                <a:solidFill>
                  <a:srgbClr val="4D5156"/>
                </a:solidFill>
                <a:effectLst/>
                <a:latin typeface="Gotham" panose="02000504050000020004" pitchFamily="2" charset="0"/>
              </a:rPr>
              <a:t>; KTR, </a:t>
            </a:r>
            <a:r>
              <a:rPr lang="fr-CH" b="0" i="1" dirty="0" err="1">
                <a:solidFill>
                  <a:srgbClr val="4D5156"/>
                </a:solidFill>
                <a:effectLst/>
                <a:latin typeface="Gotham" panose="02000504050000020004" pitchFamily="2" charset="0"/>
              </a:rPr>
              <a:t>kidney</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transplanted</a:t>
            </a:r>
            <a:r>
              <a:rPr lang="fr-CH" b="0" i="1" dirty="0">
                <a:solidFill>
                  <a:srgbClr val="4D5156"/>
                </a:solidFill>
                <a:effectLst/>
                <a:latin typeface="Gotham" panose="02000504050000020004" pitchFamily="2" charset="0"/>
              </a:rPr>
              <a:t> </a:t>
            </a:r>
            <a:r>
              <a:rPr lang="fr-CH" b="0" i="1" dirty="0" err="1">
                <a:solidFill>
                  <a:srgbClr val="4D5156"/>
                </a:solidFill>
                <a:effectLst/>
                <a:latin typeface="Gotham" panose="02000504050000020004" pitchFamily="2" charset="0"/>
              </a:rPr>
              <a:t>recipient</a:t>
            </a:r>
            <a:r>
              <a:rPr lang="fr-CH" b="0" i="1" dirty="0">
                <a:solidFill>
                  <a:srgbClr val="4D5156"/>
                </a:solidFill>
                <a:effectLst/>
                <a:latin typeface="Gotham" panose="02000504050000020004" pitchFamily="2" charset="0"/>
              </a:rPr>
              <a:t>; </a:t>
            </a:r>
            <a:r>
              <a:rPr lang="fr-CH" sz="1200" b="0" i="1" kern="1200" dirty="0" err="1">
                <a:solidFill>
                  <a:schemeClr val="tx1"/>
                </a:solidFill>
                <a:latin typeface="Gotham" panose="02000504050000020004" pitchFamily="2" charset="0"/>
                <a:ea typeface="+mn-ea"/>
                <a:cs typeface="+mn-cs"/>
              </a:rPr>
              <a:t>KTx</a:t>
            </a:r>
            <a:r>
              <a:rPr lang="fr-CH" sz="1200" b="0" i="1" kern="1200" dirty="0">
                <a:solidFill>
                  <a:schemeClr val="tx1"/>
                </a:solidFill>
                <a:latin typeface="Gotham" panose="02000504050000020004" pitchFamily="2" charset="0"/>
                <a:ea typeface="+mn-ea"/>
                <a:cs typeface="+mn-cs"/>
              </a:rPr>
              <a:t>, </a:t>
            </a:r>
            <a:r>
              <a:rPr lang="fr-CH" sz="1200" b="0" i="1" kern="1200" dirty="0" err="1">
                <a:solidFill>
                  <a:schemeClr val="tx1"/>
                </a:solidFill>
                <a:latin typeface="Gotham" panose="02000504050000020004" pitchFamily="2" charset="0"/>
                <a:ea typeface="+mn-ea"/>
                <a:cs typeface="+mn-cs"/>
              </a:rPr>
              <a:t>kidney</a:t>
            </a:r>
            <a:r>
              <a:rPr lang="fr-CH" sz="1200" b="0" i="1" kern="1200" dirty="0">
                <a:solidFill>
                  <a:schemeClr val="tx1"/>
                </a:solidFill>
                <a:latin typeface="Gotham" panose="02000504050000020004" pitchFamily="2" charset="0"/>
                <a:ea typeface="+mn-ea"/>
                <a:cs typeface="+mn-cs"/>
              </a:rPr>
              <a:t> transplantation; MLR, mixed lymphocyte </a:t>
            </a:r>
            <a:r>
              <a:rPr lang="fr-CH" sz="1200" b="0" i="1" kern="1200" dirty="0" err="1">
                <a:solidFill>
                  <a:schemeClr val="tx1"/>
                </a:solidFill>
                <a:latin typeface="Gotham" panose="02000504050000020004" pitchFamily="2" charset="0"/>
                <a:ea typeface="+mn-ea"/>
                <a:cs typeface="+mn-cs"/>
              </a:rPr>
              <a:t>reaction</a:t>
            </a:r>
            <a:r>
              <a:rPr lang="fr-CH" sz="1200" b="0" i="1" kern="1200" dirty="0">
                <a:solidFill>
                  <a:schemeClr val="tx1"/>
                </a:solidFill>
                <a:latin typeface="Gotham" panose="02000504050000020004" pitchFamily="2" charset="0"/>
                <a:ea typeface="+mn-ea"/>
                <a:cs typeface="+mn-cs"/>
              </a:rPr>
              <a:t>; </a:t>
            </a:r>
            <a:r>
              <a:rPr lang="en-GB" b="0" i="1" dirty="0">
                <a:latin typeface="Gotham" panose="02000504050000020004" pitchFamily="2" charset="0"/>
              </a:rPr>
              <a:t>PBMC, </a:t>
            </a:r>
            <a:r>
              <a:rPr lang="fr-CH" b="0" i="1" dirty="0" err="1">
                <a:solidFill>
                  <a:srgbClr val="040C28"/>
                </a:solidFill>
                <a:effectLst/>
                <a:latin typeface="Gotham" panose="02000504050000020004" pitchFamily="2" charset="0"/>
              </a:rPr>
              <a:t>peripheral</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blood</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mononuclear</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cell</a:t>
            </a:r>
            <a:r>
              <a:rPr lang="fr-CH" b="0" i="1" dirty="0">
                <a:solidFill>
                  <a:srgbClr val="040C28"/>
                </a:solidFill>
                <a:effectLst/>
                <a:latin typeface="Gotham" panose="02000504050000020004" pitchFamily="2" charset="0"/>
              </a:rPr>
              <a:t>; Q-PCR, quantitative </a:t>
            </a:r>
            <a:r>
              <a:rPr lang="fr-CH" b="0" i="1" dirty="0" err="1">
                <a:solidFill>
                  <a:srgbClr val="040C28"/>
                </a:solidFill>
                <a:effectLst/>
                <a:latin typeface="Gotham" panose="02000504050000020004" pitchFamily="2" charset="0"/>
              </a:rPr>
              <a:t>polymerase</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chain</a:t>
            </a:r>
            <a:r>
              <a:rPr lang="fr-CH" b="0" i="1" dirty="0">
                <a:solidFill>
                  <a:srgbClr val="040C28"/>
                </a:solidFill>
                <a:effectLst/>
                <a:latin typeface="Gotham" panose="02000504050000020004" pitchFamily="2" charset="0"/>
              </a:rPr>
              <a:t> </a:t>
            </a:r>
            <a:r>
              <a:rPr lang="fr-CH" b="0" i="1" dirty="0" err="1">
                <a:solidFill>
                  <a:srgbClr val="040C28"/>
                </a:solidFill>
                <a:effectLst/>
                <a:latin typeface="Gotham" panose="02000504050000020004" pitchFamily="2" charset="0"/>
              </a:rPr>
              <a:t>reaction</a:t>
            </a:r>
            <a:r>
              <a:rPr lang="fr-CH" b="0" i="1" dirty="0">
                <a:solidFill>
                  <a:srgbClr val="040C28"/>
                </a:solidFill>
                <a:effectLst/>
                <a:latin typeface="Gotham" panose="02000504050000020004" pitchFamily="2" charset="0"/>
              </a:rPr>
              <a:t>; </a:t>
            </a:r>
            <a:r>
              <a:rPr lang="fr-CH" sz="1200" b="0" i="1" kern="1200" dirty="0">
                <a:solidFill>
                  <a:schemeClr val="tx1"/>
                </a:solidFill>
                <a:latin typeface="Gotham" panose="02000504050000020004" pitchFamily="2" charset="0"/>
                <a:ea typeface="+mn-ea"/>
                <a:cs typeface="+mn-cs"/>
              </a:rPr>
              <a:t>TCMR, T </a:t>
            </a:r>
            <a:r>
              <a:rPr lang="fr-CH" sz="1200" b="0" i="1" kern="1200" dirty="0" err="1">
                <a:solidFill>
                  <a:schemeClr val="tx1"/>
                </a:solidFill>
                <a:latin typeface="Gotham" panose="02000504050000020004" pitchFamily="2" charset="0"/>
                <a:ea typeface="+mn-ea"/>
                <a:cs typeface="+mn-cs"/>
              </a:rPr>
              <a:t>cell-mediated</a:t>
            </a:r>
            <a:r>
              <a:rPr lang="fr-CH" sz="1200" b="0" i="1" kern="1200" dirty="0">
                <a:solidFill>
                  <a:schemeClr val="tx1"/>
                </a:solidFill>
                <a:latin typeface="Gotham" panose="02000504050000020004" pitchFamily="2" charset="0"/>
                <a:ea typeface="+mn-ea"/>
                <a:cs typeface="+mn-cs"/>
              </a:rPr>
              <a:t> rejection; </a:t>
            </a:r>
            <a:r>
              <a:rPr lang="fr-CH" sz="1200" b="0" i="1" kern="1200" dirty="0" err="1">
                <a:solidFill>
                  <a:schemeClr val="tx1"/>
                </a:solidFill>
                <a:latin typeface="Gotham" panose="02000504050000020004" pitchFamily="2" charset="0"/>
                <a:ea typeface="+mn-ea"/>
                <a:cs typeface="+mn-cs"/>
              </a:rPr>
              <a:t>Tcm</a:t>
            </a:r>
            <a:r>
              <a:rPr lang="fr-CH" sz="1200" b="0" i="1" kern="1200" dirty="0">
                <a:solidFill>
                  <a:schemeClr val="tx1"/>
                </a:solidFill>
                <a:latin typeface="Gotham" panose="02000504050000020004" pitchFamily="2" charset="0"/>
                <a:ea typeface="+mn-ea"/>
                <a:cs typeface="+mn-cs"/>
              </a:rPr>
              <a:t>, </a:t>
            </a:r>
            <a:r>
              <a:rPr lang="en-US" sz="1200" i="1" dirty="0">
                <a:solidFill>
                  <a:srgbClr val="A5A5A5"/>
                </a:solidFill>
                <a:latin typeface="Gotham" panose="02000504050000020004" pitchFamily="2" charset="0"/>
              </a:rPr>
              <a:t>CD4</a:t>
            </a:r>
            <a:r>
              <a:rPr lang="en-US" sz="1200" i="1" baseline="30000" dirty="0">
                <a:solidFill>
                  <a:srgbClr val="A5A5A5"/>
                </a:solidFill>
                <a:latin typeface="Gotham" panose="02000504050000020004" pitchFamily="2" charset="0"/>
              </a:rPr>
              <a:t>+ </a:t>
            </a:r>
            <a:r>
              <a:rPr lang="en-US" sz="1200" i="1" baseline="0" dirty="0">
                <a:solidFill>
                  <a:srgbClr val="A5A5A5"/>
                </a:solidFill>
                <a:latin typeface="Gotham" panose="02000504050000020004" pitchFamily="2" charset="0"/>
              </a:rPr>
              <a:t>central T cell; </a:t>
            </a:r>
            <a:r>
              <a:rPr lang="en-US" sz="1200" i="1" baseline="0" dirty="0" err="1">
                <a:solidFill>
                  <a:srgbClr val="A5A5A5"/>
                </a:solidFill>
                <a:latin typeface="Gotham" panose="02000504050000020004" pitchFamily="2" charset="0"/>
              </a:rPr>
              <a:t>Tem</a:t>
            </a:r>
            <a:r>
              <a:rPr lang="en-US" sz="1200" i="1" baseline="0" dirty="0">
                <a:solidFill>
                  <a:srgbClr val="A5A5A5"/>
                </a:solidFill>
                <a:latin typeface="Gotham" panose="02000504050000020004" pitchFamily="2" charset="0"/>
              </a:rPr>
              <a:t>, effector memory T cell; </a:t>
            </a:r>
            <a:r>
              <a:rPr lang="fr-CH" sz="1200" b="0" i="1" kern="1200" dirty="0" err="1">
                <a:solidFill>
                  <a:schemeClr val="tx1"/>
                </a:solidFill>
                <a:latin typeface="Gotham" panose="02000504050000020004" pitchFamily="2" charset="0"/>
                <a:ea typeface="+mn-ea"/>
                <a:cs typeface="+mn-cs"/>
              </a:rPr>
              <a:t>Tn</a:t>
            </a:r>
            <a:r>
              <a:rPr lang="fr-CH" sz="1200" b="0" i="1" kern="1200" dirty="0">
                <a:solidFill>
                  <a:schemeClr val="tx1"/>
                </a:solidFill>
                <a:latin typeface="Gotham" panose="02000504050000020004" pitchFamily="2" charset="0"/>
                <a:ea typeface="+mn-ea"/>
                <a:cs typeface="+mn-cs"/>
              </a:rPr>
              <a:t>, </a:t>
            </a:r>
            <a:r>
              <a:rPr lang="en-US" sz="1200" i="1" dirty="0">
                <a:solidFill>
                  <a:srgbClr val="A5A5A5"/>
                </a:solidFill>
                <a:latin typeface="Gotham" panose="02000504050000020004" pitchFamily="2" charset="0"/>
              </a:rPr>
              <a:t>CD4</a:t>
            </a:r>
            <a:r>
              <a:rPr lang="en-US" sz="1200" i="1" baseline="30000" dirty="0">
                <a:solidFill>
                  <a:srgbClr val="A5A5A5"/>
                </a:solidFill>
                <a:latin typeface="Gotham" panose="02000504050000020004" pitchFamily="2" charset="0"/>
              </a:rPr>
              <a:t>+</a:t>
            </a:r>
            <a:r>
              <a:rPr lang="en-US" sz="1200" i="1" dirty="0">
                <a:solidFill>
                  <a:srgbClr val="A5A5A5"/>
                </a:solidFill>
                <a:latin typeface="Gotham" panose="02000504050000020004" pitchFamily="2" charset="0"/>
              </a:rPr>
              <a:t> naive T cell.</a:t>
            </a:r>
            <a:endParaRPr lang="fr-CH" sz="1200" b="0" i="1" kern="1200" dirty="0">
              <a:solidFill>
                <a:schemeClr val="tx1"/>
              </a:solidFill>
              <a:latin typeface="Gotham" panose="0200050405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000" b="0" i="1" kern="1200" dirty="0">
              <a:solidFill>
                <a:schemeClr val="tx1"/>
              </a:solidFill>
              <a:latin typeface="Gotham" panose="02000504050000020004" pitchFamily="2" charset="0"/>
              <a:ea typeface="+mn-ea"/>
              <a:cs typeface="+mn-cs"/>
            </a:endParaRPr>
          </a:p>
          <a:p>
            <a:pPr algn="just"/>
            <a:r>
              <a:rPr lang="en-US" sz="1200" b="1" dirty="0">
                <a:effectLst/>
                <a:latin typeface="Gotham" panose="02000504050000020004" pitchFamily="2" charset="0"/>
                <a:ea typeface="Times New Roman" panose="02020603050405020304" pitchFamily="18" charset="0"/>
              </a:rPr>
              <a:t>LDV1</a:t>
            </a:r>
            <a:endParaRPr lang="en-CH" sz="1200" dirty="0">
              <a:effectLst/>
              <a:latin typeface="Gotham" panose="02000504050000020004" pitchFamily="2" charset="0"/>
              <a:ea typeface="Times New Roman" panose="02020603050405020304" pitchFamily="18" charset="0"/>
            </a:endParaRPr>
          </a:p>
          <a:p>
            <a:pPr algn="just"/>
            <a:r>
              <a:rPr lang="en-US" sz="1200" b="1" cap="small" dirty="0">
                <a:effectLst/>
                <a:latin typeface="Gotham" panose="02000504050000020004" pitchFamily="2" charset="0"/>
                <a:ea typeface="Times New Roman" panose="02020603050405020304" pitchFamily="18" charset="0"/>
              </a:rPr>
              <a:t>BCL-6 INHIBITORS POTENTLY INHIBIT ALLOGENEIC T CELL ACTIVATION - A NOVEL MECHANISM OF IMMUNOSUPPRESSION</a:t>
            </a:r>
            <a:r>
              <a:rPr lang="en-US" sz="1200" b="1" dirty="0">
                <a:effectLst/>
                <a:latin typeface="Gotham" panose="02000504050000020004" pitchFamily="2" charset="0"/>
                <a:ea typeface="Times New Roman" panose="02020603050405020304" pitchFamily="18" charset="0"/>
              </a:rPr>
              <a:t>? </a:t>
            </a:r>
            <a:endParaRPr lang="en-CH" sz="1200" dirty="0">
              <a:effectLst/>
              <a:latin typeface="Gotham" panose="02000504050000020004" pitchFamily="2" charset="0"/>
              <a:ea typeface="Times New Roman" panose="02020603050405020304" pitchFamily="18" charset="0"/>
            </a:endParaRPr>
          </a:p>
          <a:p>
            <a:pPr algn="just"/>
            <a:r>
              <a:rPr lang="en-US" sz="1200" b="1" dirty="0">
                <a:effectLst/>
                <a:latin typeface="Gotham" panose="02000504050000020004" pitchFamily="2" charset="0"/>
                <a:ea typeface="Times New Roman" panose="02020603050405020304" pitchFamily="18" charset="0"/>
              </a:rPr>
              <a:t> </a:t>
            </a:r>
            <a:endParaRPr lang="en-CH" sz="1200" dirty="0">
              <a:effectLst/>
              <a:latin typeface="Gotham" panose="02000504050000020004" pitchFamily="2" charset="0"/>
              <a:ea typeface="Times New Roman" panose="02020603050405020304" pitchFamily="18" charset="0"/>
            </a:endParaRPr>
          </a:p>
          <a:p>
            <a:pPr algn="just"/>
            <a:r>
              <a:rPr lang="en-US" sz="1200" b="1" dirty="0">
                <a:effectLst/>
                <a:latin typeface="Gotham" panose="02000504050000020004" pitchFamily="2" charset="0"/>
                <a:ea typeface="Times New Roman" panose="02020603050405020304" pitchFamily="18" charset="0"/>
              </a:rPr>
              <a:t>Louisa Steines*</a:t>
            </a:r>
            <a:r>
              <a:rPr lang="en-US" sz="1200" b="1" baseline="30000" dirty="0">
                <a:effectLst/>
                <a:latin typeface="Gotham" panose="02000504050000020004" pitchFamily="2" charset="0"/>
                <a:ea typeface="Times New Roman" panose="02020603050405020304" pitchFamily="18" charset="0"/>
              </a:rPr>
              <a:t>1</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Myriam Bouziani</a:t>
            </a:r>
            <a:r>
              <a:rPr lang="en-US" sz="1200" b="1" baseline="30000" dirty="0">
                <a:effectLst/>
                <a:latin typeface="Gotham" panose="02000504050000020004" pitchFamily="2" charset="0"/>
                <a:ea typeface="Times New Roman" panose="02020603050405020304" pitchFamily="18" charset="0"/>
              </a:rPr>
              <a:t>1</a:t>
            </a:r>
            <a:r>
              <a:rPr lang="de-DE" sz="1200" b="1" dirty="0">
                <a:effectLst/>
                <a:latin typeface="Gotham" panose="02000504050000020004" pitchFamily="2" charset="0"/>
                <a:ea typeface="Arial" panose="020B0604020202020204" pitchFamily="34" charset="0"/>
              </a:rPr>
              <a:t>, </a:t>
            </a:r>
            <a:r>
              <a:rPr lang="en-US" sz="1200" b="1" dirty="0" err="1">
                <a:effectLst/>
                <a:latin typeface="Gotham" panose="02000504050000020004" pitchFamily="2" charset="0"/>
                <a:ea typeface="Times New Roman" panose="02020603050405020304" pitchFamily="18" charset="0"/>
              </a:rPr>
              <a:t>Rens</a:t>
            </a:r>
            <a:r>
              <a:rPr lang="en-US" sz="1200" b="1" dirty="0">
                <a:effectLst/>
                <a:latin typeface="Gotham" panose="02000504050000020004" pitchFamily="2" charset="0"/>
                <a:ea typeface="Times New Roman" panose="02020603050405020304" pitchFamily="18" charset="0"/>
              </a:rPr>
              <a:t> Kraaijeveld</a:t>
            </a:r>
            <a:r>
              <a:rPr lang="en-US" sz="1200" b="1" baseline="30000" dirty="0">
                <a:effectLst/>
                <a:latin typeface="Gotham" panose="02000504050000020004" pitchFamily="2" charset="0"/>
                <a:ea typeface="Times New Roman" panose="02020603050405020304" pitchFamily="18" charset="0"/>
              </a:rPr>
              <a:t>2</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Henrik Junger</a:t>
            </a:r>
            <a:r>
              <a:rPr lang="en-US" sz="1200" b="1" baseline="30000" dirty="0">
                <a:effectLst/>
                <a:latin typeface="Gotham" panose="02000504050000020004" pitchFamily="2" charset="0"/>
                <a:ea typeface="Times New Roman" panose="02020603050405020304" pitchFamily="18" charset="0"/>
              </a:rPr>
              <a:t>3</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Natalie Kipp</a:t>
            </a:r>
            <a:r>
              <a:rPr lang="en-US" sz="1200" b="1" baseline="30000" dirty="0">
                <a:effectLst/>
                <a:latin typeface="Gotham" panose="02000504050000020004" pitchFamily="2" charset="0"/>
                <a:ea typeface="Times New Roman" panose="02020603050405020304" pitchFamily="18" charset="0"/>
              </a:rPr>
              <a:t>1</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Kerstin Amann</a:t>
            </a:r>
            <a:r>
              <a:rPr lang="en-US" sz="1200" b="1" baseline="30000" dirty="0">
                <a:effectLst/>
                <a:latin typeface="Gotham" panose="02000504050000020004" pitchFamily="2" charset="0"/>
                <a:ea typeface="Times New Roman" panose="02020603050405020304" pitchFamily="18" charset="0"/>
              </a:rPr>
              <a:t>4</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Dennis Hesselink</a:t>
            </a:r>
            <a:r>
              <a:rPr lang="en-US" sz="1200" b="1" baseline="30000" dirty="0">
                <a:effectLst/>
                <a:latin typeface="Gotham" panose="02000504050000020004" pitchFamily="2" charset="0"/>
                <a:ea typeface="Times New Roman" panose="02020603050405020304" pitchFamily="18" charset="0"/>
              </a:rPr>
              <a:t>5</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Tobias Bergler</a:t>
            </a:r>
            <a:r>
              <a:rPr lang="en-US" sz="1200" b="1" baseline="30000" dirty="0">
                <a:effectLst/>
                <a:latin typeface="Gotham" panose="02000504050000020004" pitchFamily="2" charset="0"/>
                <a:ea typeface="Times New Roman" panose="02020603050405020304" pitchFamily="18" charset="0"/>
              </a:rPr>
              <a:t>1</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Bernhard Banas</a:t>
            </a:r>
            <a:r>
              <a:rPr lang="en-US" sz="1200" b="1" baseline="30000" dirty="0">
                <a:effectLst/>
                <a:latin typeface="Gotham" panose="02000504050000020004" pitchFamily="2" charset="0"/>
                <a:ea typeface="Times New Roman" panose="02020603050405020304" pitchFamily="18" charset="0"/>
              </a:rPr>
              <a:t>1</a:t>
            </a:r>
            <a:r>
              <a:rPr lang="de-DE" sz="1200" b="1" dirty="0">
                <a:effectLst/>
                <a:latin typeface="Gotham" panose="02000504050000020004" pitchFamily="2" charset="0"/>
                <a:ea typeface="Arial" panose="020B0604020202020204" pitchFamily="34" charset="0"/>
              </a:rPr>
              <a:t>, </a:t>
            </a:r>
            <a:r>
              <a:rPr lang="en-US" sz="1200" b="1" dirty="0">
                <a:effectLst/>
                <a:latin typeface="Gotham" panose="02000504050000020004" pitchFamily="2" charset="0"/>
                <a:ea typeface="Times New Roman" panose="02020603050405020304" pitchFamily="18" charset="0"/>
              </a:rPr>
              <a:t>Carla Baan</a:t>
            </a:r>
            <a:r>
              <a:rPr lang="en-US" sz="1200" b="1" baseline="30000" dirty="0">
                <a:effectLst/>
                <a:latin typeface="Gotham" panose="02000504050000020004" pitchFamily="2" charset="0"/>
                <a:ea typeface="Times New Roman" panose="02020603050405020304" pitchFamily="18" charset="0"/>
              </a:rPr>
              <a:t>2</a:t>
            </a:r>
            <a:endParaRPr lang="en-CH" sz="1200" dirty="0">
              <a:effectLst/>
              <a:latin typeface="Gotham" panose="02000504050000020004" pitchFamily="2" charset="0"/>
              <a:ea typeface="Times New Roman" panose="02020603050405020304" pitchFamily="18" charset="0"/>
            </a:endParaRPr>
          </a:p>
          <a:p>
            <a:pPr algn="just"/>
            <a:r>
              <a:rPr lang="en-US" sz="1200" i="1" baseline="30000" dirty="0">
                <a:effectLst/>
                <a:latin typeface="Gotham" panose="02000504050000020004" pitchFamily="2" charset="0"/>
                <a:ea typeface="Times New Roman" panose="02020603050405020304" pitchFamily="18" charset="0"/>
              </a:rPr>
              <a:t>1</a:t>
            </a:r>
            <a:r>
              <a:rPr lang="en-US" sz="1200" i="1" dirty="0">
                <a:effectLst/>
                <a:latin typeface="Gotham" panose="02000504050000020004" pitchFamily="2" charset="0"/>
                <a:ea typeface="Times New Roman" panose="02020603050405020304" pitchFamily="18" charset="0"/>
              </a:rPr>
              <a:t>University Hospital Regensburg, Nephrology, Regensburg, Germany</a:t>
            </a:r>
            <a:r>
              <a:rPr lang="de-DE" sz="1200" dirty="0">
                <a:effectLst/>
                <a:latin typeface="Gotham" panose="02000504050000020004" pitchFamily="2" charset="0"/>
                <a:ea typeface="Arial" panose="020B0604020202020204" pitchFamily="34" charset="0"/>
              </a:rPr>
              <a:t>, </a:t>
            </a:r>
            <a:r>
              <a:rPr lang="en-US" sz="1200" i="1" baseline="30000" dirty="0">
                <a:effectLst/>
                <a:latin typeface="Gotham" panose="02000504050000020004" pitchFamily="2" charset="0"/>
                <a:ea typeface="Times New Roman" panose="02020603050405020304" pitchFamily="18" charset="0"/>
              </a:rPr>
              <a:t>2</a:t>
            </a:r>
            <a:r>
              <a:rPr lang="en-US" sz="1200" i="1" dirty="0">
                <a:effectLst/>
                <a:latin typeface="Gotham" panose="02000504050000020004" pitchFamily="2" charset="0"/>
                <a:ea typeface="Times New Roman" panose="02020603050405020304" pitchFamily="18" charset="0"/>
              </a:rPr>
              <a:t>Transplantation Institute, Rotterdam, Netherlands</a:t>
            </a:r>
            <a:r>
              <a:rPr lang="de-DE" sz="1200" dirty="0">
                <a:effectLst/>
                <a:latin typeface="Gotham" panose="02000504050000020004" pitchFamily="2" charset="0"/>
                <a:ea typeface="Arial" panose="020B0604020202020204" pitchFamily="34" charset="0"/>
              </a:rPr>
              <a:t>, </a:t>
            </a:r>
            <a:r>
              <a:rPr lang="en-US" sz="1200" i="1" baseline="30000" dirty="0">
                <a:effectLst/>
                <a:latin typeface="Gotham" panose="02000504050000020004" pitchFamily="2" charset="0"/>
                <a:ea typeface="Times New Roman" panose="02020603050405020304" pitchFamily="18" charset="0"/>
              </a:rPr>
              <a:t>3</a:t>
            </a:r>
            <a:r>
              <a:rPr lang="en-US" sz="1200" i="1" dirty="0">
                <a:effectLst/>
                <a:latin typeface="Gotham" panose="02000504050000020004" pitchFamily="2" charset="0"/>
                <a:ea typeface="Times New Roman" panose="02020603050405020304" pitchFamily="18" charset="0"/>
              </a:rPr>
              <a:t>University Hospital Regensburg, Surgery, Regensburg, Germany</a:t>
            </a:r>
            <a:r>
              <a:rPr lang="de-DE" sz="1200" dirty="0">
                <a:effectLst/>
                <a:latin typeface="Gotham" panose="02000504050000020004" pitchFamily="2" charset="0"/>
                <a:ea typeface="Arial" panose="020B0604020202020204" pitchFamily="34" charset="0"/>
              </a:rPr>
              <a:t>, </a:t>
            </a:r>
            <a:r>
              <a:rPr lang="en-US" sz="1200" i="1" baseline="30000" dirty="0">
                <a:effectLst/>
                <a:latin typeface="Gotham" panose="02000504050000020004" pitchFamily="2" charset="0"/>
                <a:ea typeface="Times New Roman" panose="02020603050405020304" pitchFamily="18" charset="0"/>
              </a:rPr>
              <a:t>4</a:t>
            </a:r>
            <a:r>
              <a:rPr lang="en-US" sz="1200" i="1" dirty="0">
                <a:effectLst/>
                <a:latin typeface="Gotham" panose="02000504050000020004" pitchFamily="2" charset="0"/>
                <a:ea typeface="Times New Roman" panose="02020603050405020304" pitchFamily="18" charset="0"/>
              </a:rPr>
              <a:t>University Hospital Erlangen, </a:t>
            </a:r>
            <a:r>
              <a:rPr lang="en-US" sz="1200" i="1" dirty="0" err="1">
                <a:effectLst/>
                <a:latin typeface="Gotham" panose="02000504050000020004" pitchFamily="2" charset="0"/>
                <a:ea typeface="Times New Roman" panose="02020603050405020304" pitchFamily="18" charset="0"/>
              </a:rPr>
              <a:t>Nephropathology</a:t>
            </a:r>
            <a:r>
              <a:rPr lang="en-US" sz="1200" i="1" dirty="0">
                <a:effectLst/>
                <a:latin typeface="Gotham" panose="02000504050000020004" pitchFamily="2" charset="0"/>
                <a:ea typeface="Times New Roman" panose="02020603050405020304" pitchFamily="18" charset="0"/>
              </a:rPr>
              <a:t>, Erlangen, Germany</a:t>
            </a:r>
            <a:r>
              <a:rPr lang="de-DE" sz="1200" dirty="0">
                <a:effectLst/>
                <a:latin typeface="Gotham" panose="02000504050000020004" pitchFamily="2" charset="0"/>
                <a:ea typeface="Arial" panose="020B0604020202020204" pitchFamily="34" charset="0"/>
              </a:rPr>
              <a:t>, </a:t>
            </a:r>
            <a:r>
              <a:rPr lang="en-US" sz="1200" i="1" baseline="30000" dirty="0">
                <a:effectLst/>
                <a:latin typeface="Gotham" panose="02000504050000020004" pitchFamily="2" charset="0"/>
                <a:ea typeface="Times New Roman" panose="02020603050405020304" pitchFamily="18" charset="0"/>
              </a:rPr>
              <a:t>5</a:t>
            </a:r>
            <a:r>
              <a:rPr lang="en-US" sz="1200" i="1" dirty="0">
                <a:effectLst/>
                <a:latin typeface="Gotham" panose="02000504050000020004" pitchFamily="2" charset="0"/>
                <a:ea typeface="Times New Roman" panose="02020603050405020304" pitchFamily="18" charset="0"/>
              </a:rPr>
              <a:t>Erasmus MC, Rotterdam, Netherlands</a:t>
            </a:r>
            <a:endParaRPr lang="en-CH" sz="1200" dirty="0">
              <a:effectLst/>
              <a:latin typeface="Gotham" panose="02000504050000020004" pitchFamily="2" charset="0"/>
              <a:ea typeface="Times New Roman" panose="02020603050405020304" pitchFamily="18" charset="0"/>
            </a:endParaRPr>
          </a:p>
          <a:p>
            <a:pPr algn="just"/>
            <a:r>
              <a:rPr lang="en-US" sz="1200" b="1" dirty="0">
                <a:effectLst/>
                <a:latin typeface="Gotham" panose="02000504050000020004" pitchFamily="2" charset="0"/>
                <a:ea typeface="Times New Roman" panose="02020603050405020304" pitchFamily="18" charset="0"/>
              </a:rPr>
              <a:t> </a:t>
            </a:r>
            <a:endParaRPr lang="en-CH" sz="1200" dirty="0">
              <a:effectLst/>
              <a:latin typeface="Gotham" panose="02000504050000020004" pitchFamily="2" charset="0"/>
              <a:ea typeface="Times New Roman" panose="02020603050405020304" pitchFamily="18" charset="0"/>
            </a:endParaRPr>
          </a:p>
          <a:p>
            <a:pPr algn="just"/>
            <a:r>
              <a:rPr lang="en-GB" sz="1200" b="1" dirty="0">
                <a:solidFill>
                  <a:srgbClr val="000000"/>
                </a:solidFill>
                <a:effectLst/>
                <a:latin typeface="Gotham" panose="02000504050000020004" pitchFamily="2" charset="0"/>
                <a:ea typeface="Calibri" panose="020F0502020204030204" pitchFamily="34" charset="0"/>
              </a:rPr>
              <a:t>Background</a:t>
            </a:r>
            <a:r>
              <a:rPr lang="en-GB" sz="1200" dirty="0">
                <a:solidFill>
                  <a:srgbClr val="000000"/>
                </a:solidFill>
                <a:effectLst/>
                <a:latin typeface="Gotham" panose="02000504050000020004" pitchFamily="2" charset="0"/>
                <a:ea typeface="Calibri" panose="020F0502020204030204" pitchFamily="34" charset="0"/>
              </a:rPr>
              <a:t>: </a:t>
            </a:r>
            <a:r>
              <a:rPr lang="en-US" sz="1200" dirty="0">
                <a:effectLst/>
                <a:latin typeface="Gotham" panose="02000504050000020004" pitchFamily="2" charset="0"/>
                <a:ea typeface="Calibri" panose="020F0502020204030204" pitchFamily="34" charset="0"/>
              </a:rPr>
              <a:t>Bcl6 is a key transcription factor regulating T cell fate. We explored the potential of novel Bcl6 inhibitors (Bcl6i) as immunosuppressants in transplantation.</a:t>
            </a:r>
            <a:endParaRPr lang="en-CH" sz="1200" dirty="0">
              <a:effectLst/>
              <a:latin typeface="Gotham" panose="02000504050000020004" pitchFamily="2" charset="0"/>
              <a:ea typeface="Times New Roman" panose="02020603050405020304" pitchFamily="18" charset="0"/>
            </a:endParaRPr>
          </a:p>
          <a:p>
            <a:pPr algn="just"/>
            <a:r>
              <a:rPr lang="en-GB" sz="1200" b="1" dirty="0">
                <a:solidFill>
                  <a:srgbClr val="000000"/>
                </a:solidFill>
                <a:effectLst/>
                <a:latin typeface="Gotham" panose="02000504050000020004" pitchFamily="2" charset="0"/>
                <a:ea typeface="Calibri" panose="020F0502020204030204" pitchFamily="34" charset="0"/>
              </a:rPr>
              <a:t>Methods</a:t>
            </a:r>
            <a:r>
              <a:rPr lang="en-GB" sz="1200" dirty="0">
                <a:solidFill>
                  <a:srgbClr val="000000"/>
                </a:solidFill>
                <a:effectLst/>
                <a:latin typeface="Gotham" panose="02000504050000020004" pitchFamily="2" charset="0"/>
                <a:ea typeface="Calibri" panose="020F0502020204030204" pitchFamily="34" charset="0"/>
              </a:rPr>
              <a:t>: </a:t>
            </a:r>
            <a:r>
              <a:rPr lang="en-US" sz="1200" dirty="0">
                <a:effectLst/>
                <a:latin typeface="Gotham" panose="02000504050000020004" pitchFamily="2" charset="0"/>
                <a:ea typeface="Calibri" panose="020F0502020204030204" pitchFamily="34" charset="0"/>
              </a:rPr>
              <a:t>First, we determined Bcl6 expression in T cells in </a:t>
            </a:r>
            <a:r>
              <a:rPr lang="en-US" sz="1200" dirty="0" err="1">
                <a:effectLst/>
                <a:latin typeface="Gotham" panose="02000504050000020004" pitchFamily="2" charset="0"/>
                <a:ea typeface="Calibri" panose="020F0502020204030204" pitchFamily="34" charset="0"/>
              </a:rPr>
              <a:t>KTx</a:t>
            </a:r>
            <a:r>
              <a:rPr lang="en-US" sz="1200" dirty="0">
                <a:effectLst/>
                <a:latin typeface="Gotham" panose="02000504050000020004" pitchFamily="2" charset="0"/>
                <a:ea typeface="Calibri" panose="020F0502020204030204" pitchFamily="34" charset="0"/>
              </a:rPr>
              <a:t> biopsies (10 TCMR, 10 non-rejection) using multiplex immunofluorescence ISH. To test the effects and mechanism of Bcl6i on T cell activation, we performed mixed lymphocyte reactions (MLR) using healthy donor PBMC. Briefly, CFSE-labeled responder PBMC, or sorted CD4+ naïve (Tn), central (</a:t>
            </a:r>
            <a:r>
              <a:rPr lang="en-US" sz="1200" dirty="0" err="1">
                <a:effectLst/>
                <a:latin typeface="Gotham" panose="02000504050000020004" pitchFamily="2" charset="0"/>
                <a:ea typeface="Calibri" panose="020F0502020204030204" pitchFamily="34" charset="0"/>
              </a:rPr>
              <a:t>Tcm</a:t>
            </a:r>
            <a:r>
              <a:rPr lang="en-US" sz="1200" dirty="0">
                <a:effectLst/>
                <a:latin typeface="Gotham" panose="02000504050000020004" pitchFamily="2" charset="0"/>
                <a:ea typeface="Calibri" panose="020F0502020204030204" pitchFamily="34" charset="0"/>
              </a:rPr>
              <a:t>) or effector (</a:t>
            </a:r>
            <a:r>
              <a:rPr lang="en-US" sz="1200" dirty="0" err="1">
                <a:effectLst/>
                <a:latin typeface="Gotham" panose="02000504050000020004" pitchFamily="2" charset="0"/>
                <a:ea typeface="Calibri" panose="020F0502020204030204" pitchFamily="34" charset="0"/>
              </a:rPr>
              <a:t>Tem</a:t>
            </a:r>
            <a:r>
              <a:rPr lang="en-US" sz="1200" dirty="0">
                <a:effectLst/>
                <a:latin typeface="Gotham" panose="02000504050000020004" pitchFamily="2" charset="0"/>
                <a:ea typeface="Calibri" panose="020F0502020204030204" pitchFamily="34" charset="0"/>
              </a:rPr>
              <a:t>) memory T cells were cocultured with irradiated third party stimulator PBMC in the presence of different Bcl6i (79.6 or FX1), the Bcl6 degrader BI-3802, and the vehicle control. After 5 days, CD4 and CD8 T cell proliferation and expression of cytokines, granzyme B and perforin were measured.  In addition, we tested Bcl6i action in PBMC from </a:t>
            </a:r>
            <a:r>
              <a:rPr lang="en-US" sz="1200" dirty="0" err="1">
                <a:effectLst/>
                <a:latin typeface="Gotham" panose="02000504050000020004" pitchFamily="2" charset="0"/>
                <a:ea typeface="Calibri" panose="020F0502020204030204" pitchFamily="34" charset="0"/>
              </a:rPr>
              <a:t>KTx</a:t>
            </a:r>
            <a:r>
              <a:rPr lang="en-US" sz="1200" dirty="0">
                <a:effectLst/>
                <a:latin typeface="Gotham" panose="02000504050000020004" pitchFamily="2" charset="0"/>
                <a:ea typeface="Calibri" panose="020F0502020204030204" pitchFamily="34" charset="0"/>
              </a:rPr>
              <a:t> patients with (n=9) and without rejection (n=7).</a:t>
            </a:r>
            <a:endParaRPr lang="en-CH" sz="1200" dirty="0">
              <a:effectLst/>
              <a:latin typeface="Gotham" panose="02000504050000020004" pitchFamily="2" charset="0"/>
              <a:ea typeface="Times New Roman" panose="02020603050405020304" pitchFamily="18" charset="0"/>
            </a:endParaRPr>
          </a:p>
          <a:p>
            <a:pPr algn="just"/>
            <a:r>
              <a:rPr lang="en-GB" sz="1200" b="1" dirty="0">
                <a:solidFill>
                  <a:srgbClr val="000000"/>
                </a:solidFill>
                <a:effectLst/>
                <a:latin typeface="Gotham" panose="02000504050000020004" pitchFamily="2" charset="0"/>
                <a:ea typeface="Calibri" panose="020F0502020204030204" pitchFamily="34" charset="0"/>
              </a:rPr>
              <a:t>Results</a:t>
            </a:r>
            <a:r>
              <a:rPr lang="en-GB" sz="1200" dirty="0">
                <a:solidFill>
                  <a:srgbClr val="000000"/>
                </a:solidFill>
                <a:effectLst/>
                <a:latin typeface="Gotham" panose="02000504050000020004" pitchFamily="2" charset="0"/>
                <a:ea typeface="Calibri" panose="020F0502020204030204" pitchFamily="34" charset="0"/>
              </a:rPr>
              <a:t>: </a:t>
            </a:r>
            <a:r>
              <a:rPr lang="en-US" sz="1200" dirty="0">
                <a:effectLst/>
                <a:latin typeface="Gotham" panose="02000504050000020004" pitchFamily="2" charset="0"/>
                <a:ea typeface="Calibri" panose="020F0502020204030204" pitchFamily="34" charset="0"/>
              </a:rPr>
              <a:t>Indeed, we found pronounced Bcl6 expression in T cells during TCMR. Next, we studied the immunosuppressive effects of Bcl6i, which potently inhibited proliferation and function (IFN-</a:t>
            </a:r>
            <a:r>
              <a:rPr lang="en-US" sz="12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Gotham" panose="02000504050000020004" pitchFamily="2" charset="0"/>
                <a:ea typeface="Calibri" panose="020F0502020204030204" pitchFamily="34" charset="0"/>
              </a:rPr>
              <a:t>, </a:t>
            </a:r>
            <a:r>
              <a:rPr lang="en-US" sz="1200" dirty="0" err="1">
                <a:effectLst/>
                <a:latin typeface="Gotham" panose="02000504050000020004" pitchFamily="2" charset="0"/>
                <a:ea typeface="Calibri" panose="020F0502020204030204" pitchFamily="34" charset="0"/>
              </a:rPr>
              <a:t>GrB</a:t>
            </a:r>
            <a:r>
              <a:rPr lang="en-US" sz="1200" dirty="0">
                <a:effectLst/>
                <a:latin typeface="Gotham" panose="02000504050000020004" pitchFamily="2" charset="0"/>
                <a:ea typeface="Calibri" panose="020F0502020204030204" pitchFamily="34" charset="0"/>
              </a:rPr>
              <a:t>, Perf) of CD4 and CD8 T cells compared to vehicle (max. 90% inhibition) without affecting viability. This appeared to be a class effect, since FX1, 79.6 and BI-3802 showed similar effects. Bcl6i interfered with early (d0-3) rather than late (d4-6) activation and Tn, </a:t>
            </a:r>
            <a:r>
              <a:rPr lang="en-US" sz="1200" dirty="0" err="1">
                <a:effectLst/>
                <a:latin typeface="Gotham" panose="02000504050000020004" pitchFamily="2" charset="0"/>
                <a:ea typeface="Calibri" panose="020F0502020204030204" pitchFamily="34" charset="0"/>
              </a:rPr>
              <a:t>Tcm</a:t>
            </a:r>
            <a:r>
              <a:rPr lang="en-US" sz="1200" dirty="0">
                <a:effectLst/>
                <a:latin typeface="Gotham" panose="02000504050000020004" pitchFamily="2" charset="0"/>
                <a:ea typeface="Calibri" panose="020F0502020204030204" pitchFamily="34" charset="0"/>
              </a:rPr>
              <a:t> and </a:t>
            </a:r>
            <a:r>
              <a:rPr lang="en-US" sz="1200" dirty="0" err="1">
                <a:effectLst/>
                <a:latin typeface="Gotham" panose="02000504050000020004" pitchFamily="2" charset="0"/>
                <a:ea typeface="Calibri" panose="020F0502020204030204" pitchFamily="34" charset="0"/>
              </a:rPr>
              <a:t>Tem</a:t>
            </a:r>
            <a:r>
              <a:rPr lang="en-US" sz="1200" dirty="0">
                <a:effectLst/>
                <a:latin typeface="Gotham" panose="02000504050000020004" pitchFamily="2" charset="0"/>
                <a:ea typeface="Calibri" panose="020F0502020204030204" pitchFamily="34" charset="0"/>
              </a:rPr>
              <a:t> were equally inhibited by Bcl6i. Q-PCR gene expression analysis indicated that Bcl6i affected T cell fate, since canonical Th subset markers were differentially regulated (up: GATA3, IL-4; down: IFN-</a:t>
            </a:r>
            <a:r>
              <a:rPr lang="en-US" sz="12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Gotham" panose="02000504050000020004" pitchFamily="2" charset="0"/>
                <a:ea typeface="Calibri" panose="020F0502020204030204" pitchFamily="34" charset="0"/>
              </a:rPr>
              <a:t>, IL-17, IL-21), while the T cell factor Tcf-1 and inhibitory receptor TIGIT were upregulated. To test whether alloreactive T cells from </a:t>
            </a:r>
            <a:r>
              <a:rPr lang="en-US" sz="1200" dirty="0" err="1">
                <a:effectLst/>
                <a:latin typeface="Gotham" panose="02000504050000020004" pitchFamily="2" charset="0"/>
                <a:ea typeface="Calibri" panose="020F0502020204030204" pitchFamily="34" charset="0"/>
              </a:rPr>
              <a:t>KTx</a:t>
            </a:r>
            <a:r>
              <a:rPr lang="en-US" sz="1200" dirty="0">
                <a:effectLst/>
                <a:latin typeface="Gotham" panose="02000504050000020004" pitchFamily="2" charset="0"/>
                <a:ea typeface="Calibri" panose="020F0502020204030204" pitchFamily="34" charset="0"/>
              </a:rPr>
              <a:t> patients would also respond to Bcl6i and be more responsive during rejection, </a:t>
            </a:r>
            <a:r>
              <a:rPr lang="en-US" sz="1200" dirty="0" err="1">
                <a:effectLst/>
                <a:latin typeface="Gotham" panose="02000504050000020004" pitchFamily="2" charset="0"/>
                <a:ea typeface="Calibri" panose="020F0502020204030204" pitchFamily="34" charset="0"/>
              </a:rPr>
              <a:t>KTx</a:t>
            </a:r>
            <a:r>
              <a:rPr lang="en-US" sz="1200" dirty="0">
                <a:effectLst/>
                <a:latin typeface="Gotham" panose="02000504050000020004" pitchFamily="2" charset="0"/>
                <a:ea typeface="Calibri" panose="020F0502020204030204" pitchFamily="34" charset="0"/>
              </a:rPr>
              <a:t> patients’ PBMC were stimulated with donor cells. T cells from rejecting patients showed increased proliferation, </a:t>
            </a:r>
            <a:r>
              <a:rPr lang="en-US" sz="1200" dirty="0" err="1">
                <a:effectLst/>
                <a:latin typeface="Gotham" panose="02000504050000020004" pitchFamily="2" charset="0"/>
                <a:ea typeface="Calibri" panose="020F0502020204030204" pitchFamily="34" charset="0"/>
              </a:rPr>
              <a:t>Tcm</a:t>
            </a:r>
            <a:r>
              <a:rPr lang="en-US" sz="1200" dirty="0">
                <a:effectLst/>
                <a:latin typeface="Gotham" panose="02000504050000020004" pitchFamily="2" charset="0"/>
                <a:ea typeface="Calibri" panose="020F0502020204030204" pitchFamily="34" charset="0"/>
              </a:rPr>
              <a:t> and </a:t>
            </a:r>
            <a:r>
              <a:rPr lang="en-US" sz="1200" dirty="0" err="1">
                <a:effectLst/>
                <a:latin typeface="Gotham" panose="02000504050000020004" pitchFamily="2" charset="0"/>
                <a:ea typeface="Calibri" panose="020F0502020204030204" pitchFamily="34" charset="0"/>
              </a:rPr>
              <a:t>Tem</a:t>
            </a:r>
            <a:r>
              <a:rPr lang="en-US" sz="1200" dirty="0">
                <a:effectLst/>
                <a:latin typeface="Gotham" panose="02000504050000020004" pitchFamily="2" charset="0"/>
                <a:ea typeface="Calibri" panose="020F0502020204030204" pitchFamily="34" charset="0"/>
              </a:rPr>
              <a:t> subsets and cytokine (IFN-</a:t>
            </a:r>
            <a:r>
              <a:rPr lang="en-US" sz="12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Gotham" panose="02000504050000020004" pitchFamily="2" charset="0"/>
                <a:ea typeface="Calibri" panose="020F0502020204030204" pitchFamily="34" charset="0"/>
              </a:rPr>
              <a:t>, IL-2) expression than those from non-rejecting patients, but these parameters were significantly reduced by Bcl6i.</a:t>
            </a:r>
            <a:endParaRPr lang="en-CH" sz="1200" dirty="0">
              <a:effectLst/>
              <a:latin typeface="Gotham" panose="02000504050000020004" pitchFamily="2" charset="0"/>
              <a:ea typeface="Times New Roman" panose="02020603050405020304" pitchFamily="18" charset="0"/>
            </a:endParaRPr>
          </a:p>
          <a:p>
            <a:pPr algn="just"/>
            <a:r>
              <a:rPr lang="en-GB" sz="1200" b="1" dirty="0">
                <a:solidFill>
                  <a:srgbClr val="000000"/>
                </a:solidFill>
                <a:effectLst/>
                <a:latin typeface="Gotham" panose="02000504050000020004" pitchFamily="2" charset="0"/>
                <a:ea typeface="Calibri" panose="020F0502020204030204" pitchFamily="34" charset="0"/>
              </a:rPr>
              <a:t>Conclusions</a:t>
            </a:r>
            <a:r>
              <a:rPr lang="en-GB" sz="1200" dirty="0">
                <a:solidFill>
                  <a:srgbClr val="000000"/>
                </a:solidFill>
                <a:effectLst/>
                <a:latin typeface="Gotham" panose="02000504050000020004" pitchFamily="2" charset="0"/>
                <a:ea typeface="Calibri" panose="020F0502020204030204" pitchFamily="34" charset="0"/>
              </a:rPr>
              <a:t>: </a:t>
            </a:r>
            <a:r>
              <a:rPr lang="en-US" sz="1200" dirty="0">
                <a:effectLst/>
                <a:latin typeface="Gotham" panose="02000504050000020004" pitchFamily="2" charset="0"/>
                <a:ea typeface="Calibri" panose="020F0502020204030204" pitchFamily="34" charset="0"/>
              </a:rPr>
              <a:t>We found that Bcl6i potently inhibit the proliferation and function of T cells, especially during rejection. Since Bcl6 is markedly expressed by T cells during rejection, Bcl6i may have potential as novel immunosuppressants.</a:t>
            </a:r>
            <a:endParaRPr lang="en-CH" sz="12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35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AMR, </a:t>
            </a:r>
            <a:r>
              <a:rPr lang="en-US" i="1" dirty="0">
                <a:solidFill>
                  <a:srgbClr val="A5A5A5"/>
                </a:solidFill>
                <a:latin typeface="Gotham" panose="02000504050000020004" pitchFamily="2" charset="0"/>
              </a:rPr>
              <a:t>antibody-mediated rejection; </a:t>
            </a:r>
            <a:r>
              <a:rPr lang="en-US" b="0" i="1" dirty="0">
                <a:solidFill>
                  <a:srgbClr val="A5A5A5"/>
                </a:solidFill>
                <a:latin typeface="Gotham" panose="02000504050000020004" pitchFamily="2" charset="0"/>
              </a:rPr>
              <a:t>CD25,i</a:t>
            </a:r>
            <a:r>
              <a:rPr lang="fr-CH" b="0" i="1" dirty="0" err="1">
                <a:solidFill>
                  <a:srgbClr val="333333"/>
                </a:solidFill>
                <a:effectLst/>
                <a:latin typeface="Gotham" panose="02000504050000020004" pitchFamily="2" charset="0"/>
              </a:rPr>
              <a:t>nterleukin</a:t>
            </a:r>
            <a:r>
              <a:rPr lang="fr-CH" b="0" i="1" dirty="0">
                <a:solidFill>
                  <a:srgbClr val="333333"/>
                </a:solidFill>
                <a:effectLst/>
                <a:latin typeface="Gotham" panose="02000504050000020004" pitchFamily="2" charset="0"/>
              </a:rPr>
              <a:t> 2 </a:t>
            </a:r>
            <a:r>
              <a:rPr lang="fr-CH" b="0" i="1" dirty="0" err="1">
                <a:solidFill>
                  <a:srgbClr val="333333"/>
                </a:solidFill>
                <a:effectLst/>
                <a:latin typeface="Gotham" panose="02000504050000020004" pitchFamily="2" charset="0"/>
              </a:rPr>
              <a:t>receptor</a:t>
            </a:r>
            <a:r>
              <a:rPr lang="fr-CH" b="0" i="1" dirty="0">
                <a:solidFill>
                  <a:srgbClr val="333333"/>
                </a:solidFill>
                <a:effectLst/>
                <a:latin typeface="Gotham" panose="02000504050000020004" pitchFamily="2" charset="0"/>
              </a:rPr>
              <a:t> </a:t>
            </a:r>
            <a:r>
              <a:rPr lang="fr-CH" b="0" i="1" dirty="0" err="1">
                <a:solidFill>
                  <a:srgbClr val="333333"/>
                </a:solidFill>
                <a:effectLst/>
                <a:latin typeface="Gotham" panose="02000504050000020004" pitchFamily="2" charset="0"/>
              </a:rPr>
              <a:t>subunit</a:t>
            </a:r>
            <a:r>
              <a:rPr lang="fr-CH" b="0" i="1" dirty="0">
                <a:solidFill>
                  <a:srgbClr val="333333"/>
                </a:solidFill>
                <a:effectLst/>
                <a:latin typeface="Gotham" panose="02000504050000020004" pitchFamily="2" charset="0"/>
              </a:rPr>
              <a:t> alpha (IL2RA); CD137, </a:t>
            </a:r>
            <a:r>
              <a:rPr lang="en-GB" b="0" i="1" dirty="0">
                <a:solidFill>
                  <a:srgbClr val="333333"/>
                </a:solidFill>
                <a:effectLst/>
                <a:latin typeface="Gotham" panose="02000504050000020004" pitchFamily="2" charset="0"/>
              </a:rPr>
              <a:t>TNF receptor superfamily member 9 ( TNFRSF9); </a:t>
            </a:r>
            <a:r>
              <a:rPr lang="en-US" i="1" dirty="0">
                <a:solidFill>
                  <a:srgbClr val="A5A5A5"/>
                </a:solidFill>
                <a:latin typeface="Gotham" panose="02000504050000020004" pitchFamily="2" charset="0"/>
              </a:rPr>
              <a:t>HLA, human leukocyte antigen; </a:t>
            </a:r>
            <a:r>
              <a:rPr lang="en-US" sz="1200" i="1" dirty="0">
                <a:solidFill>
                  <a:srgbClr val="A5A5A5"/>
                </a:solidFill>
                <a:latin typeface="Gotham" panose="02000504050000020004" pitchFamily="2" charset="0"/>
              </a:rPr>
              <a:t>IFN-γ, interferon gamma; </a:t>
            </a:r>
            <a:r>
              <a:rPr lang="en-GB" b="0" i="1" dirty="0">
                <a:latin typeface="Gotham" panose="02000504050000020004" pitchFamily="2" charset="0"/>
              </a:rPr>
              <a:t>SOT, </a:t>
            </a:r>
            <a:r>
              <a:rPr lang="en-US" i="1" dirty="0">
                <a:solidFill>
                  <a:srgbClr val="A5A5A5"/>
                </a:solidFill>
                <a:latin typeface="Gotham" panose="02000504050000020004" pitchFamily="2" charset="0"/>
              </a:rPr>
              <a:t>solid organ transplantation</a:t>
            </a:r>
            <a:r>
              <a:rPr lang="en-US" i="1" dirty="0">
                <a:solidFill>
                  <a:srgbClr val="A5A5A5"/>
                </a:solidFill>
              </a:rPr>
              <a:t>.</a:t>
            </a:r>
            <a:endParaRPr lang="en-GB" b="0" i="1" dirty="0">
              <a:latin typeface="Gotham" panose="0200050405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latin typeface="Gotham" panose="02000504050000020004" pitchFamily="2" charset="0"/>
              <a:ea typeface="+mn-ea"/>
              <a:cs typeface="+mn-cs"/>
            </a:endParaRPr>
          </a:p>
          <a:p>
            <a:pPr algn="just"/>
            <a:r>
              <a:rPr lang="en-US" sz="1800" b="1" dirty="0">
                <a:effectLst/>
                <a:latin typeface="Gotham" panose="02000504050000020004" pitchFamily="2" charset="0"/>
                <a:ea typeface="Times New Roman" panose="02020603050405020304" pitchFamily="18" charset="0"/>
              </a:rPr>
              <a:t>LDV2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ENGINEERED T CELLS OVERCOMING REJECTION BY ANTIBODIES (CORA-T CELLS): SELECTIVE TARGETING OF ALLOREACTIVE B CELLS IN SOLID ORGAN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Anna Christina Dragon*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Agnes Bonifacius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Stefan Lienenklaus</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Murielle Verboom</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Richard Taubert</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Fabio Ius</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Hudecek</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Constanca</a:t>
            </a:r>
            <a:r>
              <a:rPr lang="en-US" sz="1800" b="1" dirty="0">
                <a:effectLst/>
                <a:latin typeface="Gotham" panose="02000504050000020004" pitchFamily="2" charset="0"/>
                <a:ea typeface="Times New Roman" panose="02020603050405020304" pitchFamily="18" charset="0"/>
              </a:rPr>
              <a:t> Ferreira de Figueiredo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Rainer Blasczyk</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Britta Eiz-Vesper</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Hannover Medical School (MHH), Institute of Transfusion Medicine and Transplant Engineering,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Hannover Medical School (MHH), Institute of Laboratory Animal Science,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Hannover Medical School (MHH), Department of Gastroenterology, Hepatology and Endocrinology,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Hannover Medical School (MHH), Department of Cardiothoracic-, Transplantation- and Vascular Surgery,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University Hospital </a:t>
            </a:r>
            <a:r>
              <a:rPr lang="en-US" sz="1800" i="1" dirty="0" err="1">
                <a:effectLst/>
                <a:latin typeface="Gotham" panose="02000504050000020004" pitchFamily="2" charset="0"/>
                <a:ea typeface="Times New Roman" panose="02020603050405020304" pitchFamily="18" charset="0"/>
              </a:rPr>
              <a:t>Wuerzburg</a:t>
            </a:r>
            <a:r>
              <a:rPr lang="en-US" sz="1800" i="1" dirty="0">
                <a:effectLst/>
                <a:latin typeface="Gotham" panose="02000504050000020004" pitchFamily="2" charset="0"/>
                <a:ea typeface="Times New Roman" panose="02020603050405020304" pitchFamily="18" charset="0"/>
              </a:rPr>
              <a:t>, Department of Internal Medicine II, </a:t>
            </a:r>
            <a:r>
              <a:rPr lang="en-US" sz="1800" i="1" dirty="0" err="1">
                <a:effectLst/>
                <a:latin typeface="Gotham" panose="02000504050000020004" pitchFamily="2" charset="0"/>
                <a:ea typeface="Times New Roman" panose="02020603050405020304" pitchFamily="18" charset="0"/>
              </a:rPr>
              <a:t>Wuerzburg</a:t>
            </a:r>
            <a:r>
              <a:rPr lang="en-US" sz="1800" i="1" dirty="0">
                <a:effectLst/>
                <a:latin typeface="Gotham" panose="02000504050000020004" pitchFamily="2" charset="0"/>
                <a:ea typeface="Times New Roman" panose="02020603050405020304" pitchFamily="18" charset="0"/>
              </a:rPr>
              <a:t>, Germany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One major complication after solid organ transplantation (SOT) is antibody-mediated rejection (AMR) by anti-donor HLA antibodies as the B-cell alloimmune response is only indirectly affected by modern immunosuppression. Unselective B-cell depletion protocols are inefficient in preventing AMR and associated with an increased infection risk, emphasizing the need for a more precise targeting of alloreactive B cells.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B cells with anti-donor HLA specificity are uniquely characterized by expressing the corresponding B-cell receptors (BCRs). Using BCRs against a distinct HLA molecule as target, we redirected T cells towards alloreactive B cells by introducing a novel chimeric receptor comprising the respective HLA molecule fused to intracellular </a:t>
            </a:r>
            <a:r>
              <a:rPr lang="en-GB" sz="1800" dirty="0">
                <a:solidFill>
                  <a:srgbClr val="000000"/>
                </a:solidFill>
                <a:effectLst/>
                <a:latin typeface="Gotham" panose="02000504050000020004" pitchFamily="2" charset="0"/>
                <a:ea typeface="Calibri" panose="020F0502020204030204" pitchFamily="34" charset="0"/>
              </a:rPr>
              <a:t>4-1BB/CD3ξ signalling domains to generate T cells overcoming rejection by antibodies (CORA-T cells)</a:t>
            </a:r>
            <a:r>
              <a:rPr lang="en-US" sz="1800" dirty="0">
                <a:solidFill>
                  <a:srgbClr val="000000"/>
                </a:solidFill>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CORA-T cells harbouring a receptor with an extracellular truncated HLA-A*02 molecule were further modified to abrogate CD8 binding and confer resistance to immunosuppression. Their ability to recognize and selectively eliminate anti-HLA-A*02 B cells to limit antibody release was tested </a:t>
            </a:r>
            <a:r>
              <a:rPr lang="en-GB" sz="1800" i="1" dirty="0">
                <a:solidFill>
                  <a:srgbClr val="000000"/>
                </a:solidFill>
                <a:effectLst/>
                <a:latin typeface="Gotham" panose="02000504050000020004" pitchFamily="2" charset="0"/>
                <a:ea typeface="Calibri" panose="020F0502020204030204" pitchFamily="34" charset="0"/>
              </a:rPr>
              <a:t>in vitro</a:t>
            </a:r>
            <a:r>
              <a:rPr lang="en-GB" sz="1800" dirty="0">
                <a:solidFill>
                  <a:srgbClr val="000000"/>
                </a:solidFill>
                <a:effectLst/>
                <a:latin typeface="Gotham" panose="02000504050000020004" pitchFamily="2" charset="0"/>
                <a:ea typeface="Calibri" panose="020F0502020204030204" pitchFamily="34" charset="0"/>
              </a:rPr>
              <a:t> as well as </a:t>
            </a:r>
            <a:r>
              <a:rPr lang="en-GB" sz="1800" i="1" dirty="0">
                <a:solidFill>
                  <a:srgbClr val="000000"/>
                </a:solidFill>
                <a:effectLst/>
                <a:latin typeface="Gotham" panose="02000504050000020004" pitchFamily="2" charset="0"/>
                <a:ea typeface="Calibri" panose="020F0502020204030204" pitchFamily="34" charset="0"/>
              </a:rPr>
              <a:t>in vivo</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Upon co-cultivation with B-cell lines expressing and releasing anti-</a:t>
            </a:r>
            <a:r>
              <a:rPr lang="en-GB" sz="1800" dirty="0">
                <a:solidFill>
                  <a:srgbClr val="000000"/>
                </a:solidFill>
                <a:effectLst/>
                <a:latin typeface="Gotham" panose="02000504050000020004" pitchFamily="2" charset="0"/>
                <a:ea typeface="Calibri" panose="020F0502020204030204" pitchFamily="34" charset="0"/>
              </a:rPr>
              <a:t>HLA-A*02 antibodies, </a:t>
            </a:r>
            <a:r>
              <a:rPr lang="en-US" sz="1800" dirty="0">
                <a:solidFill>
                  <a:srgbClr val="000000"/>
                </a:solidFill>
                <a:effectLst/>
                <a:latin typeface="Gotham" panose="02000504050000020004" pitchFamily="2" charset="0"/>
                <a:ea typeface="Calibri" panose="020F0502020204030204" pitchFamily="34" charset="0"/>
              </a:rPr>
              <a:t>CORA-T cells were specifically activated (expression of CD25, CD69, CD137), released pro-inflammatory cytokines (e.g. IFN-γ, granzyme B), and</a:t>
            </a:r>
            <a:r>
              <a:rPr lang="en-GB" sz="1800" dirty="0">
                <a:solidFill>
                  <a:srgbClr val="000000"/>
                </a:solidFill>
                <a:effectLst/>
                <a:latin typeface="Gotham" panose="02000504050000020004" pitchFamily="2" charset="0"/>
                <a:ea typeface="Calibri" panose="020F0502020204030204" pitchFamily="34" charset="0"/>
              </a:rPr>
              <a:t> exhibited strong cytotoxicity resulting in an effective reduction of the anti-HLA-A*02 antibody release. In a xenograft mouse model, CORA-T cells significantly reduced growth of anti-HLA-A*02 B cells. Modification of the HLA-A*02 α3-domain abrogated T-cell sensitization against the CORA receptor. Additionally, CRISPR/Cas9-mediated knockouts of selected binding proteins endowed CORA-T cells with the ability to resist immunosuppressive treatment.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Times New Roman" panose="02020603050405020304" pitchFamily="18" charset="0"/>
              </a:rPr>
              <a:t> </a:t>
            </a:r>
            <a:r>
              <a:rPr lang="en-US" sz="1800" dirty="0">
                <a:solidFill>
                  <a:srgbClr val="000000"/>
                </a:solidFill>
                <a:effectLst/>
                <a:latin typeface="Gotham" panose="02000504050000020004" pitchFamily="2" charset="0"/>
                <a:ea typeface="Calibri" panose="020F0502020204030204" pitchFamily="34" charset="0"/>
              </a:rPr>
              <a:t>Our results demonstrate that CORA-T cells </a:t>
            </a:r>
            <a:r>
              <a:rPr lang="en-GB" sz="1800" dirty="0">
                <a:solidFill>
                  <a:srgbClr val="000000"/>
                </a:solidFill>
                <a:effectLst/>
                <a:latin typeface="Gotham" panose="02000504050000020004" pitchFamily="2" charset="0"/>
                <a:ea typeface="Calibri" panose="020F0502020204030204" pitchFamily="34" charset="0"/>
              </a:rPr>
              <a:t>are able to specifically recognize and eliminate alloreactive B cells, having the potential to selectively prevent the formation of anti-HLA antibodies even under immunosuppressive conditions. This suggests CORA-T cells as a potent novel approach to </a:t>
            </a:r>
            <a:r>
              <a:rPr lang="en-US" sz="1800" dirty="0">
                <a:solidFill>
                  <a:srgbClr val="000000"/>
                </a:solidFill>
                <a:effectLst/>
                <a:latin typeface="Gotham" panose="02000504050000020004" pitchFamily="2" charset="0"/>
                <a:ea typeface="Calibri" panose="020F0502020204030204" pitchFamily="34" charset="0"/>
              </a:rPr>
              <a:t>specifically combat AMR and to improve long-term graft survival in SOT patients while preserving their overall B-cell immunity.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5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latin typeface="Gotham" panose="02000504050000020004" pitchFamily="2" charset="0"/>
              </a:rPr>
              <a:t>Abbreviations: AMR, </a:t>
            </a:r>
            <a:r>
              <a:rPr lang="en-US" i="1" dirty="0">
                <a:solidFill>
                  <a:srgbClr val="A5A5A5"/>
                </a:solidFill>
                <a:latin typeface="Gotham" panose="02000504050000020004" pitchFamily="2" charset="0"/>
              </a:rPr>
              <a:t>antibody-mediated rejection; </a:t>
            </a:r>
            <a:r>
              <a:rPr lang="en-US" b="0" i="1" dirty="0">
                <a:solidFill>
                  <a:srgbClr val="A5A5A5"/>
                </a:solidFill>
                <a:latin typeface="Gotham" panose="02000504050000020004" pitchFamily="2" charset="0"/>
              </a:rPr>
              <a:t>CD25,i</a:t>
            </a:r>
            <a:r>
              <a:rPr lang="fr-CH" b="0" i="1" dirty="0" err="1">
                <a:solidFill>
                  <a:srgbClr val="333333"/>
                </a:solidFill>
                <a:effectLst/>
                <a:latin typeface="Gotham" panose="02000504050000020004" pitchFamily="2" charset="0"/>
              </a:rPr>
              <a:t>nterleukin</a:t>
            </a:r>
            <a:r>
              <a:rPr lang="fr-CH" b="0" i="1" dirty="0">
                <a:solidFill>
                  <a:srgbClr val="333333"/>
                </a:solidFill>
                <a:effectLst/>
                <a:latin typeface="Gotham" panose="02000504050000020004" pitchFamily="2" charset="0"/>
              </a:rPr>
              <a:t> 2 </a:t>
            </a:r>
            <a:r>
              <a:rPr lang="fr-CH" b="0" i="1" dirty="0" err="1">
                <a:solidFill>
                  <a:srgbClr val="333333"/>
                </a:solidFill>
                <a:effectLst/>
                <a:latin typeface="Gotham" panose="02000504050000020004" pitchFamily="2" charset="0"/>
              </a:rPr>
              <a:t>receptor</a:t>
            </a:r>
            <a:r>
              <a:rPr lang="fr-CH" b="0" i="1" dirty="0">
                <a:solidFill>
                  <a:srgbClr val="333333"/>
                </a:solidFill>
                <a:effectLst/>
                <a:latin typeface="Gotham" panose="02000504050000020004" pitchFamily="2" charset="0"/>
              </a:rPr>
              <a:t> </a:t>
            </a:r>
            <a:r>
              <a:rPr lang="fr-CH" b="0" i="1" dirty="0" err="1">
                <a:solidFill>
                  <a:srgbClr val="333333"/>
                </a:solidFill>
                <a:effectLst/>
                <a:latin typeface="Gotham" panose="02000504050000020004" pitchFamily="2" charset="0"/>
              </a:rPr>
              <a:t>subunit</a:t>
            </a:r>
            <a:r>
              <a:rPr lang="fr-CH" b="0" i="1" dirty="0">
                <a:solidFill>
                  <a:srgbClr val="333333"/>
                </a:solidFill>
                <a:effectLst/>
                <a:latin typeface="Gotham" panose="02000504050000020004" pitchFamily="2" charset="0"/>
              </a:rPr>
              <a:t> alpha (IL2RA); CD137, </a:t>
            </a:r>
            <a:r>
              <a:rPr lang="en-GB" b="0" i="1" dirty="0">
                <a:solidFill>
                  <a:srgbClr val="333333"/>
                </a:solidFill>
                <a:effectLst/>
                <a:latin typeface="Gotham" panose="02000504050000020004" pitchFamily="2" charset="0"/>
              </a:rPr>
              <a:t>TNF receptor superfamily member 9 ( TNFRSF9); </a:t>
            </a:r>
            <a:r>
              <a:rPr lang="en-US" i="1" dirty="0">
                <a:solidFill>
                  <a:srgbClr val="A5A5A5"/>
                </a:solidFill>
                <a:latin typeface="Gotham" panose="02000504050000020004" pitchFamily="2" charset="0"/>
              </a:rPr>
              <a:t>HLA, human leukocyte antigen; </a:t>
            </a:r>
            <a:r>
              <a:rPr lang="en-US" sz="1200" i="1" dirty="0">
                <a:solidFill>
                  <a:srgbClr val="A5A5A5"/>
                </a:solidFill>
                <a:latin typeface="Gotham" panose="02000504050000020004" pitchFamily="2" charset="0"/>
              </a:rPr>
              <a:t>IFN-γ, interferon gamma; </a:t>
            </a:r>
            <a:r>
              <a:rPr lang="en-GB" b="0" i="1" dirty="0">
                <a:latin typeface="Gotham" panose="02000504050000020004" pitchFamily="2" charset="0"/>
              </a:rPr>
              <a:t>SOT, </a:t>
            </a:r>
            <a:r>
              <a:rPr lang="en-US" i="1" dirty="0">
                <a:solidFill>
                  <a:srgbClr val="A5A5A5"/>
                </a:solidFill>
                <a:latin typeface="Gotham" panose="02000504050000020004" pitchFamily="2" charset="0"/>
              </a:rPr>
              <a:t>solid organ transplantation.</a:t>
            </a:r>
            <a:endParaRPr lang="en-GB" b="0" i="1" dirty="0">
              <a:latin typeface="Gotham" panose="0200050405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latin typeface="Gotham" panose="02000504050000020004" pitchFamily="2" charset="0"/>
              <a:ea typeface="+mn-ea"/>
              <a:cs typeface="+mn-cs"/>
            </a:endParaRPr>
          </a:p>
          <a:p>
            <a:pPr algn="just"/>
            <a:r>
              <a:rPr lang="en-US" sz="1800" b="1" dirty="0">
                <a:effectLst/>
                <a:latin typeface="Gotham" panose="02000504050000020004" pitchFamily="2" charset="0"/>
                <a:ea typeface="Times New Roman" panose="02020603050405020304" pitchFamily="18" charset="0"/>
              </a:rPr>
              <a:t>LDV2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ENGINEERED T CELLS OVERCOMING REJECTION BY ANTIBODIES (CORA-T CELLS): SELECTIVE TARGETING OF ALLOREACTIVE B CELLS IN SOLID ORGAN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Anna Christina Dragon*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Agnes Bonifacius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Stefan Lienenklaus</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Murielle Verboom</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Richard Taubert</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Fabio Ius</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Hudecek</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Constanca</a:t>
            </a:r>
            <a:r>
              <a:rPr lang="en-US" sz="1800" b="1" dirty="0">
                <a:effectLst/>
                <a:latin typeface="Gotham" panose="02000504050000020004" pitchFamily="2" charset="0"/>
                <a:ea typeface="Times New Roman" panose="02020603050405020304" pitchFamily="18" charset="0"/>
              </a:rPr>
              <a:t> Ferreira de Figueiredo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Rainer Blasczyk</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Britta Eiz-Vesper</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Hannover Medical School (MHH), Institute of Transfusion Medicine and Transplant Engineering,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Hannover Medical School (MHH), Institute of Laboratory Animal Science,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Hannover Medical School (MHH), Department of Gastroenterology, Hepatology and Endocrinology,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Hannover Medical School (MHH), Department of Cardiothoracic-, Transplantation- and Vascular Surgery, Hannover,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University Hospital </a:t>
            </a:r>
            <a:r>
              <a:rPr lang="en-US" sz="1800" i="1" dirty="0" err="1">
                <a:effectLst/>
                <a:latin typeface="Gotham" panose="02000504050000020004" pitchFamily="2" charset="0"/>
                <a:ea typeface="Times New Roman" panose="02020603050405020304" pitchFamily="18" charset="0"/>
              </a:rPr>
              <a:t>Wuerzburg</a:t>
            </a:r>
            <a:r>
              <a:rPr lang="en-US" sz="1800" i="1" dirty="0">
                <a:effectLst/>
                <a:latin typeface="Gotham" panose="02000504050000020004" pitchFamily="2" charset="0"/>
                <a:ea typeface="Times New Roman" panose="02020603050405020304" pitchFamily="18" charset="0"/>
              </a:rPr>
              <a:t>, Department of Internal Medicine II, </a:t>
            </a:r>
            <a:r>
              <a:rPr lang="en-US" sz="1800" i="1" dirty="0" err="1">
                <a:effectLst/>
                <a:latin typeface="Gotham" panose="02000504050000020004" pitchFamily="2" charset="0"/>
                <a:ea typeface="Times New Roman" panose="02020603050405020304" pitchFamily="18" charset="0"/>
              </a:rPr>
              <a:t>Wuerzburg</a:t>
            </a:r>
            <a:r>
              <a:rPr lang="en-US" sz="1800" i="1" dirty="0">
                <a:effectLst/>
                <a:latin typeface="Gotham" panose="02000504050000020004" pitchFamily="2" charset="0"/>
                <a:ea typeface="Times New Roman" panose="02020603050405020304" pitchFamily="18" charset="0"/>
              </a:rPr>
              <a:t>, Germany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One major complication after solid organ transplantation (SOT) is antibody-mediated rejection (AMR) by anti-donor HLA antibodies as the B-cell alloimmune response is only indirectly affected by modern immunosuppression. Unselective B-cell depletion protocols are inefficient in preventing AMR and associated with an increased infection risk, emphasizing the need for a more precise targeting of alloreactive B cells.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B cells with anti-donor HLA specificity are uniquely characterized by expressing the corresponding B-cell receptors (BCRs). Using BCRs against a distinct HLA molecule as target, we redirected T cells towards alloreactive B cells by introducing a novel chimeric receptor comprising the respective HLA molecule fused to intracellular </a:t>
            </a:r>
            <a:r>
              <a:rPr lang="en-GB" sz="1800" dirty="0">
                <a:solidFill>
                  <a:srgbClr val="000000"/>
                </a:solidFill>
                <a:effectLst/>
                <a:latin typeface="Gotham" panose="02000504050000020004" pitchFamily="2" charset="0"/>
                <a:ea typeface="Calibri" panose="020F0502020204030204" pitchFamily="34" charset="0"/>
              </a:rPr>
              <a:t>4-1BB/CD3ξ signalling domains to generate T cells overcoming rejection by antibodies (CORA-T cells)</a:t>
            </a:r>
            <a:r>
              <a:rPr lang="en-US" sz="1800" dirty="0">
                <a:solidFill>
                  <a:srgbClr val="000000"/>
                </a:solidFill>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CORA-T cells harbouring a receptor with an extracellular truncated HLA-A*02 molecule were further modified to abrogate CD8 binding and confer resistance to immunosuppression. Their ability to recognize and selectively eliminate anti-HLA-A*02 B cells to limit antibody release was tested </a:t>
            </a:r>
            <a:r>
              <a:rPr lang="en-GB" sz="1800" i="1" dirty="0">
                <a:solidFill>
                  <a:srgbClr val="000000"/>
                </a:solidFill>
                <a:effectLst/>
                <a:latin typeface="Gotham" panose="02000504050000020004" pitchFamily="2" charset="0"/>
                <a:ea typeface="Calibri" panose="020F0502020204030204" pitchFamily="34" charset="0"/>
              </a:rPr>
              <a:t>in vitro</a:t>
            </a:r>
            <a:r>
              <a:rPr lang="en-GB" sz="1800" dirty="0">
                <a:solidFill>
                  <a:srgbClr val="000000"/>
                </a:solidFill>
                <a:effectLst/>
                <a:latin typeface="Gotham" panose="02000504050000020004" pitchFamily="2" charset="0"/>
                <a:ea typeface="Calibri" panose="020F0502020204030204" pitchFamily="34" charset="0"/>
              </a:rPr>
              <a:t> as well as </a:t>
            </a:r>
            <a:r>
              <a:rPr lang="en-GB" sz="1800" i="1" dirty="0">
                <a:solidFill>
                  <a:srgbClr val="000000"/>
                </a:solidFill>
                <a:effectLst/>
                <a:latin typeface="Gotham" panose="02000504050000020004" pitchFamily="2" charset="0"/>
                <a:ea typeface="Calibri" panose="020F0502020204030204" pitchFamily="34" charset="0"/>
              </a:rPr>
              <a:t>in vivo</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Upon co-cultivation with B-cell lines expressing and releasing anti-</a:t>
            </a:r>
            <a:r>
              <a:rPr lang="en-GB" sz="1800" dirty="0">
                <a:solidFill>
                  <a:srgbClr val="000000"/>
                </a:solidFill>
                <a:effectLst/>
                <a:latin typeface="Gotham" panose="02000504050000020004" pitchFamily="2" charset="0"/>
                <a:ea typeface="Calibri" panose="020F0502020204030204" pitchFamily="34" charset="0"/>
              </a:rPr>
              <a:t>HLA-A*02 antibodies, </a:t>
            </a:r>
            <a:r>
              <a:rPr lang="en-US" sz="1800" dirty="0">
                <a:solidFill>
                  <a:srgbClr val="000000"/>
                </a:solidFill>
                <a:effectLst/>
                <a:latin typeface="Gotham" panose="02000504050000020004" pitchFamily="2" charset="0"/>
                <a:ea typeface="Calibri" panose="020F0502020204030204" pitchFamily="34" charset="0"/>
              </a:rPr>
              <a:t>CORA-T cells were specifically activated (expression of CD25, CD69, CD137), released pro-inflammatory cytokines (e.g. IFN-γ, granzyme B), and</a:t>
            </a:r>
            <a:r>
              <a:rPr lang="en-GB" sz="1800" dirty="0">
                <a:solidFill>
                  <a:srgbClr val="000000"/>
                </a:solidFill>
                <a:effectLst/>
                <a:latin typeface="Gotham" panose="02000504050000020004" pitchFamily="2" charset="0"/>
                <a:ea typeface="Calibri" panose="020F0502020204030204" pitchFamily="34" charset="0"/>
              </a:rPr>
              <a:t> exhibited strong cytotoxicity resulting in an effective reduction of the anti-HLA-A*02 antibody release. In a xenograft mouse model, CORA-T cells significantly reduced growth of anti-HLA-A*02 B cells. Modification of the HLA-A*02 α3-domain abrogated T-cell sensitization against the CORA receptor. Additionally, CRISPR/Cas9-mediated knockouts of selected binding proteins endowed CORA-T cells with the ability to resist immunosuppressive treatment.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Times New Roman" panose="02020603050405020304" pitchFamily="18" charset="0"/>
              </a:rPr>
              <a:t> </a:t>
            </a:r>
            <a:r>
              <a:rPr lang="en-US" sz="1800" dirty="0">
                <a:solidFill>
                  <a:srgbClr val="000000"/>
                </a:solidFill>
                <a:effectLst/>
                <a:latin typeface="Gotham" panose="02000504050000020004" pitchFamily="2" charset="0"/>
                <a:ea typeface="Calibri" panose="020F0502020204030204" pitchFamily="34" charset="0"/>
              </a:rPr>
              <a:t>Our results demonstrate that CORA-T cells </a:t>
            </a:r>
            <a:r>
              <a:rPr lang="en-GB" sz="1800" dirty="0">
                <a:solidFill>
                  <a:srgbClr val="000000"/>
                </a:solidFill>
                <a:effectLst/>
                <a:latin typeface="Gotham" panose="02000504050000020004" pitchFamily="2" charset="0"/>
                <a:ea typeface="Calibri" panose="020F0502020204030204" pitchFamily="34" charset="0"/>
              </a:rPr>
              <a:t>are able to specifically recognize and eliminate alloreactive B cells, having the potential to selectively prevent the formation of anti-HLA antibodies even under immunosuppressive conditions. This suggests CORA-T cells as a potent novel approach to </a:t>
            </a:r>
            <a:r>
              <a:rPr lang="en-US" sz="1800" dirty="0">
                <a:solidFill>
                  <a:srgbClr val="000000"/>
                </a:solidFill>
                <a:effectLst/>
                <a:latin typeface="Gotham" panose="02000504050000020004" pitchFamily="2" charset="0"/>
                <a:ea typeface="Calibri" panose="020F0502020204030204" pitchFamily="34" charset="0"/>
              </a:rPr>
              <a:t>specifically combat AMR and to improve long-term graft survival in SOT patients while preserving their overall B-cell immunity.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94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aCD3, anti-CD3 antibody; CAR-Tregs; </a:t>
            </a:r>
            <a:r>
              <a:rPr lang="en-GB" b="0" i="1" dirty="0">
                <a:solidFill>
                  <a:srgbClr val="4D5156"/>
                </a:solidFill>
                <a:effectLst/>
                <a:latin typeface="Gotham" panose="02000504050000020004" pitchFamily="2" charset="0"/>
              </a:rPr>
              <a:t>chimeric antigen receptor (</a:t>
            </a:r>
            <a:r>
              <a:rPr lang="en-GB" b="0" i="1" dirty="0">
                <a:solidFill>
                  <a:srgbClr val="5F6368"/>
                </a:solidFill>
                <a:effectLst/>
                <a:latin typeface="Gotham" panose="02000504050000020004" pitchFamily="2" charset="0"/>
              </a:rPr>
              <a:t>CAR</a:t>
            </a:r>
            <a:r>
              <a:rPr lang="en-GB" b="0" i="1" dirty="0">
                <a:solidFill>
                  <a:srgbClr val="4D5156"/>
                </a:solidFill>
                <a:effectLst/>
                <a:latin typeface="Gotham" panose="02000504050000020004" pitchFamily="2" charset="0"/>
              </a:rPr>
              <a:t>)-engineered </a:t>
            </a:r>
            <a:r>
              <a:rPr lang="en-GB" b="0" i="1" dirty="0">
                <a:solidFill>
                  <a:srgbClr val="5F6368"/>
                </a:solidFill>
                <a:effectLst/>
                <a:latin typeface="Gotham" panose="02000504050000020004" pitchFamily="2" charset="0"/>
              </a:rPr>
              <a:t>regulatory T cells</a:t>
            </a:r>
            <a:r>
              <a:rPr lang="en-GB" b="0" i="1" dirty="0">
                <a:solidFill>
                  <a:srgbClr val="4D5156"/>
                </a:solidFill>
                <a:effectLst/>
                <a:latin typeface="Gotham" panose="02000504050000020004" pitchFamily="2" charset="0"/>
              </a:rPr>
              <a:t> (</a:t>
            </a:r>
            <a:r>
              <a:rPr lang="en-GB" b="0" i="1" dirty="0">
                <a:solidFill>
                  <a:srgbClr val="5F6368"/>
                </a:solidFill>
                <a:effectLst/>
                <a:latin typeface="Gotham" panose="02000504050000020004" pitchFamily="2" charset="0"/>
              </a:rPr>
              <a:t>Tregs</a:t>
            </a:r>
            <a:r>
              <a:rPr lang="en-GB" b="0" i="1" dirty="0">
                <a:solidFill>
                  <a:srgbClr val="4D5156"/>
                </a:solidFill>
                <a:effectLst/>
                <a:latin typeface="Gotham" panose="02000504050000020004" pitchFamily="2" charset="0"/>
              </a:rPr>
              <a:t>); CD3, </a:t>
            </a:r>
            <a:r>
              <a:rPr lang="fr-CH" b="0" i="1" dirty="0">
                <a:solidFill>
                  <a:srgbClr val="4D5156"/>
                </a:solidFill>
                <a:effectLst/>
                <a:latin typeface="Gotham" panose="02000504050000020004" pitchFamily="2" charset="0"/>
              </a:rPr>
              <a:t>cluster of </a:t>
            </a:r>
            <a:r>
              <a:rPr lang="fr-CH" b="0" i="1" dirty="0" err="1">
                <a:solidFill>
                  <a:srgbClr val="4D5156"/>
                </a:solidFill>
                <a:effectLst/>
                <a:latin typeface="Gotham" panose="02000504050000020004" pitchFamily="2" charset="0"/>
              </a:rPr>
              <a:t>differentiation</a:t>
            </a:r>
            <a:r>
              <a:rPr lang="fr-CH" b="0" i="1" dirty="0">
                <a:solidFill>
                  <a:srgbClr val="4D5156"/>
                </a:solidFill>
                <a:effectLst/>
                <a:latin typeface="Gotham" panose="02000504050000020004" pitchFamily="2" charset="0"/>
              </a:rPr>
              <a:t> 3; FOXP3, </a:t>
            </a:r>
            <a:r>
              <a:rPr lang="fr-CH" b="0" i="1" dirty="0" err="1">
                <a:solidFill>
                  <a:srgbClr val="4D5156"/>
                </a:solidFill>
                <a:effectLst/>
                <a:latin typeface="Gotham" panose="02000504050000020004" pitchFamily="2" charset="0"/>
              </a:rPr>
              <a:t>forkhead</a:t>
            </a:r>
            <a:r>
              <a:rPr lang="fr-CH" b="0" i="1" dirty="0">
                <a:solidFill>
                  <a:srgbClr val="4D5156"/>
                </a:solidFill>
                <a:effectLst/>
                <a:latin typeface="Gotham" panose="02000504050000020004" pitchFamily="2" charset="0"/>
              </a:rPr>
              <a:t> box P3; </a:t>
            </a:r>
            <a:r>
              <a:rPr lang="en-GB" b="0" i="1" dirty="0">
                <a:solidFill>
                  <a:srgbClr val="4D5156"/>
                </a:solidFill>
                <a:effectLst/>
                <a:latin typeface="Gotham" panose="02000504050000020004" pitchFamily="2" charset="0"/>
              </a:rPr>
              <a:t>GFP, green fluorescent protein; </a:t>
            </a:r>
            <a:r>
              <a:rPr lang="en-GB" b="0" i="1" dirty="0">
                <a:latin typeface="Gotham" panose="02000504050000020004" pitchFamily="2" charset="0"/>
              </a:rPr>
              <a:t>HLA, human leukocyte antigen; IV, intravenous; NSG, </a:t>
            </a:r>
            <a:r>
              <a:rPr lang="fr-CH" b="0" i="1" dirty="0">
                <a:solidFill>
                  <a:srgbClr val="4D5156"/>
                </a:solidFill>
                <a:effectLst/>
                <a:latin typeface="Gotham" panose="02000504050000020004" pitchFamily="2" charset="0"/>
              </a:rPr>
              <a:t>NOD </a:t>
            </a:r>
            <a:r>
              <a:rPr lang="fr-CH" b="0" i="1" dirty="0" err="1">
                <a:solidFill>
                  <a:srgbClr val="4D5156"/>
                </a:solidFill>
                <a:effectLst/>
                <a:latin typeface="Gotham" panose="02000504050000020004" pitchFamily="2" charset="0"/>
              </a:rPr>
              <a:t>scid</a:t>
            </a:r>
            <a:r>
              <a:rPr lang="fr-CH" b="0" i="1" dirty="0">
                <a:solidFill>
                  <a:srgbClr val="4D5156"/>
                </a:solidFill>
                <a:effectLst/>
                <a:latin typeface="Gotham" panose="02000504050000020004" pitchFamily="2" charset="0"/>
              </a:rPr>
              <a:t> gamma; </a:t>
            </a:r>
            <a:r>
              <a:rPr lang="en-GB" b="0" i="1" dirty="0">
                <a:latin typeface="Gotham" panose="02000504050000020004" pitchFamily="2" charset="0"/>
              </a:rPr>
              <a:t>TRAC, </a:t>
            </a:r>
            <a:r>
              <a:rPr lang="en-GB" i="1" dirty="0">
                <a:solidFill>
                  <a:srgbClr val="A5A5A5"/>
                </a:solidFill>
                <a:latin typeface="Gotham" panose="02000504050000020004" pitchFamily="2" charset="0"/>
              </a:rPr>
              <a:t>T cell receptor alpha constant.</a:t>
            </a:r>
            <a:endParaRPr lang="en-GB" b="0" i="1" dirty="0">
              <a:latin typeface="Gotham" panose="02000504050000020004" pitchFamily="2" charset="0"/>
            </a:endParaRPr>
          </a:p>
          <a:p>
            <a:endParaRPr lang="en-GB" sz="1800" b="0" i="1" dirty="0">
              <a:effectLst/>
              <a:latin typeface="Gotham" panose="02000504050000020004" pitchFamily="2" charset="0"/>
              <a:ea typeface="Times New Roman" panose="02020603050405020304" pitchFamily="18" charset="0"/>
            </a:endParaRPr>
          </a:p>
          <a:p>
            <a:r>
              <a:rPr lang="en-GB" sz="1800" b="1" kern="1200" dirty="0">
                <a:solidFill>
                  <a:schemeClr val="tx1"/>
                </a:solidFill>
                <a:effectLst/>
                <a:latin typeface="Gotham" panose="02000504050000020004" pitchFamily="2" charset="0"/>
                <a:ea typeface="Times New Roman" panose="02020603050405020304" pitchFamily="18" charset="0"/>
                <a:cs typeface="+mn-cs"/>
              </a:rPr>
              <a:t>LDV3</a:t>
            </a:r>
          </a:p>
          <a:p>
            <a:r>
              <a:rPr lang="en-US" sz="1800" b="1" dirty="0">
                <a:effectLst/>
                <a:latin typeface="Gotham" panose="02000504050000020004" pitchFamily="2" charset="0"/>
                <a:ea typeface="Times New Roman" panose="02020603050405020304" pitchFamily="18" charset="0"/>
              </a:rPr>
              <a:t>COMBINATION OF TCR-DEFICIENT CAR-TREGS AND ANTI-CD3 MONOCLONAL ANTIBODIES TO PROMOTE TRANSPLANT TOLERANCE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CH" sz="1800" b="1" dirty="0" err="1">
                <a:effectLst/>
                <a:latin typeface="Gotham" panose="02000504050000020004" pitchFamily="2" charset="0"/>
                <a:ea typeface="Times New Roman" panose="02020603050405020304" pitchFamily="18" charset="0"/>
              </a:rPr>
              <a:t>Tifanie</a:t>
            </a:r>
            <a:r>
              <a:rPr lang="fr-CH" sz="1800" b="1" dirty="0">
                <a:effectLst/>
                <a:latin typeface="Gotham" panose="02000504050000020004" pitchFamily="2" charset="0"/>
                <a:ea typeface="Times New Roman" panose="02020603050405020304" pitchFamily="18" charset="0"/>
              </a:rPr>
              <a:t> Blein</a:t>
            </a:r>
            <a:r>
              <a:rPr lang="fr-CH"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Akshay Joshi</a:t>
            </a:r>
            <a:r>
              <a:rPr lang="fr-CH"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CH" sz="1800" b="1" dirty="0" err="1">
                <a:effectLst/>
                <a:latin typeface="Gotham" panose="02000504050000020004" pitchFamily="2" charset="0"/>
                <a:ea typeface="Times New Roman" panose="02020603050405020304" pitchFamily="18" charset="0"/>
              </a:rPr>
              <a:t>Soeli</a:t>
            </a:r>
            <a:r>
              <a:rPr lang="fr-CH" sz="1800" b="1" dirty="0">
                <a:effectLst/>
                <a:latin typeface="Gotham" panose="02000504050000020004" pitchFamily="2" charset="0"/>
                <a:ea typeface="Times New Roman" panose="02020603050405020304" pitchFamily="18" charset="0"/>
              </a:rPr>
              <a:t> Charbonnier</a:t>
            </a:r>
            <a:r>
              <a:rPr lang="fr-CH"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Nicolas Ayas</a:t>
            </a:r>
            <a:r>
              <a:rPr lang="fr-CH"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Lucas Rabaux</a:t>
            </a:r>
            <a:r>
              <a:rPr lang="fr-CH"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Baptiste Lamarthée</a:t>
            </a:r>
            <a:r>
              <a:rPr lang="fr-CH"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Julien Zuber*</a:t>
            </a:r>
            <a:r>
              <a:rPr lang="fr-CH" sz="1800" b="1" baseline="30000" dirty="0">
                <a:effectLst/>
                <a:latin typeface="Gotham" panose="02000504050000020004" pitchFamily="2" charset="0"/>
                <a:ea typeface="Times New Roman" panose="02020603050405020304" pitchFamily="18" charset="0"/>
              </a:rPr>
              <a:t>3</a:t>
            </a:r>
            <a:endParaRPr lang="en-CH" sz="1800" dirty="0">
              <a:effectLst/>
              <a:latin typeface="Gotham" panose="02000504050000020004" pitchFamily="2" charset="0"/>
              <a:ea typeface="Times New Roman" panose="02020603050405020304" pitchFamily="18" charset="0"/>
            </a:endParaRPr>
          </a:p>
          <a:p>
            <a:pPr algn="just"/>
            <a:r>
              <a:rPr lang="fr-CH" sz="1800" i="1" baseline="30000" dirty="0">
                <a:effectLst/>
                <a:latin typeface="Gotham" panose="02000504050000020004" pitchFamily="2" charset="0"/>
                <a:ea typeface="Times New Roman" panose="02020603050405020304" pitchFamily="18" charset="0"/>
              </a:rPr>
              <a:t>1</a:t>
            </a:r>
            <a:r>
              <a:rPr lang="fr-CH" sz="1800" i="1" dirty="0">
                <a:effectLst/>
                <a:latin typeface="Gotham" panose="02000504050000020004" pitchFamily="2" charset="0"/>
                <a:ea typeface="Times New Roman" panose="02020603050405020304" pitchFamily="18" charset="0"/>
              </a:rPr>
              <a:t>IMAGINE, PARIS, France</a:t>
            </a:r>
            <a:r>
              <a:rPr lang="de-DE" sz="1800" dirty="0">
                <a:effectLst/>
                <a:latin typeface="Gotham" panose="02000504050000020004" pitchFamily="2" charset="0"/>
                <a:ea typeface="Arial" panose="020B0604020202020204" pitchFamily="34" charset="0"/>
              </a:rPr>
              <a:t>, </a:t>
            </a:r>
            <a:r>
              <a:rPr lang="fr-CH" sz="1800" i="1" baseline="30000" dirty="0">
                <a:effectLst/>
                <a:latin typeface="Gotham" panose="02000504050000020004" pitchFamily="2" charset="0"/>
                <a:ea typeface="Times New Roman" panose="02020603050405020304" pitchFamily="18" charset="0"/>
              </a:rPr>
              <a:t>2</a:t>
            </a:r>
            <a:r>
              <a:rPr lang="fr-CH" sz="1800" i="1" dirty="0">
                <a:effectLst/>
                <a:latin typeface="Gotham" panose="02000504050000020004" pitchFamily="2" charset="0"/>
                <a:ea typeface="Times New Roman" panose="02020603050405020304" pitchFamily="18" charset="0"/>
              </a:rPr>
              <a:t>IMAGINE , PARIS, France</a:t>
            </a:r>
            <a:r>
              <a:rPr lang="de-DE" sz="1800" dirty="0">
                <a:effectLst/>
                <a:latin typeface="Gotham" panose="02000504050000020004" pitchFamily="2" charset="0"/>
                <a:ea typeface="Arial" panose="020B0604020202020204" pitchFamily="34" charset="0"/>
              </a:rPr>
              <a:t>, </a:t>
            </a:r>
            <a:r>
              <a:rPr lang="fr-CH" sz="1800" i="1" baseline="30000" dirty="0">
                <a:effectLst/>
                <a:latin typeface="Gotham" panose="02000504050000020004" pitchFamily="2" charset="0"/>
                <a:ea typeface="Times New Roman" panose="02020603050405020304" pitchFamily="18" charset="0"/>
              </a:rPr>
              <a:t>3</a:t>
            </a:r>
            <a:r>
              <a:rPr lang="fr-CH" sz="1800" i="1" dirty="0">
                <a:effectLst/>
                <a:latin typeface="Gotham" panose="02000504050000020004" pitchFamily="2" charset="0"/>
                <a:ea typeface="Times New Roman" panose="02020603050405020304" pitchFamily="18" charset="0"/>
              </a:rPr>
              <a:t>IMAGINE , PARIS , France</a:t>
            </a:r>
            <a:endParaRPr lang="en-CH" sz="1800" dirty="0">
              <a:effectLst/>
              <a:latin typeface="Gotham" panose="02000504050000020004" pitchFamily="2" charset="0"/>
              <a:ea typeface="Times New Roman" panose="02020603050405020304" pitchFamily="18" charset="0"/>
            </a:endParaRPr>
          </a:p>
          <a:p>
            <a:pPr algn="just"/>
            <a:r>
              <a:rPr lang="fr-CH"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Solid organ transplantation remains the best therapeutic option for life-threatening organ failure, yet is associated with severe complications inherent to life-long immunosuppressive regimen. In this respect, CAR-Treg therapy is a very promising strategy to get rid of immunosuppressive drugs through the induction and maintenance of transplant tolerance. We are developing a powerful tolerogenic strategy, meant to debulk alloreactive T cells, while tipping the balance toward donor-specific CAR-Tregs. We hypothesize that </a:t>
            </a:r>
            <a:r>
              <a:rPr lang="en-GB" sz="1800" i="1" dirty="0">
                <a:solidFill>
                  <a:srgbClr val="000000"/>
                </a:solidFill>
                <a:effectLst/>
                <a:latin typeface="Gotham" panose="02000504050000020004" pitchFamily="2" charset="0"/>
                <a:ea typeface="Calibri" panose="020F0502020204030204" pitchFamily="34" charset="0"/>
              </a:rPr>
              <a:t>T Cell Receptor Alpha Constant</a:t>
            </a:r>
            <a:r>
              <a:rPr lang="en-GB" sz="1800" dirty="0">
                <a:solidFill>
                  <a:srgbClr val="000000"/>
                </a:solidFill>
                <a:effectLst/>
                <a:latin typeface="Gotham" panose="02000504050000020004" pitchFamily="2" charset="0"/>
                <a:ea typeface="Calibri" panose="020F0502020204030204" pitchFamily="34" charset="0"/>
              </a:rPr>
              <a:t>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)-deleted CAR-Tregs would act synergistically with anti-CD3 therapy.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-deficient HLA-A2-targeted CAR Tregs were manufactured through subsequent lentiviral transduction and Crispr-Cas 9 gene editing over 7 days of culture.  For the </a:t>
            </a:r>
            <a:r>
              <a:rPr lang="en-GB" sz="1800" i="1" dirty="0">
                <a:solidFill>
                  <a:srgbClr val="000000"/>
                </a:solidFill>
                <a:effectLst/>
                <a:latin typeface="Gotham" panose="02000504050000020004" pitchFamily="2" charset="0"/>
                <a:ea typeface="Calibri" panose="020F0502020204030204" pitchFamily="34" charset="0"/>
              </a:rPr>
              <a:t>in vivo</a:t>
            </a:r>
            <a:r>
              <a:rPr lang="en-GB" sz="1800" dirty="0">
                <a:solidFill>
                  <a:srgbClr val="000000"/>
                </a:solidFill>
                <a:effectLst/>
                <a:latin typeface="Gotham" panose="02000504050000020004" pitchFamily="2" charset="0"/>
                <a:ea typeface="Calibri" panose="020F0502020204030204" pitchFamily="34" charset="0"/>
              </a:rPr>
              <a:t> model, NSG mice were intravenously injected with HLA-A2+ peripheral blood cells at day 0 and then with a mix of two populations of HLA A2-targeted CAR-T, either </a:t>
            </a:r>
            <a:r>
              <a:rPr lang="en-GB" sz="1800" dirty="0" err="1">
                <a:solidFill>
                  <a:srgbClr val="000000"/>
                </a:solidFill>
                <a:effectLst/>
                <a:latin typeface="Gotham" panose="02000504050000020004" pitchFamily="2" charset="0"/>
                <a:ea typeface="Calibri" panose="020F0502020204030204" pitchFamily="34" charset="0"/>
              </a:rPr>
              <a:t>mCherry</a:t>
            </a:r>
            <a:r>
              <a:rPr lang="en-GB" sz="1800" dirty="0">
                <a:solidFill>
                  <a:srgbClr val="000000"/>
                </a:solidFill>
                <a:effectLst/>
                <a:latin typeface="Gotham" panose="02000504050000020004" pitchFamily="2" charset="0"/>
                <a:ea typeface="Calibri" panose="020F0502020204030204" pitchFamily="34" charset="0"/>
              </a:rPr>
              <a:t>+ Luciferase+ TRAC+ or GFP+ TRAC-, </a:t>
            </a:r>
            <a:r>
              <a:rPr lang="en-GB" sz="1800" dirty="0" err="1">
                <a:solidFill>
                  <a:srgbClr val="000000"/>
                </a:solidFill>
                <a:effectLst/>
                <a:latin typeface="Gotham" panose="02000504050000020004" pitchFamily="2" charset="0"/>
                <a:ea typeface="Calibri" panose="020F0502020204030204" pitchFamily="34" charset="0"/>
              </a:rPr>
              <a:t>cotransferred</a:t>
            </a:r>
            <a:r>
              <a:rPr lang="en-GB" sz="1800" dirty="0">
                <a:solidFill>
                  <a:srgbClr val="000000"/>
                </a:solidFill>
                <a:effectLst/>
                <a:latin typeface="Gotham" panose="02000504050000020004" pitchFamily="2" charset="0"/>
                <a:ea typeface="Calibri" panose="020F0502020204030204" pitchFamily="34" charset="0"/>
              </a:rPr>
              <a:t> at a 1:1 ratio, the following day.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We first confirmed that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-deficient T cells lost surface CD3 expression. We next established the ability to stimulate CAR-Tregs, as assessed by CD25, 4-1BB and HLA-DR expression, in a HLA A2-specific manner, irrespective of the presence of TCR. Notably, hallmark Treg markers, including FOXP3 and HELIOS, were maintained regardless the disruption or not of the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 gene. </a:t>
            </a:r>
            <a:endParaRPr lang="en-CH" sz="1800" dirty="0">
              <a:effectLst/>
              <a:latin typeface="Gotham" panose="02000504050000020004" pitchFamily="2" charset="0"/>
              <a:ea typeface="Times New Roman" panose="02020603050405020304" pitchFamily="18" charset="0"/>
            </a:endParaRPr>
          </a:p>
          <a:p>
            <a:pPr algn="just"/>
            <a:r>
              <a:rPr lang="en-GB" sz="1800" dirty="0">
                <a:solidFill>
                  <a:srgbClr val="000000"/>
                </a:solidFill>
                <a:effectLst/>
                <a:latin typeface="Gotham" panose="02000504050000020004" pitchFamily="2" charset="0"/>
                <a:ea typeface="Calibri" panose="020F0502020204030204" pitchFamily="34" charset="0"/>
              </a:rPr>
              <a:t>In order to evaluate the selective </a:t>
            </a:r>
            <a:r>
              <a:rPr lang="en-GB" sz="1800" i="1" dirty="0">
                <a:solidFill>
                  <a:srgbClr val="000000"/>
                </a:solidFill>
                <a:effectLst/>
                <a:latin typeface="Gotham" panose="02000504050000020004" pitchFamily="2" charset="0"/>
                <a:ea typeface="Calibri" panose="020F0502020204030204" pitchFamily="34" charset="0"/>
              </a:rPr>
              <a:t>in vivo</a:t>
            </a:r>
            <a:r>
              <a:rPr lang="en-GB" sz="1800" dirty="0">
                <a:solidFill>
                  <a:srgbClr val="000000"/>
                </a:solidFill>
                <a:effectLst/>
                <a:latin typeface="Gotham" panose="02000504050000020004" pitchFamily="2" charset="0"/>
                <a:ea typeface="Calibri" panose="020F0502020204030204" pitchFamily="34" charset="0"/>
              </a:rPr>
              <a:t> deletion of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-sufficient CAR-T cells, we administered a mix of TRAC-sufficient and TRAC-deficient HLA A2-targeted CAR-T cells, along with HLA A2+ PBMCs into NSG mice. Strikingly, TRAC+ cells, unlike their TRAC- counterparts, were wiped out from the blood upon anti-CD3. Moreover, bioluminescent cell tracking showed a dramatic reduction of TRAC+ cells in the lymphoid organs of animals treated with anti-CD3 vs saline solution (Figure). </a:t>
            </a:r>
            <a:endParaRPr lang="en-CH" sz="1800" dirty="0">
              <a:effectLst/>
              <a:latin typeface="Gotham" panose="02000504050000020004" pitchFamily="2" charset="0"/>
              <a:ea typeface="Times New Roman" panose="02020603050405020304" pitchFamily="18" charset="0"/>
            </a:endParaRPr>
          </a:p>
          <a:p>
            <a:pPr algn="just"/>
            <a:r>
              <a:rPr lang="en-GB" sz="1800" dirty="0">
                <a:solidFill>
                  <a:srgbClr val="000000"/>
                </a:solidFill>
                <a:effectLst/>
                <a:latin typeface="Gotham" panose="02000504050000020004" pitchFamily="2" charset="0"/>
                <a:ea typeface="Calibri" panose="020F0502020204030204" pitchFamily="34" charset="0"/>
              </a:rPr>
              <a:t>We are currently exploring the tolerogenic potential of this Combo strategy in skin and islet transplantation models in humanized mice.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Together, our data show that anti-CD3 therapy can provide an </a:t>
            </a:r>
            <a:r>
              <a:rPr lang="en-GB" sz="1800" i="1" dirty="0">
                <a:solidFill>
                  <a:srgbClr val="000000"/>
                </a:solidFill>
                <a:effectLst/>
                <a:latin typeface="Gotham" panose="02000504050000020004" pitchFamily="2" charset="0"/>
                <a:ea typeface="Calibri" panose="020F0502020204030204" pitchFamily="34" charset="0"/>
              </a:rPr>
              <a:t>in vivo</a:t>
            </a:r>
            <a:r>
              <a:rPr lang="en-GB" sz="1800" dirty="0">
                <a:solidFill>
                  <a:srgbClr val="000000"/>
                </a:solidFill>
                <a:effectLst/>
                <a:latin typeface="Gotham" panose="02000504050000020004" pitchFamily="2" charset="0"/>
                <a:ea typeface="Calibri" panose="020F0502020204030204" pitchFamily="34" charset="0"/>
              </a:rPr>
              <a:t> life-advantage to TRAC-deficient CAR-Treg cells, over resident TRAC-sufficient T cells. This combo strategy will reduce the number of CAR-Tregs needed to produce a cell product.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25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latin typeface="Gotham" panose="02000504050000020004" pitchFamily="2" charset="0"/>
              </a:rPr>
              <a:t>Abbreviations: aCD3, anti-CD3 antibody; CAR-Tregs; </a:t>
            </a:r>
            <a:r>
              <a:rPr lang="en-GB" b="0" i="1" dirty="0">
                <a:solidFill>
                  <a:srgbClr val="4D5156"/>
                </a:solidFill>
                <a:effectLst/>
                <a:latin typeface="Gotham" panose="02000504050000020004" pitchFamily="2" charset="0"/>
              </a:rPr>
              <a:t>chimeric antigen receptor (</a:t>
            </a:r>
            <a:r>
              <a:rPr lang="en-GB" b="0" i="1" dirty="0">
                <a:solidFill>
                  <a:srgbClr val="5F6368"/>
                </a:solidFill>
                <a:effectLst/>
                <a:latin typeface="Gotham" panose="02000504050000020004" pitchFamily="2" charset="0"/>
              </a:rPr>
              <a:t>CAR</a:t>
            </a:r>
            <a:r>
              <a:rPr lang="en-GB" b="0" i="1" dirty="0">
                <a:solidFill>
                  <a:srgbClr val="4D5156"/>
                </a:solidFill>
                <a:effectLst/>
                <a:latin typeface="Gotham" panose="02000504050000020004" pitchFamily="2" charset="0"/>
              </a:rPr>
              <a:t>)-engineered </a:t>
            </a:r>
            <a:r>
              <a:rPr lang="en-GB" b="0" i="1" dirty="0">
                <a:solidFill>
                  <a:srgbClr val="5F6368"/>
                </a:solidFill>
                <a:effectLst/>
                <a:latin typeface="Gotham" panose="02000504050000020004" pitchFamily="2" charset="0"/>
              </a:rPr>
              <a:t>regulatory T cells</a:t>
            </a:r>
            <a:r>
              <a:rPr lang="en-GB" b="0" i="1" dirty="0">
                <a:solidFill>
                  <a:srgbClr val="4D5156"/>
                </a:solidFill>
                <a:effectLst/>
                <a:latin typeface="Gotham" panose="02000504050000020004" pitchFamily="2" charset="0"/>
              </a:rPr>
              <a:t> (</a:t>
            </a:r>
            <a:r>
              <a:rPr lang="en-GB" b="0" i="1" dirty="0">
                <a:solidFill>
                  <a:srgbClr val="5F6368"/>
                </a:solidFill>
                <a:effectLst/>
                <a:latin typeface="Gotham" panose="02000504050000020004" pitchFamily="2" charset="0"/>
              </a:rPr>
              <a:t>Tregs</a:t>
            </a:r>
            <a:r>
              <a:rPr lang="en-GB" b="0" i="1" dirty="0">
                <a:solidFill>
                  <a:srgbClr val="4D5156"/>
                </a:solidFill>
                <a:effectLst/>
                <a:latin typeface="Gotham" panose="02000504050000020004" pitchFamily="2" charset="0"/>
              </a:rPr>
              <a:t>); CD3, </a:t>
            </a:r>
            <a:r>
              <a:rPr lang="fr-CH" b="0" i="1" dirty="0">
                <a:solidFill>
                  <a:srgbClr val="4D5156"/>
                </a:solidFill>
                <a:effectLst/>
                <a:latin typeface="Gotham" panose="02000504050000020004" pitchFamily="2" charset="0"/>
              </a:rPr>
              <a:t>cluster of </a:t>
            </a:r>
            <a:r>
              <a:rPr lang="fr-CH" b="0" i="1" dirty="0" err="1">
                <a:solidFill>
                  <a:srgbClr val="4D5156"/>
                </a:solidFill>
                <a:effectLst/>
                <a:latin typeface="Gotham" panose="02000504050000020004" pitchFamily="2" charset="0"/>
              </a:rPr>
              <a:t>differentiation</a:t>
            </a:r>
            <a:r>
              <a:rPr lang="fr-CH" b="0" i="1" dirty="0">
                <a:solidFill>
                  <a:srgbClr val="4D5156"/>
                </a:solidFill>
                <a:effectLst/>
                <a:latin typeface="Gotham" panose="02000504050000020004" pitchFamily="2" charset="0"/>
              </a:rPr>
              <a:t> 3; FOXP3, </a:t>
            </a:r>
            <a:r>
              <a:rPr lang="fr-CH" b="0" i="1" dirty="0" err="1">
                <a:solidFill>
                  <a:srgbClr val="4D5156"/>
                </a:solidFill>
                <a:effectLst/>
                <a:latin typeface="Gotham" panose="02000504050000020004" pitchFamily="2" charset="0"/>
              </a:rPr>
              <a:t>forkhead</a:t>
            </a:r>
            <a:r>
              <a:rPr lang="fr-CH" b="0" i="1" dirty="0">
                <a:solidFill>
                  <a:srgbClr val="4D5156"/>
                </a:solidFill>
                <a:effectLst/>
                <a:latin typeface="Gotham" panose="02000504050000020004" pitchFamily="2" charset="0"/>
              </a:rPr>
              <a:t> box P3; </a:t>
            </a:r>
            <a:r>
              <a:rPr lang="en-GB" b="0" i="1" dirty="0">
                <a:solidFill>
                  <a:srgbClr val="4D5156"/>
                </a:solidFill>
                <a:effectLst/>
                <a:latin typeface="Gotham" panose="02000504050000020004" pitchFamily="2" charset="0"/>
              </a:rPr>
              <a:t>GFP, green fluorescent protein; </a:t>
            </a:r>
            <a:r>
              <a:rPr lang="en-GB" b="0" i="1" dirty="0">
                <a:latin typeface="Gotham" panose="02000504050000020004" pitchFamily="2" charset="0"/>
              </a:rPr>
              <a:t>HLA, human leukocyte antigen; IV, intravenous; NSG, </a:t>
            </a:r>
            <a:r>
              <a:rPr lang="fr-CH" b="0" i="1" dirty="0">
                <a:solidFill>
                  <a:srgbClr val="4D5156"/>
                </a:solidFill>
                <a:effectLst/>
                <a:latin typeface="Gotham" panose="02000504050000020004" pitchFamily="2" charset="0"/>
              </a:rPr>
              <a:t>NOD </a:t>
            </a:r>
            <a:r>
              <a:rPr lang="fr-CH" b="0" i="1" dirty="0" err="1">
                <a:solidFill>
                  <a:srgbClr val="4D5156"/>
                </a:solidFill>
                <a:effectLst/>
                <a:latin typeface="Gotham" panose="02000504050000020004" pitchFamily="2" charset="0"/>
              </a:rPr>
              <a:t>scid</a:t>
            </a:r>
            <a:r>
              <a:rPr lang="fr-CH" b="0" i="1" dirty="0">
                <a:solidFill>
                  <a:srgbClr val="4D5156"/>
                </a:solidFill>
                <a:effectLst/>
                <a:latin typeface="Gotham" panose="02000504050000020004" pitchFamily="2" charset="0"/>
              </a:rPr>
              <a:t> gamma; </a:t>
            </a:r>
            <a:r>
              <a:rPr lang="en-GB" b="0" i="1" dirty="0">
                <a:latin typeface="Gotham" panose="02000504050000020004" pitchFamily="2" charset="0"/>
              </a:rPr>
              <a:t>TRAC, </a:t>
            </a:r>
            <a:r>
              <a:rPr lang="en-GB" i="1" dirty="0">
                <a:solidFill>
                  <a:srgbClr val="A5A5A5"/>
                </a:solidFill>
                <a:latin typeface="Gotham" panose="02000504050000020004" pitchFamily="2" charset="0"/>
              </a:rPr>
              <a:t>T cell receptor alpha constant.</a:t>
            </a:r>
            <a:endParaRPr lang="en-GB" b="0" i="1" dirty="0">
              <a:latin typeface="Gotham" panose="02000504050000020004" pitchFamily="2" charset="0"/>
            </a:endParaRPr>
          </a:p>
          <a:p>
            <a:endParaRPr lang="en-GB" sz="1800" b="0" i="1" dirty="0">
              <a:effectLst/>
              <a:latin typeface="Gotham" panose="02000504050000020004" pitchFamily="2" charset="0"/>
              <a:ea typeface="Times New Roman" panose="02020603050405020304" pitchFamily="18" charset="0"/>
            </a:endParaRPr>
          </a:p>
          <a:p>
            <a:r>
              <a:rPr lang="en-GB" sz="1800" b="1" kern="1200" dirty="0">
                <a:solidFill>
                  <a:schemeClr val="tx1"/>
                </a:solidFill>
                <a:effectLst/>
                <a:latin typeface="Gotham" panose="02000504050000020004" pitchFamily="2" charset="0"/>
                <a:ea typeface="Times New Roman" panose="02020603050405020304" pitchFamily="18" charset="0"/>
                <a:cs typeface="+mn-cs"/>
              </a:rPr>
              <a:t>LDV3</a:t>
            </a:r>
          </a:p>
          <a:p>
            <a:r>
              <a:rPr lang="en-US" sz="1800" b="1" dirty="0">
                <a:effectLst/>
                <a:latin typeface="Gotham" panose="02000504050000020004" pitchFamily="2" charset="0"/>
                <a:ea typeface="Times New Roman" panose="02020603050405020304" pitchFamily="18" charset="0"/>
              </a:rPr>
              <a:t>COMBINATION OF TCR-DEFICIENT CAR-TREGS AND ANTI-CD3 MONOCLONAL ANTIBODIES TO PROMOTE TRANSPLANT TOLERANCE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CH" sz="1800" b="1" dirty="0" err="1">
                <a:effectLst/>
                <a:latin typeface="Gotham" panose="02000504050000020004" pitchFamily="2" charset="0"/>
                <a:ea typeface="Times New Roman" panose="02020603050405020304" pitchFamily="18" charset="0"/>
              </a:rPr>
              <a:t>Tifanie</a:t>
            </a:r>
            <a:r>
              <a:rPr lang="fr-CH" sz="1800" b="1" dirty="0">
                <a:effectLst/>
                <a:latin typeface="Gotham" panose="02000504050000020004" pitchFamily="2" charset="0"/>
                <a:ea typeface="Times New Roman" panose="02020603050405020304" pitchFamily="18" charset="0"/>
              </a:rPr>
              <a:t> Blein</a:t>
            </a:r>
            <a:r>
              <a:rPr lang="fr-CH"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Akshay Joshi</a:t>
            </a:r>
            <a:r>
              <a:rPr lang="fr-CH"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CH" sz="1800" b="1" dirty="0" err="1">
                <a:effectLst/>
                <a:latin typeface="Gotham" panose="02000504050000020004" pitchFamily="2" charset="0"/>
                <a:ea typeface="Times New Roman" panose="02020603050405020304" pitchFamily="18" charset="0"/>
              </a:rPr>
              <a:t>Soeli</a:t>
            </a:r>
            <a:r>
              <a:rPr lang="fr-CH" sz="1800" b="1" dirty="0">
                <a:effectLst/>
                <a:latin typeface="Gotham" panose="02000504050000020004" pitchFamily="2" charset="0"/>
                <a:ea typeface="Times New Roman" panose="02020603050405020304" pitchFamily="18" charset="0"/>
              </a:rPr>
              <a:t> Charbonnier</a:t>
            </a:r>
            <a:r>
              <a:rPr lang="fr-CH"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Nicolas Ayas</a:t>
            </a:r>
            <a:r>
              <a:rPr lang="fr-CH"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Lucas Rabaux</a:t>
            </a:r>
            <a:r>
              <a:rPr lang="fr-CH"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Baptiste Lamarthée</a:t>
            </a:r>
            <a:r>
              <a:rPr lang="fr-CH"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CH" sz="1800" b="1" dirty="0">
                <a:effectLst/>
                <a:latin typeface="Gotham" panose="02000504050000020004" pitchFamily="2" charset="0"/>
                <a:ea typeface="Times New Roman" panose="02020603050405020304" pitchFamily="18" charset="0"/>
              </a:rPr>
              <a:t>Julien Zuber*</a:t>
            </a:r>
            <a:r>
              <a:rPr lang="fr-CH" sz="1800" b="1" baseline="30000" dirty="0">
                <a:effectLst/>
                <a:latin typeface="Gotham" panose="02000504050000020004" pitchFamily="2" charset="0"/>
                <a:ea typeface="Times New Roman" panose="02020603050405020304" pitchFamily="18" charset="0"/>
              </a:rPr>
              <a:t>3</a:t>
            </a:r>
            <a:endParaRPr lang="en-CH" sz="1800" dirty="0">
              <a:effectLst/>
              <a:latin typeface="Gotham" panose="02000504050000020004" pitchFamily="2" charset="0"/>
              <a:ea typeface="Times New Roman" panose="02020603050405020304" pitchFamily="18" charset="0"/>
            </a:endParaRPr>
          </a:p>
          <a:p>
            <a:pPr algn="just"/>
            <a:r>
              <a:rPr lang="fr-CH" sz="1800" i="1" baseline="30000" dirty="0">
                <a:effectLst/>
                <a:latin typeface="Gotham" panose="02000504050000020004" pitchFamily="2" charset="0"/>
                <a:ea typeface="Times New Roman" panose="02020603050405020304" pitchFamily="18" charset="0"/>
              </a:rPr>
              <a:t>1</a:t>
            </a:r>
            <a:r>
              <a:rPr lang="fr-CH" sz="1800" i="1" dirty="0">
                <a:effectLst/>
                <a:latin typeface="Gotham" panose="02000504050000020004" pitchFamily="2" charset="0"/>
                <a:ea typeface="Times New Roman" panose="02020603050405020304" pitchFamily="18" charset="0"/>
              </a:rPr>
              <a:t>IMAGINE, PARIS, France</a:t>
            </a:r>
            <a:r>
              <a:rPr lang="de-DE" sz="1800" dirty="0">
                <a:effectLst/>
                <a:latin typeface="Gotham" panose="02000504050000020004" pitchFamily="2" charset="0"/>
                <a:ea typeface="Arial" panose="020B0604020202020204" pitchFamily="34" charset="0"/>
              </a:rPr>
              <a:t>, </a:t>
            </a:r>
            <a:r>
              <a:rPr lang="fr-CH" sz="1800" i="1" baseline="30000" dirty="0">
                <a:effectLst/>
                <a:latin typeface="Gotham" panose="02000504050000020004" pitchFamily="2" charset="0"/>
                <a:ea typeface="Times New Roman" panose="02020603050405020304" pitchFamily="18" charset="0"/>
              </a:rPr>
              <a:t>2</a:t>
            </a:r>
            <a:r>
              <a:rPr lang="fr-CH" sz="1800" i="1" dirty="0">
                <a:effectLst/>
                <a:latin typeface="Gotham" panose="02000504050000020004" pitchFamily="2" charset="0"/>
                <a:ea typeface="Times New Roman" panose="02020603050405020304" pitchFamily="18" charset="0"/>
              </a:rPr>
              <a:t>IMAGINE , PARIS, France</a:t>
            </a:r>
            <a:r>
              <a:rPr lang="de-DE" sz="1800" dirty="0">
                <a:effectLst/>
                <a:latin typeface="Gotham" panose="02000504050000020004" pitchFamily="2" charset="0"/>
                <a:ea typeface="Arial" panose="020B0604020202020204" pitchFamily="34" charset="0"/>
              </a:rPr>
              <a:t>, </a:t>
            </a:r>
            <a:r>
              <a:rPr lang="fr-CH" sz="1800" i="1" baseline="30000" dirty="0">
                <a:effectLst/>
                <a:latin typeface="Gotham" panose="02000504050000020004" pitchFamily="2" charset="0"/>
                <a:ea typeface="Times New Roman" panose="02020603050405020304" pitchFamily="18" charset="0"/>
              </a:rPr>
              <a:t>3</a:t>
            </a:r>
            <a:r>
              <a:rPr lang="fr-CH" sz="1800" i="1" dirty="0">
                <a:effectLst/>
                <a:latin typeface="Gotham" panose="02000504050000020004" pitchFamily="2" charset="0"/>
                <a:ea typeface="Times New Roman" panose="02020603050405020304" pitchFamily="18" charset="0"/>
              </a:rPr>
              <a:t>IMAGINE , PARIS , France</a:t>
            </a:r>
            <a:endParaRPr lang="en-CH" sz="1800" dirty="0">
              <a:effectLst/>
              <a:latin typeface="Gotham" panose="02000504050000020004" pitchFamily="2" charset="0"/>
              <a:ea typeface="Times New Roman" panose="02020603050405020304" pitchFamily="18" charset="0"/>
            </a:endParaRPr>
          </a:p>
          <a:p>
            <a:pPr algn="just"/>
            <a:r>
              <a:rPr lang="fr-CH"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Solid organ transplantation remains the best therapeutic option for life-threatening organ failure, yet is associated with severe complications inherent to life-long immunosuppressive regimen. In this respect, CAR-Treg therapy is a very promising strategy to get rid of immunosuppressive drugs through the induction and maintenance of transplant tolerance. We are developing a powerful tolerogenic strategy, meant to debulk alloreactive T cells, while tipping the balance toward donor-specific CAR-Tregs. We hypothesize that </a:t>
            </a:r>
            <a:r>
              <a:rPr lang="en-GB" sz="1800" i="1" dirty="0">
                <a:solidFill>
                  <a:srgbClr val="000000"/>
                </a:solidFill>
                <a:effectLst/>
                <a:latin typeface="Gotham" panose="02000504050000020004" pitchFamily="2" charset="0"/>
                <a:ea typeface="Calibri" panose="020F0502020204030204" pitchFamily="34" charset="0"/>
              </a:rPr>
              <a:t>T Cell Receptor Alpha Constant</a:t>
            </a:r>
            <a:r>
              <a:rPr lang="en-GB" sz="1800" dirty="0">
                <a:solidFill>
                  <a:srgbClr val="000000"/>
                </a:solidFill>
                <a:effectLst/>
                <a:latin typeface="Gotham" panose="02000504050000020004" pitchFamily="2" charset="0"/>
                <a:ea typeface="Calibri" panose="020F0502020204030204" pitchFamily="34" charset="0"/>
              </a:rPr>
              <a:t>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)-deleted CAR-Tregs would act synergistically with anti-CD3 therapy.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-deficient HLA-A2-targeted CAR Tregs were manufactured through subsequent lentiviral transduction and Crispr-Cas 9 gene editing over 7 days of culture.  For the </a:t>
            </a:r>
            <a:r>
              <a:rPr lang="en-GB" sz="1800" i="1" dirty="0">
                <a:solidFill>
                  <a:srgbClr val="000000"/>
                </a:solidFill>
                <a:effectLst/>
                <a:latin typeface="Gotham" panose="02000504050000020004" pitchFamily="2" charset="0"/>
                <a:ea typeface="Calibri" panose="020F0502020204030204" pitchFamily="34" charset="0"/>
              </a:rPr>
              <a:t>in vivo</a:t>
            </a:r>
            <a:r>
              <a:rPr lang="en-GB" sz="1800" dirty="0">
                <a:solidFill>
                  <a:srgbClr val="000000"/>
                </a:solidFill>
                <a:effectLst/>
                <a:latin typeface="Gotham" panose="02000504050000020004" pitchFamily="2" charset="0"/>
                <a:ea typeface="Calibri" panose="020F0502020204030204" pitchFamily="34" charset="0"/>
              </a:rPr>
              <a:t> model, NSG mice were intravenously injected with HLA-A2+ peripheral blood cells at day 0 and then with a mix of two populations of HLA A2-targeted CAR-T, either </a:t>
            </a:r>
            <a:r>
              <a:rPr lang="en-GB" sz="1800" dirty="0" err="1">
                <a:solidFill>
                  <a:srgbClr val="000000"/>
                </a:solidFill>
                <a:effectLst/>
                <a:latin typeface="Gotham" panose="02000504050000020004" pitchFamily="2" charset="0"/>
                <a:ea typeface="Calibri" panose="020F0502020204030204" pitchFamily="34" charset="0"/>
              </a:rPr>
              <a:t>mCherry</a:t>
            </a:r>
            <a:r>
              <a:rPr lang="en-GB" sz="1800" dirty="0">
                <a:solidFill>
                  <a:srgbClr val="000000"/>
                </a:solidFill>
                <a:effectLst/>
                <a:latin typeface="Gotham" panose="02000504050000020004" pitchFamily="2" charset="0"/>
                <a:ea typeface="Calibri" panose="020F0502020204030204" pitchFamily="34" charset="0"/>
              </a:rPr>
              <a:t>+ Luciferase+ TRAC+ or GFP+ TRAC-, </a:t>
            </a:r>
            <a:r>
              <a:rPr lang="en-GB" sz="1800" dirty="0" err="1">
                <a:solidFill>
                  <a:srgbClr val="000000"/>
                </a:solidFill>
                <a:effectLst/>
                <a:latin typeface="Gotham" panose="02000504050000020004" pitchFamily="2" charset="0"/>
                <a:ea typeface="Calibri" panose="020F0502020204030204" pitchFamily="34" charset="0"/>
              </a:rPr>
              <a:t>cotransferred</a:t>
            </a:r>
            <a:r>
              <a:rPr lang="en-GB" sz="1800" dirty="0">
                <a:solidFill>
                  <a:srgbClr val="000000"/>
                </a:solidFill>
                <a:effectLst/>
                <a:latin typeface="Gotham" panose="02000504050000020004" pitchFamily="2" charset="0"/>
                <a:ea typeface="Calibri" panose="020F0502020204030204" pitchFamily="34" charset="0"/>
              </a:rPr>
              <a:t> at a 1:1 ratio, the following day.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We first confirmed that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-deficient T cells lost surface CD3 expression. We next established the ability to stimulate CAR-Tregs, as assessed by CD25, 4-1BB and HLA-DR expression, in a HLA A2-specific manner, irrespective of the presence of TCR. Notably, hallmark Treg markers, including FOXP3 and HELIOS, were maintained regardless the disruption or not of the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 gene. </a:t>
            </a:r>
            <a:endParaRPr lang="en-CH" sz="1800" dirty="0">
              <a:effectLst/>
              <a:latin typeface="Gotham" panose="02000504050000020004" pitchFamily="2" charset="0"/>
              <a:ea typeface="Times New Roman" panose="02020603050405020304" pitchFamily="18" charset="0"/>
            </a:endParaRPr>
          </a:p>
          <a:p>
            <a:pPr algn="just"/>
            <a:r>
              <a:rPr lang="en-GB" sz="1800" dirty="0">
                <a:solidFill>
                  <a:srgbClr val="000000"/>
                </a:solidFill>
                <a:effectLst/>
                <a:latin typeface="Gotham" panose="02000504050000020004" pitchFamily="2" charset="0"/>
                <a:ea typeface="Calibri" panose="020F0502020204030204" pitchFamily="34" charset="0"/>
              </a:rPr>
              <a:t>In order to evaluate the selective </a:t>
            </a:r>
            <a:r>
              <a:rPr lang="en-GB" sz="1800" i="1" dirty="0">
                <a:solidFill>
                  <a:srgbClr val="000000"/>
                </a:solidFill>
                <a:effectLst/>
                <a:latin typeface="Gotham" panose="02000504050000020004" pitchFamily="2" charset="0"/>
                <a:ea typeface="Calibri" panose="020F0502020204030204" pitchFamily="34" charset="0"/>
              </a:rPr>
              <a:t>in vivo</a:t>
            </a:r>
            <a:r>
              <a:rPr lang="en-GB" sz="1800" dirty="0">
                <a:solidFill>
                  <a:srgbClr val="000000"/>
                </a:solidFill>
                <a:effectLst/>
                <a:latin typeface="Gotham" panose="02000504050000020004" pitchFamily="2" charset="0"/>
                <a:ea typeface="Calibri" panose="020F0502020204030204" pitchFamily="34" charset="0"/>
              </a:rPr>
              <a:t> deletion of </a:t>
            </a:r>
            <a:r>
              <a:rPr lang="en-GB" sz="1800" i="1" dirty="0">
                <a:solidFill>
                  <a:srgbClr val="000000"/>
                </a:solidFill>
                <a:effectLst/>
                <a:latin typeface="Gotham" panose="02000504050000020004" pitchFamily="2" charset="0"/>
                <a:ea typeface="Calibri" panose="020F0502020204030204" pitchFamily="34" charset="0"/>
              </a:rPr>
              <a:t>TRAC</a:t>
            </a:r>
            <a:r>
              <a:rPr lang="en-GB" sz="1800" dirty="0">
                <a:solidFill>
                  <a:srgbClr val="000000"/>
                </a:solidFill>
                <a:effectLst/>
                <a:latin typeface="Gotham" panose="02000504050000020004" pitchFamily="2" charset="0"/>
                <a:ea typeface="Calibri" panose="020F0502020204030204" pitchFamily="34" charset="0"/>
              </a:rPr>
              <a:t>-sufficient CAR-T cells, we administered a mix of TRAC-sufficient and TRAC-deficient HLA A2-targeted CAR-T cells, along with HLA A2+ PBMCs into NSG mice. Strikingly, TRAC+ cells, unlike their TRAC- counterparts, were wiped out from the blood upon anti-CD3. Moreover, bioluminescent cell tracking showed a dramatic reduction of TRAC+ cells in the lymphoid organs of animals treated with anti-CD3 vs saline solution (Figure). We are currently exploring the tolerogenic potential of this Combo strategy in skin and islet transplantation models in humanized mice.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Together, our data show that anti-CD3 therapy can provide an </a:t>
            </a:r>
            <a:r>
              <a:rPr lang="en-GB" sz="1800" i="1" dirty="0">
                <a:solidFill>
                  <a:srgbClr val="000000"/>
                </a:solidFill>
                <a:effectLst/>
                <a:latin typeface="Gotham" panose="02000504050000020004" pitchFamily="2" charset="0"/>
                <a:ea typeface="Calibri" panose="020F0502020204030204" pitchFamily="34" charset="0"/>
              </a:rPr>
              <a:t>in vivo</a:t>
            </a:r>
            <a:r>
              <a:rPr lang="en-GB" sz="1800" dirty="0">
                <a:solidFill>
                  <a:srgbClr val="000000"/>
                </a:solidFill>
                <a:effectLst/>
                <a:latin typeface="Gotham" panose="02000504050000020004" pitchFamily="2" charset="0"/>
                <a:ea typeface="Calibri" panose="020F0502020204030204" pitchFamily="34" charset="0"/>
              </a:rPr>
              <a:t> life-advantage to TRAC-deficient CAR-Treg cells, over resident TRAC-sufficient T cells. This combo strategy will reduce the number of CAR-Tregs needed to produce a cell product.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8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2.png"/><Relationship Id="rId4" Type="http://schemas.microsoft.com/office/2007/relationships/hdphoto" Target="../media/hdphoto2.wdp"/></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4.xml"/><Relationship Id="rId5" Type="http://schemas.microsoft.com/office/2007/relationships/hdphoto" Target="../media/hdphoto2.wdp"/><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5.xml"/><Relationship Id="rId5" Type="http://schemas.microsoft.com/office/2007/relationships/hdphoto" Target="../media/hdphoto2.wdp"/><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6.xml"/><Relationship Id="rId5" Type="http://schemas.microsoft.com/office/2007/relationships/hdphoto" Target="../media/hdphoto2.wdp"/><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7.xml"/><Relationship Id="rId5" Type="http://schemas.microsoft.com/office/2007/relationships/hdphoto" Target="../media/hdphoto2.wdp"/><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3BB7-C3E7-4ED6-BD45-C5EE3A82A9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56C13B-CB60-4B1B-AD03-D5E42D5F7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099A6DB-1673-4DE3-A3E7-99C558904D27}"/>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98C4F28-45B1-4C83-A426-630AE00E4506}"/>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7CBFB6"/>
                </a:solidFill>
                <a:latin typeface="Gotham Thin" pitchFamily="50" charset="0"/>
              </a:rPr>
              <a:t>Basic science</a:t>
            </a:r>
          </a:p>
        </p:txBody>
      </p:sp>
      <p:pic>
        <p:nvPicPr>
          <p:cNvPr id="9" name="Picture 8" descr="A picture containing text, font, graphics, screenshot&#10;&#10;Description automatically generated">
            <a:extLst>
              <a:ext uri="{FF2B5EF4-FFF2-40B4-BE49-F238E27FC236}">
                <a16:creationId xmlns:a16="http://schemas.microsoft.com/office/drawing/2014/main" id="{97835923-4D88-4A4B-AA9D-10341F4D0434}"/>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pic>
        <p:nvPicPr>
          <p:cNvPr id="10" name="Picture 9" descr="A white outline of a microscope&#10;&#10;Description automatically generated">
            <a:extLst>
              <a:ext uri="{FF2B5EF4-FFF2-40B4-BE49-F238E27FC236}">
                <a16:creationId xmlns:a16="http://schemas.microsoft.com/office/drawing/2014/main" id="{5AE3C1E1-ED78-413C-B2AB-F5F98BDC4878}"/>
              </a:ext>
            </a:extLst>
          </p:cNvPr>
          <p:cNvPicPr>
            <a:picLocks noChangeAspect="1"/>
          </p:cNvPicPr>
          <p:nvPr userDrawn="1"/>
        </p:nvPicPr>
        <p:blipFill>
          <a:blip r:embed="rId5" cstate="screen">
            <a:duotone>
              <a:prstClr val="black"/>
              <a:srgbClr val="7CBFB6">
                <a:tint val="45000"/>
                <a:satMod val="400000"/>
              </a:srgbClr>
            </a:duotone>
            <a:extLst>
              <a:ext uri="{28A0092B-C50C-407E-A947-70E740481C1C}">
                <a14:useLocalDpi xmlns:a14="http://schemas.microsoft.com/office/drawing/2010/main"/>
              </a:ext>
            </a:extLst>
          </a:blip>
          <a:stretch>
            <a:fillRect/>
          </a:stretch>
        </p:blipFill>
        <p:spPr>
          <a:xfrm>
            <a:off x="6984090" y="3858403"/>
            <a:ext cx="1072898" cy="1072898"/>
          </a:xfrm>
          <a:prstGeom prst="rect">
            <a:avLst/>
          </a:prstGeom>
        </p:spPr>
      </p:pic>
    </p:spTree>
    <p:custDataLst>
      <p:tags r:id="rId1"/>
    </p:custDataLst>
    <p:extLst>
      <p:ext uri="{BB962C8B-B14F-4D97-AF65-F5344CB8AC3E}">
        <p14:creationId xmlns:p14="http://schemas.microsoft.com/office/powerpoint/2010/main" val="296816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3736BA9-2FB1-4AC0-9670-0C61FB4F77E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A96164ED-8307-482A-B05B-7AF1699F200E}"/>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28236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red house with white trim&#10;&#10;Description automatically generated">
            <a:extLst>
              <a:ext uri="{FF2B5EF4-FFF2-40B4-BE49-F238E27FC236}">
                <a16:creationId xmlns:a16="http://schemas.microsoft.com/office/drawing/2014/main" id="{BA149D92-C7B0-4D01-8573-C0955D81592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C60F1E21-9A2B-4F43-AE2F-6E2293BC598D}"/>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5001EDA5-53A1-4A6A-A719-FD3C1375A9F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63750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19F2105-9402-4D06-A7E9-30C3EF6B43E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3FD801D6-BC57-4E0A-BCA4-ED49C023A24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4345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pink house with a white chimney&#10;&#10;Description automatically generated">
            <a:extLst>
              <a:ext uri="{FF2B5EF4-FFF2-40B4-BE49-F238E27FC236}">
                <a16:creationId xmlns:a16="http://schemas.microsoft.com/office/drawing/2014/main" id="{0E12C55E-A913-4516-BA73-7399F118405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66128" y="415390"/>
            <a:ext cx="432000" cy="432000"/>
          </a:xfrm>
          <a:prstGeom prst="rect">
            <a:avLst/>
          </a:prstGeom>
        </p:spPr>
      </p:pic>
      <p:sp>
        <p:nvSpPr>
          <p:cNvPr id="11" name="Title 1">
            <a:extLst>
              <a:ext uri="{FF2B5EF4-FFF2-40B4-BE49-F238E27FC236}">
                <a16:creationId xmlns:a16="http://schemas.microsoft.com/office/drawing/2014/main" id="{D816A0C4-6DF7-4D85-9C29-303FD422D77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55E5582E-D5D6-4C7D-9C0A-CE224B7BCF51}"/>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10108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DDF5284-CB3F-4DEF-8A8A-6E5DDCB6AF0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E3695BB0-50D5-4806-B039-5B6C4C2F841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553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house with a white roof&#10;&#10;Description automatically generated">
            <a:extLst>
              <a:ext uri="{FF2B5EF4-FFF2-40B4-BE49-F238E27FC236}">
                <a16:creationId xmlns:a16="http://schemas.microsoft.com/office/drawing/2014/main" id="{2A4C5F49-4177-4CB1-93C9-34F5BCC3F14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5507F121-561B-41F5-A3DC-AB6EA5E5AF7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D87E03EE-5868-40E7-9A0B-B85213272FBB}"/>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36261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363795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9753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365416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88666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2E0D9E-E3B7-4CD0-992E-3E247BEA6EFA}"/>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DA20C03-BDC6-448E-92C9-40E64CAC8234}"/>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46465"/>
                </a:solidFill>
                <a:latin typeface="Gotham Thin" pitchFamily="50" charset="0"/>
              </a:rPr>
              <a:t>Heart</a:t>
            </a:r>
          </a:p>
        </p:txBody>
      </p:sp>
      <p:pic>
        <p:nvPicPr>
          <p:cNvPr id="14" name="Picture 13" descr="A white outline of a heart&#10;&#10;Description automatically generated with medium confidence">
            <a:extLst>
              <a:ext uri="{FF2B5EF4-FFF2-40B4-BE49-F238E27FC236}">
                <a16:creationId xmlns:a16="http://schemas.microsoft.com/office/drawing/2014/main" id="{A0A76DC3-3B13-4F7E-90B1-B7D30C1FDB3D}"/>
              </a:ext>
            </a:extLst>
          </p:cNvPr>
          <p:cNvPicPr>
            <a:picLocks noChangeAspect="1"/>
          </p:cNvPicPr>
          <p:nvPr userDrawn="1"/>
        </p:nvPicPr>
        <p:blipFill>
          <a:blip r:embed="rId3" cstate="screen">
            <a:duotone>
              <a:prstClr val="black"/>
              <a:srgbClr val="F46465">
                <a:tint val="45000"/>
                <a:satMod val="400000"/>
              </a:srgbClr>
            </a:duotone>
            <a:extLst>
              <a:ext uri="{28A0092B-C50C-407E-A947-70E740481C1C}">
                <a14:useLocalDpi xmlns:a14="http://schemas.microsoft.com/office/drawing/2010/main"/>
              </a:ext>
            </a:extLst>
          </a:blip>
          <a:stretch>
            <a:fillRect/>
          </a:stretch>
        </p:blipFill>
        <p:spPr>
          <a:xfrm>
            <a:off x="3935742" y="3864135"/>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2C28CEEB-34ED-4EB5-AB57-1F06A42DCE98}"/>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3151187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FB4D-5C03-4A9E-868A-91330B115E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619B2A-A6FF-41AB-9137-1A85C3614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4F7A5F-2130-4F4D-9311-EEDF990DB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763D7-6213-4AEA-BF3B-F1D108B77559}"/>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6" name="Footer Placeholder 5">
            <a:extLst>
              <a:ext uri="{FF2B5EF4-FFF2-40B4-BE49-F238E27FC236}">
                <a16:creationId xmlns:a16="http://schemas.microsoft.com/office/drawing/2014/main" id="{16773784-7C0A-4D28-9D32-2D6E05FDE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4DE4F-9BF5-4E31-BFF4-DDCD16342B90}"/>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157206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A3BC-90A3-4117-83A2-02AD9FD0B6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508767-5B4E-4793-9CC3-0A79DFABF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94F1B-3C93-424B-81BB-D8F68718C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88F068-954E-46AB-9EDE-22263481D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E70BA-4E7E-4C6E-93B2-8DFB53F47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092703-F44A-4B3A-B9EC-AEABFE6FA8FD}"/>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8" name="Footer Placeholder 7">
            <a:extLst>
              <a:ext uri="{FF2B5EF4-FFF2-40B4-BE49-F238E27FC236}">
                <a16:creationId xmlns:a16="http://schemas.microsoft.com/office/drawing/2014/main" id="{B6547830-EE59-4D12-8E55-3FB0AC5808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D5595B-47B1-400C-94ED-2E886D764057}"/>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737752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5092-D826-4E9B-9D10-EAFBA2196C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A4994D-590D-456D-9F0F-4C1E3C4B9CCA}"/>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4" name="Footer Placeholder 3">
            <a:extLst>
              <a:ext uri="{FF2B5EF4-FFF2-40B4-BE49-F238E27FC236}">
                <a16:creationId xmlns:a16="http://schemas.microsoft.com/office/drawing/2014/main" id="{723E3B7D-120D-4100-A1D3-C2AC35648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4D6709-74D3-4C28-AFCD-71EDBFA4CA05}"/>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98562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42451-E97A-45E3-BEFD-246C61B26E6D}"/>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3" name="Footer Placeholder 2">
            <a:extLst>
              <a:ext uri="{FF2B5EF4-FFF2-40B4-BE49-F238E27FC236}">
                <a16:creationId xmlns:a16="http://schemas.microsoft.com/office/drawing/2014/main" id="{E8B162DA-F99E-486B-B73B-40087E792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BB6B68-677D-4BF3-A2D7-E958DEF94C1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403801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6B12-A27E-4539-8D26-45FA65103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2AF748-76EB-487F-B705-5853F0564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E491C5-7CCA-4081-B2DF-76FF273BF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E6AAD-11C2-4588-97F0-91BC49E250E3}"/>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6" name="Footer Placeholder 5">
            <a:extLst>
              <a:ext uri="{FF2B5EF4-FFF2-40B4-BE49-F238E27FC236}">
                <a16:creationId xmlns:a16="http://schemas.microsoft.com/office/drawing/2014/main" id="{90BB62A5-8136-4F3F-8266-54A5593E58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01D98-BD63-41A8-816D-E9BDF84CCADC}"/>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4242838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8DA-6897-497A-BC61-A516DEA2E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045AD9-8B5C-47A1-A4E3-5303389F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F09084-9735-4655-9786-B7D2B5F47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6A806-F98F-4010-93E1-4EBD47E6D9B8}"/>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6" name="Footer Placeholder 5">
            <a:extLst>
              <a:ext uri="{FF2B5EF4-FFF2-40B4-BE49-F238E27FC236}">
                <a16:creationId xmlns:a16="http://schemas.microsoft.com/office/drawing/2014/main" id="{BC31E6E9-AC94-496B-8C1D-5ACED87439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AC05F-E555-451E-A607-416502C3E06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79173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9232-D9DB-46F8-80A4-C8FF342062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3E52C6-96BD-49FF-844D-5700EC051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83D56-9B77-4BC8-8EB4-404460C7B748}"/>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9C86E194-7287-489F-8258-E43D48D87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0CA09-D483-43EA-B614-7FABD3663A05}"/>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180302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AB86-2865-4D99-9E74-941929C8E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0BF1F5-A04A-4B07-8B4C-6BE7E2200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DBDBF-1166-435F-9C5D-0F3026A39BC8}"/>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165E930E-EE06-4CE2-B0FE-12098B14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D2B7A-ECFF-45C5-A568-442FCEE72FF6}"/>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44568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3BB7-C3E7-4ED6-BD45-C5EE3A82A9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56C13B-CB60-4B1B-AD03-D5E42D5F7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099A6DB-1673-4DE3-A3E7-99C558904D27}"/>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98C4F28-45B1-4C83-A426-630AE00E4506}"/>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7CBFB6"/>
                </a:solidFill>
                <a:latin typeface="Gotham Thin" pitchFamily="50" charset="0"/>
              </a:rPr>
              <a:t>Basic science</a:t>
            </a:r>
          </a:p>
        </p:txBody>
      </p:sp>
      <p:pic>
        <p:nvPicPr>
          <p:cNvPr id="9" name="Picture 8" descr="A picture containing text, font, graphics, screenshot&#10;&#10;Description automatically generated">
            <a:extLst>
              <a:ext uri="{FF2B5EF4-FFF2-40B4-BE49-F238E27FC236}">
                <a16:creationId xmlns:a16="http://schemas.microsoft.com/office/drawing/2014/main" id="{97835923-4D88-4A4B-AA9D-10341F4D0434}"/>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pic>
        <p:nvPicPr>
          <p:cNvPr id="10" name="Picture 9" descr="A white outline of a microscope&#10;&#10;Description automatically generated">
            <a:extLst>
              <a:ext uri="{FF2B5EF4-FFF2-40B4-BE49-F238E27FC236}">
                <a16:creationId xmlns:a16="http://schemas.microsoft.com/office/drawing/2014/main" id="{5AE3C1E1-ED78-413C-B2AB-F5F98BDC4878}"/>
              </a:ext>
            </a:extLst>
          </p:cNvPr>
          <p:cNvPicPr>
            <a:picLocks noChangeAspect="1"/>
          </p:cNvPicPr>
          <p:nvPr userDrawn="1"/>
        </p:nvPicPr>
        <p:blipFill>
          <a:blip r:embed="rId5" cstate="screen">
            <a:duotone>
              <a:prstClr val="black"/>
              <a:srgbClr val="7CBFB6">
                <a:tint val="45000"/>
                <a:satMod val="400000"/>
              </a:srgbClr>
            </a:duotone>
            <a:extLst>
              <a:ext uri="{28A0092B-C50C-407E-A947-70E740481C1C}">
                <a14:useLocalDpi xmlns:a14="http://schemas.microsoft.com/office/drawing/2010/main"/>
              </a:ext>
            </a:extLst>
          </a:blip>
          <a:stretch>
            <a:fillRect/>
          </a:stretch>
        </p:blipFill>
        <p:spPr>
          <a:xfrm>
            <a:off x="6984090" y="3858403"/>
            <a:ext cx="1072898" cy="1072898"/>
          </a:xfrm>
          <a:prstGeom prst="rect">
            <a:avLst/>
          </a:prstGeom>
        </p:spPr>
      </p:pic>
    </p:spTree>
    <p:custDataLst>
      <p:tags r:id="rId1"/>
    </p:custDataLst>
    <p:extLst>
      <p:ext uri="{BB962C8B-B14F-4D97-AF65-F5344CB8AC3E}">
        <p14:creationId xmlns:p14="http://schemas.microsoft.com/office/powerpoint/2010/main" val="2948595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2E0D9E-E3B7-4CD0-992E-3E247BEA6EFA}"/>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DA20C03-BDC6-448E-92C9-40E64CAC8234}"/>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46465"/>
                </a:solidFill>
                <a:latin typeface="Gotham Thin" pitchFamily="50" charset="0"/>
              </a:rPr>
              <a:t>Heart</a:t>
            </a:r>
          </a:p>
        </p:txBody>
      </p:sp>
      <p:pic>
        <p:nvPicPr>
          <p:cNvPr id="14" name="Picture 13" descr="A white outline of a heart&#10;&#10;Description automatically generated with medium confidence">
            <a:extLst>
              <a:ext uri="{FF2B5EF4-FFF2-40B4-BE49-F238E27FC236}">
                <a16:creationId xmlns:a16="http://schemas.microsoft.com/office/drawing/2014/main" id="{A0A76DC3-3B13-4F7E-90B1-B7D30C1FDB3D}"/>
              </a:ext>
            </a:extLst>
          </p:cNvPr>
          <p:cNvPicPr>
            <a:picLocks noChangeAspect="1"/>
          </p:cNvPicPr>
          <p:nvPr userDrawn="1"/>
        </p:nvPicPr>
        <p:blipFill>
          <a:blip r:embed="rId3" cstate="screen">
            <a:duotone>
              <a:prstClr val="black"/>
              <a:srgbClr val="F46465">
                <a:tint val="45000"/>
                <a:satMod val="400000"/>
              </a:srgbClr>
            </a:duotone>
            <a:extLst>
              <a:ext uri="{28A0092B-C50C-407E-A947-70E740481C1C}">
                <a14:useLocalDpi xmlns:a14="http://schemas.microsoft.com/office/drawing/2010/main"/>
              </a:ext>
            </a:extLst>
          </a:blip>
          <a:stretch>
            <a:fillRect/>
          </a:stretch>
        </p:blipFill>
        <p:spPr>
          <a:xfrm>
            <a:off x="3935742" y="3864135"/>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2C28CEEB-34ED-4EB5-AB57-1F06A42DCE98}"/>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148218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F131EB-E193-4CD8-B091-A38E0E272942}"/>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818EF14-A79E-4F1F-9823-62C640A49EC7}"/>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CH" altLang="en-CH" sz="6000" dirty="0">
                <a:solidFill>
                  <a:srgbClr val="BC5441"/>
                </a:solidFill>
                <a:latin typeface="Gotham Thin" pitchFamily="50" charset="0"/>
              </a:rPr>
              <a:t>Liver &amp; Pancreas/Islet</a:t>
            </a:r>
            <a:endParaRPr lang="en-GB" sz="6000" dirty="0">
              <a:solidFill>
                <a:srgbClr val="BC5441"/>
              </a:solidFill>
              <a:latin typeface="Gotham Thin" pitchFamily="50" charset="0"/>
            </a:endParaRPr>
          </a:p>
        </p:txBody>
      </p:sp>
      <p:pic>
        <p:nvPicPr>
          <p:cNvPr id="14" name="Picture 13" descr="A white line drawing of a ball and liver&#10;&#10;Description automatically generated with low confidence">
            <a:extLst>
              <a:ext uri="{FF2B5EF4-FFF2-40B4-BE49-F238E27FC236}">
                <a16:creationId xmlns:a16="http://schemas.microsoft.com/office/drawing/2014/main" id="{6B22A520-0C51-4338-94C1-E46D785050F5}"/>
              </a:ext>
            </a:extLst>
          </p:cNvPr>
          <p:cNvPicPr>
            <a:picLocks noChangeAspect="1"/>
          </p:cNvPicPr>
          <p:nvPr userDrawn="1"/>
        </p:nvPicPr>
        <p:blipFill>
          <a:blip r:embed="rId3" cstate="screen">
            <a:duotone>
              <a:prstClr val="black"/>
              <a:srgbClr val="BC5441">
                <a:tint val="45000"/>
                <a:satMod val="400000"/>
              </a:srgbClr>
            </a:duotone>
            <a:extLst>
              <a:ext uri="{28A0092B-C50C-407E-A947-70E740481C1C}">
                <a14:useLocalDpi xmlns:a14="http://schemas.microsoft.com/office/drawing/2010/main"/>
              </a:ext>
            </a:extLst>
          </a:blip>
          <a:stretch>
            <a:fillRect/>
          </a:stretch>
        </p:blipFill>
        <p:spPr>
          <a:xfrm>
            <a:off x="9763364" y="3701052"/>
            <a:ext cx="1424261" cy="1515702"/>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7A8707FD-8DD2-4A42-BA80-33CE5FC7DF3D}"/>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2665683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F131EB-E193-4CD8-B091-A38E0E272942}"/>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818EF14-A79E-4F1F-9823-62C640A49EC7}"/>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CH" altLang="en-CH" sz="6000" dirty="0">
                <a:solidFill>
                  <a:srgbClr val="BC5441"/>
                </a:solidFill>
                <a:latin typeface="Gotham Thin" pitchFamily="50" charset="0"/>
              </a:rPr>
              <a:t>Liver &amp; Pancreas/Islet</a:t>
            </a:r>
            <a:endParaRPr lang="en-GB" sz="6000" dirty="0">
              <a:solidFill>
                <a:srgbClr val="BC5441"/>
              </a:solidFill>
              <a:latin typeface="Gotham Thin" pitchFamily="50" charset="0"/>
            </a:endParaRPr>
          </a:p>
        </p:txBody>
      </p:sp>
      <p:pic>
        <p:nvPicPr>
          <p:cNvPr id="14" name="Picture 13" descr="A white line drawing of a ball and liver&#10;&#10;Description automatically generated with low confidence">
            <a:extLst>
              <a:ext uri="{FF2B5EF4-FFF2-40B4-BE49-F238E27FC236}">
                <a16:creationId xmlns:a16="http://schemas.microsoft.com/office/drawing/2014/main" id="{6B22A520-0C51-4338-94C1-E46D785050F5}"/>
              </a:ext>
            </a:extLst>
          </p:cNvPr>
          <p:cNvPicPr>
            <a:picLocks noChangeAspect="1"/>
          </p:cNvPicPr>
          <p:nvPr userDrawn="1"/>
        </p:nvPicPr>
        <p:blipFill>
          <a:blip r:embed="rId3" cstate="screen">
            <a:duotone>
              <a:prstClr val="black"/>
              <a:srgbClr val="BC5441">
                <a:tint val="45000"/>
                <a:satMod val="400000"/>
              </a:srgbClr>
            </a:duotone>
            <a:extLst>
              <a:ext uri="{28A0092B-C50C-407E-A947-70E740481C1C}">
                <a14:useLocalDpi xmlns:a14="http://schemas.microsoft.com/office/drawing/2010/main"/>
              </a:ext>
            </a:extLst>
          </a:blip>
          <a:stretch>
            <a:fillRect/>
          </a:stretch>
        </p:blipFill>
        <p:spPr>
          <a:xfrm>
            <a:off x="9763364" y="3701052"/>
            <a:ext cx="1424261" cy="1515702"/>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7A8707FD-8DD2-4A42-BA80-33CE5FC7DF3D}"/>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953745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E7DD9C-E4E5-4DD2-9D1F-309651C43E44}"/>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50240AC-EC41-4FB2-8B29-8C9B1BEFBA4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DA9ABD"/>
                </a:solidFill>
                <a:latin typeface="Gotham Thin" pitchFamily="50" charset="0"/>
              </a:rPr>
              <a:t>Kidney</a:t>
            </a:r>
          </a:p>
        </p:txBody>
      </p:sp>
      <p:pic>
        <p:nvPicPr>
          <p:cNvPr id="14" name="Picture 13" descr="A picture containing symbol, font, graphics, logo&#10;&#10;Description automatically generated">
            <a:extLst>
              <a:ext uri="{FF2B5EF4-FFF2-40B4-BE49-F238E27FC236}">
                <a16:creationId xmlns:a16="http://schemas.microsoft.com/office/drawing/2014/main" id="{E8756E5D-15AF-46E7-BCA5-569B826B3978}"/>
              </a:ext>
            </a:extLst>
          </p:cNvPr>
          <p:cNvPicPr>
            <a:picLocks noChangeAspect="1"/>
          </p:cNvPicPr>
          <p:nvPr userDrawn="1"/>
        </p:nvPicPr>
        <p:blipFill>
          <a:blip r:embed="rId3" cstate="screen">
            <a:duotone>
              <a:prstClr val="black"/>
              <a:srgbClr val="DA9ABD">
                <a:tint val="45000"/>
                <a:satMod val="400000"/>
              </a:srgbClr>
            </a:duotone>
            <a:extLst>
              <a:ext uri="{28A0092B-C50C-407E-A947-70E740481C1C}">
                <a14:useLocalDpi xmlns:a14="http://schemas.microsoft.com/office/drawing/2010/main"/>
              </a:ext>
            </a:extLst>
          </a:blip>
          <a:stretch>
            <a:fillRect/>
          </a:stretch>
        </p:blipFill>
        <p:spPr>
          <a:xfrm>
            <a:off x="4375644" y="3858403"/>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083BB621-9BEA-4A7A-BCDC-FA8520E9EC3C}"/>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2444940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31CF4F-2E5F-47A8-8CED-0DEF383D46C9}"/>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0D92DA-F4B3-4E04-841D-FD095EE8D5F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DCE9C"/>
                </a:solidFill>
                <a:latin typeface="Gotham Thin" pitchFamily="50" charset="0"/>
              </a:rPr>
              <a:t>Lung</a:t>
            </a:r>
          </a:p>
        </p:txBody>
      </p:sp>
      <p:pic>
        <p:nvPicPr>
          <p:cNvPr id="14" name="Picture 13" descr="A white line drawing of lungs&#10;&#10;Description automatically generated with low confidence">
            <a:extLst>
              <a:ext uri="{FF2B5EF4-FFF2-40B4-BE49-F238E27FC236}">
                <a16:creationId xmlns:a16="http://schemas.microsoft.com/office/drawing/2014/main" id="{7F4C1019-4765-4214-B5D8-AB87AD20E579}"/>
              </a:ext>
            </a:extLst>
          </p:cNvPr>
          <p:cNvPicPr>
            <a:picLocks noChangeAspect="1"/>
          </p:cNvPicPr>
          <p:nvPr userDrawn="1"/>
        </p:nvPicPr>
        <p:blipFill>
          <a:blip r:embed="rId3" cstate="screen">
            <a:duotone>
              <a:prstClr val="black"/>
              <a:srgbClr val="FDCE9C">
                <a:tint val="45000"/>
                <a:satMod val="400000"/>
              </a:srgbClr>
            </a:duotone>
            <a:extLst>
              <a:ext uri="{28A0092B-C50C-407E-A947-70E740481C1C}">
                <a14:useLocalDpi xmlns:a14="http://schemas.microsoft.com/office/drawing/2010/main"/>
              </a:ext>
            </a:extLst>
          </a:blip>
          <a:stretch>
            <a:fillRect/>
          </a:stretch>
        </p:blipFill>
        <p:spPr>
          <a:xfrm>
            <a:off x="3865505" y="3858403"/>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7E70AB71-8BE8-42D2-A304-3D7FCD2DFCE2}"/>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427973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ED1E0CA-88AA-494B-937E-E9CA99CAE69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55BFA9E1-F324-4173-9401-B9726929B6FC}"/>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09248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9E90-4FD1-4544-964A-0EEDA7AE1A02}"/>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sp>
        <p:nvSpPr>
          <p:cNvPr id="17" name="Text Placeholder 16">
            <a:extLst>
              <a:ext uri="{FF2B5EF4-FFF2-40B4-BE49-F238E27FC236}">
                <a16:creationId xmlns:a16="http://schemas.microsoft.com/office/drawing/2014/main" id="{E95F890B-BBB3-4954-A652-C931A810B8E5}"/>
              </a:ext>
            </a:extLst>
          </p:cNvPr>
          <p:cNvSpPr>
            <a:spLocks noGrp="1"/>
          </p:cNvSpPr>
          <p:nvPr>
            <p:ph type="body" sz="quarter" idx="12"/>
          </p:nvPr>
        </p:nvSpPr>
        <p:spPr>
          <a:xfrm>
            <a:off x="285750" y="6500651"/>
            <a:ext cx="7167563" cy="309591"/>
          </a:xfrm>
        </p:spPr>
        <p:txBody>
          <a:bodyPr>
            <a:normAutofit/>
          </a:bodyPr>
          <a:lstStyle>
            <a:lvl1pPr marL="0" indent="0" algn="l">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615346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4EC9105-E72F-4A46-A910-B5B6CE27FCB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B6640D7A-B859-47DF-806F-8BBE922159A9}"/>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398367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red house with a white chimney&#10;&#10;Description automatically generated">
            <a:extLst>
              <a:ext uri="{FF2B5EF4-FFF2-40B4-BE49-F238E27FC236}">
                <a16:creationId xmlns:a16="http://schemas.microsoft.com/office/drawing/2014/main" id="{985C9867-CB86-4D65-B358-C74FC6EAE03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64240" y="415390"/>
            <a:ext cx="432000" cy="432000"/>
          </a:xfrm>
          <a:prstGeom prst="rect">
            <a:avLst/>
          </a:prstGeom>
        </p:spPr>
      </p:pic>
      <p:sp>
        <p:nvSpPr>
          <p:cNvPr id="11" name="Title 1">
            <a:extLst>
              <a:ext uri="{FF2B5EF4-FFF2-40B4-BE49-F238E27FC236}">
                <a16:creationId xmlns:a16="http://schemas.microsoft.com/office/drawing/2014/main" id="{2C12DF76-F1E4-40F6-8420-017D3582832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D1E4B0FE-623B-4A2A-9841-22D78B014AAA}"/>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3741885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3736BA9-2FB1-4AC0-9670-0C61FB4F77E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A96164ED-8307-482A-B05B-7AF1699F200E}"/>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266901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red house with white trim&#10;&#10;Description automatically generated">
            <a:extLst>
              <a:ext uri="{FF2B5EF4-FFF2-40B4-BE49-F238E27FC236}">
                <a16:creationId xmlns:a16="http://schemas.microsoft.com/office/drawing/2014/main" id="{BA149D92-C7B0-4D01-8573-C0955D81592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C60F1E21-9A2B-4F43-AE2F-6E2293BC598D}"/>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5001EDA5-53A1-4A6A-A719-FD3C1375A9F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001647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19F2105-9402-4D06-A7E9-30C3EF6B43E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3FD801D6-BC57-4E0A-BCA4-ED49C023A24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10529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E7DD9C-E4E5-4DD2-9D1F-309651C43E44}"/>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50240AC-EC41-4FB2-8B29-8C9B1BEFBA4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DA9ABD"/>
                </a:solidFill>
                <a:latin typeface="Gotham Thin" pitchFamily="50" charset="0"/>
              </a:rPr>
              <a:t>Kidney</a:t>
            </a:r>
          </a:p>
        </p:txBody>
      </p:sp>
      <p:pic>
        <p:nvPicPr>
          <p:cNvPr id="14" name="Picture 13" descr="A picture containing symbol, font, graphics, logo&#10;&#10;Description automatically generated">
            <a:extLst>
              <a:ext uri="{FF2B5EF4-FFF2-40B4-BE49-F238E27FC236}">
                <a16:creationId xmlns:a16="http://schemas.microsoft.com/office/drawing/2014/main" id="{E8756E5D-15AF-46E7-BCA5-569B826B3978}"/>
              </a:ext>
            </a:extLst>
          </p:cNvPr>
          <p:cNvPicPr>
            <a:picLocks noChangeAspect="1"/>
          </p:cNvPicPr>
          <p:nvPr userDrawn="1"/>
        </p:nvPicPr>
        <p:blipFill>
          <a:blip r:embed="rId3" cstate="screen">
            <a:duotone>
              <a:prstClr val="black"/>
              <a:srgbClr val="DA9ABD">
                <a:tint val="45000"/>
                <a:satMod val="400000"/>
              </a:srgbClr>
            </a:duotone>
            <a:extLst>
              <a:ext uri="{28A0092B-C50C-407E-A947-70E740481C1C}">
                <a14:useLocalDpi xmlns:a14="http://schemas.microsoft.com/office/drawing/2010/main"/>
              </a:ext>
            </a:extLst>
          </a:blip>
          <a:stretch>
            <a:fillRect/>
          </a:stretch>
        </p:blipFill>
        <p:spPr>
          <a:xfrm>
            <a:off x="4375644" y="3858403"/>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083BB621-9BEA-4A7A-BCDC-FA8520E9EC3C}"/>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998274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pink house with a white chimney&#10;&#10;Description automatically generated">
            <a:extLst>
              <a:ext uri="{FF2B5EF4-FFF2-40B4-BE49-F238E27FC236}">
                <a16:creationId xmlns:a16="http://schemas.microsoft.com/office/drawing/2014/main" id="{0E12C55E-A913-4516-BA73-7399F118405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66128" y="415390"/>
            <a:ext cx="432000" cy="432000"/>
          </a:xfrm>
          <a:prstGeom prst="rect">
            <a:avLst/>
          </a:prstGeom>
        </p:spPr>
      </p:pic>
      <p:sp>
        <p:nvSpPr>
          <p:cNvPr id="11" name="Title 1">
            <a:extLst>
              <a:ext uri="{FF2B5EF4-FFF2-40B4-BE49-F238E27FC236}">
                <a16:creationId xmlns:a16="http://schemas.microsoft.com/office/drawing/2014/main" id="{D816A0C4-6DF7-4D85-9C29-303FD422D77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55E5582E-D5D6-4C7D-9C0A-CE224B7BCF51}"/>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912924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DDF5284-CB3F-4DEF-8A8A-6E5DDCB6AF0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E3695BB0-50D5-4806-B039-5B6C4C2F841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3443332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house with a white roof&#10;&#10;Description automatically generated">
            <a:extLst>
              <a:ext uri="{FF2B5EF4-FFF2-40B4-BE49-F238E27FC236}">
                <a16:creationId xmlns:a16="http://schemas.microsoft.com/office/drawing/2014/main" id="{2A4C5F49-4177-4CB1-93C9-34F5BCC3F14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5507F121-561B-41F5-A3DC-AB6EA5E5AF7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D87E03EE-5868-40E7-9A0B-B85213272FBB}"/>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80058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3762530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745525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118321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752359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FB4D-5C03-4A9E-868A-91330B115E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619B2A-A6FF-41AB-9137-1A85C3614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4F7A5F-2130-4F4D-9311-EEDF990DB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763D7-6213-4AEA-BF3B-F1D108B77559}"/>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6" name="Footer Placeholder 5">
            <a:extLst>
              <a:ext uri="{FF2B5EF4-FFF2-40B4-BE49-F238E27FC236}">
                <a16:creationId xmlns:a16="http://schemas.microsoft.com/office/drawing/2014/main" id="{16773784-7C0A-4D28-9D32-2D6E05FDE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4DE4F-9BF5-4E31-BFF4-DDCD16342B90}"/>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2688991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A3BC-90A3-4117-83A2-02AD9FD0B6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508767-5B4E-4793-9CC3-0A79DFABF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94F1B-3C93-424B-81BB-D8F68718C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88F068-954E-46AB-9EDE-22263481D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E70BA-4E7E-4C6E-93B2-8DFB53F47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092703-F44A-4B3A-B9EC-AEABFE6FA8FD}"/>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8" name="Footer Placeholder 7">
            <a:extLst>
              <a:ext uri="{FF2B5EF4-FFF2-40B4-BE49-F238E27FC236}">
                <a16:creationId xmlns:a16="http://schemas.microsoft.com/office/drawing/2014/main" id="{B6547830-EE59-4D12-8E55-3FB0AC5808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D5595B-47B1-400C-94ED-2E886D764057}"/>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539647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5092-D826-4E9B-9D10-EAFBA2196C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A4994D-590D-456D-9F0F-4C1E3C4B9CCA}"/>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4" name="Footer Placeholder 3">
            <a:extLst>
              <a:ext uri="{FF2B5EF4-FFF2-40B4-BE49-F238E27FC236}">
                <a16:creationId xmlns:a16="http://schemas.microsoft.com/office/drawing/2014/main" id="{723E3B7D-120D-4100-A1D3-C2AC35648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4D6709-74D3-4C28-AFCD-71EDBFA4CA05}"/>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423427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31CF4F-2E5F-47A8-8CED-0DEF383D46C9}"/>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0D92DA-F4B3-4E04-841D-FD095EE8D5F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DCE9C"/>
                </a:solidFill>
                <a:latin typeface="Gotham Thin" pitchFamily="50" charset="0"/>
              </a:rPr>
              <a:t>Lung</a:t>
            </a:r>
          </a:p>
        </p:txBody>
      </p:sp>
      <p:pic>
        <p:nvPicPr>
          <p:cNvPr id="14" name="Picture 13" descr="A white line drawing of lungs&#10;&#10;Description automatically generated with low confidence">
            <a:extLst>
              <a:ext uri="{FF2B5EF4-FFF2-40B4-BE49-F238E27FC236}">
                <a16:creationId xmlns:a16="http://schemas.microsoft.com/office/drawing/2014/main" id="{7F4C1019-4765-4214-B5D8-AB87AD20E579}"/>
              </a:ext>
            </a:extLst>
          </p:cNvPr>
          <p:cNvPicPr>
            <a:picLocks noChangeAspect="1"/>
          </p:cNvPicPr>
          <p:nvPr userDrawn="1"/>
        </p:nvPicPr>
        <p:blipFill>
          <a:blip r:embed="rId3" cstate="screen">
            <a:duotone>
              <a:prstClr val="black"/>
              <a:srgbClr val="FDCE9C">
                <a:tint val="45000"/>
                <a:satMod val="400000"/>
              </a:srgbClr>
            </a:duotone>
            <a:extLst>
              <a:ext uri="{28A0092B-C50C-407E-A947-70E740481C1C}">
                <a14:useLocalDpi xmlns:a14="http://schemas.microsoft.com/office/drawing/2010/main"/>
              </a:ext>
            </a:extLst>
          </a:blip>
          <a:stretch>
            <a:fillRect/>
          </a:stretch>
        </p:blipFill>
        <p:spPr>
          <a:xfrm>
            <a:off x="3865505" y="3858403"/>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7E70AB71-8BE8-42D2-A304-3D7FCD2DFCE2}"/>
              </a:ext>
            </a:extLst>
          </p:cNvPr>
          <p:cNvPicPr>
            <a:picLocks noChangeAspect="1"/>
          </p:cNvPicPr>
          <p:nvPr userDrawn="1"/>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1221675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42451-E97A-45E3-BEFD-246C61B26E6D}"/>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3" name="Footer Placeholder 2">
            <a:extLst>
              <a:ext uri="{FF2B5EF4-FFF2-40B4-BE49-F238E27FC236}">
                <a16:creationId xmlns:a16="http://schemas.microsoft.com/office/drawing/2014/main" id="{E8B162DA-F99E-486B-B73B-40087E792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BB6B68-677D-4BF3-A2D7-E958DEF94C1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3142662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6B12-A27E-4539-8D26-45FA65103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2AF748-76EB-487F-B705-5853F0564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E491C5-7CCA-4081-B2DF-76FF273BF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E6AAD-11C2-4588-97F0-91BC49E250E3}"/>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6" name="Footer Placeholder 5">
            <a:extLst>
              <a:ext uri="{FF2B5EF4-FFF2-40B4-BE49-F238E27FC236}">
                <a16:creationId xmlns:a16="http://schemas.microsoft.com/office/drawing/2014/main" id="{90BB62A5-8136-4F3F-8266-54A5593E58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01D98-BD63-41A8-816D-E9BDF84CCADC}"/>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2479004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8DA-6897-497A-BC61-A516DEA2E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045AD9-8B5C-47A1-A4E3-5303389F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F09084-9735-4655-9786-B7D2B5F47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6A806-F98F-4010-93E1-4EBD47E6D9B8}"/>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6" name="Footer Placeholder 5">
            <a:extLst>
              <a:ext uri="{FF2B5EF4-FFF2-40B4-BE49-F238E27FC236}">
                <a16:creationId xmlns:a16="http://schemas.microsoft.com/office/drawing/2014/main" id="{BC31E6E9-AC94-496B-8C1D-5ACED87439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AC05F-E555-451E-A607-416502C3E06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974070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9232-D9DB-46F8-80A4-C8FF342062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3E52C6-96BD-49FF-844D-5700EC051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83D56-9B77-4BC8-8EB4-404460C7B748}"/>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9C86E194-7287-489F-8258-E43D48D87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0CA09-D483-43EA-B614-7FABD3663A05}"/>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3676222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AB86-2865-4D99-9E74-941929C8E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0BF1F5-A04A-4B07-8B4C-6BE7E2200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DBDBF-1166-435F-9C5D-0F3026A39BC8}"/>
              </a:ext>
            </a:extLst>
          </p:cNvPr>
          <p:cNvSpPr>
            <a:spLocks noGrp="1"/>
          </p:cNvSpPr>
          <p:nvPr>
            <p:ph type="dt" sz="half" idx="10"/>
          </p:nvPr>
        </p:nvSpPr>
        <p:spPr/>
        <p:txBody>
          <a:body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165E930E-EE06-4CE2-B0FE-12098B14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D2B7A-ECFF-45C5-A568-442FCEE72FF6}"/>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97620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ED1E0CA-88AA-494B-937E-E9CA99CAE69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55BFA9E1-F324-4173-9401-B9726929B6FC}"/>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80761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9E90-4FD1-4544-964A-0EEDA7AE1A02}"/>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sp>
        <p:nvSpPr>
          <p:cNvPr id="17" name="Text Placeholder 16">
            <a:extLst>
              <a:ext uri="{FF2B5EF4-FFF2-40B4-BE49-F238E27FC236}">
                <a16:creationId xmlns:a16="http://schemas.microsoft.com/office/drawing/2014/main" id="{E95F890B-BBB3-4954-A652-C931A810B8E5}"/>
              </a:ext>
            </a:extLst>
          </p:cNvPr>
          <p:cNvSpPr>
            <a:spLocks noGrp="1"/>
          </p:cNvSpPr>
          <p:nvPr>
            <p:ph type="body" sz="quarter" idx="12"/>
          </p:nvPr>
        </p:nvSpPr>
        <p:spPr>
          <a:xfrm>
            <a:off x="285750" y="6500651"/>
            <a:ext cx="7167563" cy="309591"/>
          </a:xfrm>
        </p:spPr>
        <p:txBody>
          <a:bodyPr>
            <a:normAutofit/>
          </a:bodyPr>
          <a:lstStyle>
            <a:lvl1pPr marL="0" indent="0" algn="l">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373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4EC9105-E72F-4A46-A910-B5B6CE27FCB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B6640D7A-B859-47DF-806F-8BBE922159A9}"/>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6412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red house with a white chimney&#10;&#10;Description automatically generated">
            <a:extLst>
              <a:ext uri="{FF2B5EF4-FFF2-40B4-BE49-F238E27FC236}">
                <a16:creationId xmlns:a16="http://schemas.microsoft.com/office/drawing/2014/main" id="{985C9867-CB86-4D65-B358-C74FC6EAE03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64240" y="415390"/>
            <a:ext cx="432000" cy="432000"/>
          </a:xfrm>
          <a:prstGeom prst="rect">
            <a:avLst/>
          </a:prstGeom>
        </p:spPr>
      </p:pic>
      <p:sp>
        <p:nvSpPr>
          <p:cNvPr id="11" name="Title 1">
            <a:extLst>
              <a:ext uri="{FF2B5EF4-FFF2-40B4-BE49-F238E27FC236}">
                <a16:creationId xmlns:a16="http://schemas.microsoft.com/office/drawing/2014/main" id="{2C12DF76-F1E4-40F6-8420-017D3582832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D1E4B0FE-623B-4A2A-9841-22D78B014AAA}"/>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768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ags" Target="../tags/tag2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A76BF-E18B-4166-99FF-3AAA12282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CA4EC0-601A-4F57-973F-197DB042F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B961F-5F34-4EBC-ABFD-BD892E325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35F14BE8-5CFA-43C9-B67B-08551CBD7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1D3A0D-4FBF-4B01-B2BC-38337BA92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4291-7C69-404B-816B-928B0CB91C7D}" type="slidenum">
              <a:rPr lang="en-GB" smtClean="0"/>
              <a:t>‹N›</a:t>
            </a:fld>
            <a:endParaRPr lang="en-GB"/>
          </a:p>
        </p:txBody>
      </p:sp>
    </p:spTree>
    <p:custDataLst>
      <p:tags r:id="rId29"/>
    </p:custDataLst>
    <p:extLst>
      <p:ext uri="{BB962C8B-B14F-4D97-AF65-F5344CB8AC3E}">
        <p14:creationId xmlns:p14="http://schemas.microsoft.com/office/powerpoint/2010/main" val="30669295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0" r:id="rId6"/>
    <p:sldLayoutId id="2147483650"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51" r:id="rId16"/>
    <p:sldLayoutId id="2147483661" r:id="rId17"/>
    <p:sldLayoutId id="2147483662" r:id="rId18"/>
    <p:sldLayoutId id="2147483663"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A76BF-E18B-4166-99FF-3AAA12282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CA4EC0-601A-4F57-973F-197DB042F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B961F-5F34-4EBC-ABFD-BD892E325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C8083-DF10-421A-9485-BA9ED2E18F16}" type="datetimeFigureOut">
              <a:rPr lang="en-GB" smtClean="0"/>
              <a:t>30/09/2023</a:t>
            </a:fld>
            <a:endParaRPr lang="en-GB"/>
          </a:p>
        </p:txBody>
      </p:sp>
      <p:sp>
        <p:nvSpPr>
          <p:cNvPr id="5" name="Footer Placeholder 4">
            <a:extLst>
              <a:ext uri="{FF2B5EF4-FFF2-40B4-BE49-F238E27FC236}">
                <a16:creationId xmlns:a16="http://schemas.microsoft.com/office/drawing/2014/main" id="{35F14BE8-5CFA-43C9-B67B-08551CBD7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1D3A0D-4FBF-4B01-B2BC-38337BA92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4291-7C69-404B-816B-928B0CB91C7D}" type="slidenum">
              <a:rPr lang="en-GB" smtClean="0"/>
              <a:t>‹N›</a:t>
            </a:fld>
            <a:endParaRPr lang="en-GB"/>
          </a:p>
        </p:txBody>
      </p:sp>
    </p:spTree>
    <p:custDataLst>
      <p:tags r:id="rId29"/>
    </p:custDataLst>
    <p:extLst>
      <p:ext uri="{BB962C8B-B14F-4D97-AF65-F5344CB8AC3E}">
        <p14:creationId xmlns:p14="http://schemas.microsoft.com/office/powerpoint/2010/main" val="18084329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tags" Target="../tags/tag4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ags" Target="../tags/tag51.xml"/><Relationship Id="rId5" Type="http://schemas.openxmlformats.org/officeDocument/2006/relationships/image" Target="../media/image17.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ags" Target="../tags/tag52.xml"/><Relationship Id="rId5" Type="http://schemas.openxmlformats.org/officeDocument/2006/relationships/image" Target="../media/image17.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6.svg"/><Relationship Id="rId18" Type="http://schemas.openxmlformats.org/officeDocument/2006/relationships/image" Target="../media/image35.png"/><Relationship Id="rId3" Type="http://schemas.openxmlformats.org/officeDocument/2006/relationships/notesSlide" Target="../notesSlides/notesSlide8.xml"/><Relationship Id="rId21" Type="http://schemas.openxmlformats.org/officeDocument/2006/relationships/image" Target="../media/image17.png"/><Relationship Id="rId7" Type="http://schemas.openxmlformats.org/officeDocument/2006/relationships/image" Target="../media/image28.svg"/><Relationship Id="rId12" Type="http://schemas.openxmlformats.org/officeDocument/2006/relationships/image" Target="../media/image25.png"/><Relationship Id="rId17" Type="http://schemas.microsoft.com/office/2007/relationships/hdphoto" Target="../media/hdphoto4.wdp"/><Relationship Id="rId2" Type="http://schemas.openxmlformats.org/officeDocument/2006/relationships/slideLayout" Target="../slideLayouts/slideLayout34.xml"/><Relationship Id="rId16" Type="http://schemas.openxmlformats.org/officeDocument/2006/relationships/image" Target="../media/image34.png"/><Relationship Id="rId20" Type="http://schemas.openxmlformats.org/officeDocument/2006/relationships/slide" Target="slide4.xml"/><Relationship Id="rId1" Type="http://schemas.openxmlformats.org/officeDocument/2006/relationships/tags" Target="../tags/tag53.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0.svg"/><Relationship Id="rId15" Type="http://schemas.microsoft.com/office/2007/relationships/hdphoto" Target="../media/hdphoto3.wdp"/><Relationship Id="rId23" Type="http://schemas.openxmlformats.org/officeDocument/2006/relationships/image" Target="../media/image37.svg"/><Relationship Id="rId10" Type="http://schemas.openxmlformats.org/officeDocument/2006/relationships/image" Target="../media/image31.png"/><Relationship Id="rId19" Type="http://schemas.microsoft.com/office/2007/relationships/hdphoto" Target="../media/hdphoto5.wdp"/><Relationship Id="rId4" Type="http://schemas.openxmlformats.org/officeDocument/2006/relationships/image" Target="../media/image19.png"/><Relationship Id="rId9" Type="http://schemas.openxmlformats.org/officeDocument/2006/relationships/image" Target="../media/image30.svg"/><Relationship Id="rId14" Type="http://schemas.openxmlformats.org/officeDocument/2006/relationships/image" Target="../media/image33.png"/><Relationship Id="rId22"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tags" Target="../tags/tag54.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6.xml"/><Relationship Id="rId5" Type="http://schemas.openxmlformats.org/officeDocument/2006/relationships/image" Target="../media/image17.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7.png"/><Relationship Id="rId3" Type="http://schemas.openxmlformats.org/officeDocument/2006/relationships/notesSlide" Target="../notesSlides/notesSlide13.xml"/><Relationship Id="rId7" Type="http://schemas.openxmlformats.org/officeDocument/2006/relationships/image" Target="../media/image20.svg"/><Relationship Id="rId12"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image" Target="../media/image19.png"/><Relationship Id="rId11" Type="http://schemas.openxmlformats.org/officeDocument/2006/relationships/image" Target="../media/image46.svg"/><Relationship Id="rId5" Type="http://schemas.openxmlformats.org/officeDocument/2006/relationships/image" Target="../media/image42.sv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sv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4.xml"/><Relationship Id="rId7" Type="http://schemas.openxmlformats.org/officeDocument/2006/relationships/image" Target="../media/image49.svg"/><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48.png"/><Relationship Id="rId11" Type="http://schemas.openxmlformats.org/officeDocument/2006/relationships/image" Target="../media/image17.png"/><Relationship Id="rId5" Type="http://schemas.openxmlformats.org/officeDocument/2006/relationships/image" Target="../media/image20.svg"/><Relationship Id="rId10" Type="http://schemas.openxmlformats.org/officeDocument/2006/relationships/slide" Target="slide4.xml"/><Relationship Id="rId4" Type="http://schemas.openxmlformats.org/officeDocument/2006/relationships/image" Target="../media/image19.png"/><Relationship Id="rId9" Type="http://schemas.openxmlformats.org/officeDocument/2006/relationships/image" Target="../media/image51.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0.xml"/><Relationship Id="rId5" Type="http://schemas.openxmlformats.org/officeDocument/2006/relationships/image" Target="../media/image17.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4.xml"/><Relationship Id="rId1" Type="http://schemas.openxmlformats.org/officeDocument/2006/relationships/tags" Target="../tags/tag61.xml"/><Relationship Id="rId5" Type="http://schemas.openxmlformats.org/officeDocument/2006/relationships/image" Target="../media/image17.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4.xml"/><Relationship Id="rId1" Type="http://schemas.openxmlformats.org/officeDocument/2006/relationships/tags" Target="../tags/tag62.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52.tiff"/></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8.xml"/><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63.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slide" Target="slide4.xml"/><Relationship Id="rId9"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64.xml"/><Relationship Id="rId5" Type="http://schemas.openxmlformats.org/officeDocument/2006/relationships/image" Target="../media/image17.pn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65.xml"/><Relationship Id="rId6" Type="http://schemas.openxmlformats.org/officeDocument/2006/relationships/image" Target="../media/image53.png"/><Relationship Id="rId5" Type="http://schemas.openxmlformats.org/officeDocument/2006/relationships/image" Target="../media/image17.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66.xml"/><Relationship Id="rId5" Type="http://schemas.openxmlformats.org/officeDocument/2006/relationships/image" Target="../media/image17.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58.png"/><Relationship Id="rId5" Type="http://schemas.openxmlformats.org/officeDocument/2006/relationships/image" Target="../media/image17.png"/><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53.png"/><Relationship Id="rId5" Type="http://schemas.openxmlformats.org/officeDocument/2006/relationships/image" Target="../media/image17.png"/><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70.xml"/><Relationship Id="rId5" Type="http://schemas.openxmlformats.org/officeDocument/2006/relationships/image" Target="../media/image17.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71.xml"/><Relationship Id="rId5" Type="http://schemas.openxmlformats.org/officeDocument/2006/relationships/image" Target="../media/image17.png"/><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72.xml"/><Relationship Id="rId5" Type="http://schemas.openxmlformats.org/officeDocument/2006/relationships/image" Target="../media/image17.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 Id="rId9" Type="http://schemas.openxmlformats.org/officeDocument/2006/relationships/slide" Target="slide18.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notesSlide" Target="../notesSlides/notesSlide1.xml"/><Relationship Id="rId7" Type="http://schemas.openxmlformats.org/officeDocument/2006/relationships/slide" Target="slide2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0.xml"/><Relationship Id="rId9" Type="http://schemas.openxmlformats.org/officeDocument/2006/relationships/slide" Target="slide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slide" Target="slide4.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slide" Target="slide4.xml"/><Relationship Id="rId3" Type="http://schemas.openxmlformats.org/officeDocument/2006/relationships/notesSlide" Target="../notesSlides/notesSlide4.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slideLayout" Target="../slideLayouts/slideLayout34.xml"/><Relationship Id="rId1" Type="http://schemas.openxmlformats.org/officeDocument/2006/relationships/tags" Target="../tags/tag49.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ags" Target="../tags/tag50.xml"/><Relationship Id="rId5" Type="http://schemas.openxmlformats.org/officeDocument/2006/relationships/image" Target="../media/image17.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3CF3C-4B1D-4D14-A398-9519C0C7DD2B}"/>
              </a:ext>
            </a:extLst>
          </p:cNvPr>
          <p:cNvSpPr/>
          <p:nvPr/>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9D81A35-32B5-4029-BF81-86D5B9120E8A}"/>
              </a:ext>
            </a:extLst>
          </p:cNvPr>
          <p:cNvSpPr txBox="1"/>
          <p:nvPr/>
        </p:nvSpPr>
        <p:spPr>
          <a:xfrm>
            <a:off x="1619793" y="2068979"/>
            <a:ext cx="9405257" cy="2862322"/>
          </a:xfrm>
          <a:prstGeom prst="rect">
            <a:avLst/>
          </a:prstGeom>
          <a:noFill/>
        </p:spPr>
        <p:txBody>
          <a:bodyPr wrap="square" rtlCol="0">
            <a:spAutoFit/>
          </a:bodyPr>
          <a:lstStyle/>
          <a:p>
            <a:r>
              <a:rPr lang="en-GB" sz="6000" dirty="0">
                <a:solidFill>
                  <a:schemeClr val="bg1"/>
                </a:solidFill>
                <a:latin typeface="Arial" panose="020B0604020202020204" pitchFamily="34" charset="0"/>
                <a:cs typeface="Arial" panose="020B0604020202020204" pitchFamily="34" charset="0"/>
              </a:rPr>
              <a:t>Best of</a:t>
            </a:r>
          </a:p>
          <a:p>
            <a:r>
              <a:rPr lang="en-GB" sz="6000" b="1" dirty="0">
                <a:solidFill>
                  <a:schemeClr val="bg1"/>
                </a:solidFill>
                <a:latin typeface="Arial" panose="020B0604020202020204" pitchFamily="34" charset="0"/>
                <a:cs typeface="Arial" panose="020B0604020202020204" pitchFamily="34" charset="0"/>
              </a:rPr>
              <a:t>ESOT Congress 2023</a:t>
            </a:r>
          </a:p>
          <a:p>
            <a:r>
              <a:rPr lang="en-GB" sz="6000" dirty="0">
                <a:solidFill>
                  <a:srgbClr val="7CBFB6"/>
                </a:solidFill>
                <a:latin typeface="Arial" panose="020B0604020202020204" pitchFamily="34" charset="0"/>
                <a:cs typeface="Arial" panose="020B0604020202020204" pitchFamily="34" charset="0"/>
              </a:rPr>
              <a:t>Basic science</a:t>
            </a:r>
          </a:p>
        </p:txBody>
      </p:sp>
      <p:pic>
        <p:nvPicPr>
          <p:cNvPr id="4" name="Picture 3" descr="A picture containing text, font, graphics, screenshot&#10;&#10;Description automatically generated">
            <a:extLst>
              <a:ext uri="{FF2B5EF4-FFF2-40B4-BE49-F238E27FC236}">
                <a16:creationId xmlns:a16="http://schemas.microsoft.com/office/drawing/2014/main" id="{A658C131-19EB-43C9-997A-35918A15D462}"/>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62757" y="-80011"/>
            <a:ext cx="2572330" cy="1447257"/>
          </a:xfrm>
          <a:prstGeom prst="rect">
            <a:avLst/>
          </a:prstGeom>
        </p:spPr>
      </p:pic>
      <p:pic>
        <p:nvPicPr>
          <p:cNvPr id="7" name="Picture 6" descr="A white outline of a microscope&#10;&#10;Description automatically generated">
            <a:extLst>
              <a:ext uri="{FF2B5EF4-FFF2-40B4-BE49-F238E27FC236}">
                <a16:creationId xmlns:a16="http://schemas.microsoft.com/office/drawing/2014/main" id="{750C52A7-2ED4-4926-982B-F9F96A887AB5}"/>
              </a:ext>
            </a:extLst>
          </p:cNvPr>
          <p:cNvPicPr>
            <a:picLocks noChangeAspect="1"/>
          </p:cNvPicPr>
          <p:nvPr/>
        </p:nvPicPr>
        <p:blipFill>
          <a:blip r:embed="rId4" cstate="screen">
            <a:duotone>
              <a:prstClr val="black"/>
              <a:srgbClr val="7CBFB6">
                <a:tint val="45000"/>
                <a:satMod val="400000"/>
              </a:srgbClr>
            </a:duotone>
            <a:extLst>
              <a:ext uri="{28A0092B-C50C-407E-A947-70E740481C1C}">
                <a14:useLocalDpi xmlns:a14="http://schemas.microsoft.com/office/drawing/2010/main"/>
              </a:ext>
            </a:extLst>
          </a:blip>
          <a:stretch>
            <a:fillRect/>
          </a:stretch>
        </p:blipFill>
        <p:spPr>
          <a:xfrm>
            <a:off x="6984090" y="3858403"/>
            <a:ext cx="1072898" cy="1072898"/>
          </a:xfrm>
          <a:prstGeom prst="rect">
            <a:avLst/>
          </a:prstGeom>
        </p:spPr>
      </p:pic>
    </p:spTree>
    <p:custDataLst>
      <p:tags r:id="rId1"/>
    </p:custDataLst>
    <p:extLst>
      <p:ext uri="{BB962C8B-B14F-4D97-AF65-F5344CB8AC3E}">
        <p14:creationId xmlns:p14="http://schemas.microsoft.com/office/powerpoint/2010/main" val="98492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Dragon A. C. et al., ESOT Congress 2023; LDV2</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0616"/>
            <a:ext cx="5221248"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AMR, a major and unresolved complication after SOT, is caused by alloreactive B cells releasing anti-donor HLA antibodies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B-cell alloimmune response is only indirectly affected by modern immunosuppression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Unselective B-cell depletion protocols are inefficient in preventing AMR and associated with an increased infection risk</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r>
              <a:rPr kumimoji="0" lang="en-US"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Development of a novel cell therapy approach to selectively combat AMR by specific elimination of alloreactive B cells and abrogation of the anti-donor-HLA antibody release</a:t>
            </a:r>
            <a:endParaRPr kumimoji="0" lang="en-CH"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53318" y="1110616"/>
            <a:ext cx="15143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sp>
        <p:nvSpPr>
          <p:cNvPr id="6" name="Title 1">
            <a:extLst>
              <a:ext uri="{FF2B5EF4-FFF2-40B4-BE49-F238E27FC236}">
                <a16:creationId xmlns:a16="http://schemas.microsoft.com/office/drawing/2014/main" id="{FFD5F6D8-BBF6-42FA-92FB-54BE0EA9C13F}"/>
              </a:ext>
            </a:extLst>
          </p:cNvPr>
          <p:cNvSpPr txBox="1">
            <a:spLocks/>
          </p:cNvSpPr>
          <p:nvPr/>
        </p:nvSpPr>
        <p:spPr>
          <a:xfrm>
            <a:off x="717436" y="190633"/>
            <a:ext cx="10515600" cy="7332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3594"/>
                </a:solidFill>
                <a:latin typeface="Gotham" panose="02000504050000020004" pitchFamily="2"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3594"/>
                </a:solidFill>
                <a:effectLst/>
                <a:uLnTx/>
                <a:uFillTx/>
                <a:latin typeface="Arial" panose="020B0604020202020204" pitchFamily="34" charset="0"/>
                <a:cs typeface="Arial" panose="020B0604020202020204" pitchFamily="34" charset="0"/>
              </a:rPr>
              <a:t>Engineered T cells overcoming rejection by antibodies (CORA-T cells): Selective targeting of alloreactive B cells in solid organ transplantation</a:t>
            </a:r>
            <a:br>
              <a:rPr kumimoji="0" lang="en-GB" sz="2200" b="1" i="0" u="none" strike="noStrike" kern="1200" cap="none" spc="0" normalizeH="0" baseline="0" noProof="0" dirty="0">
                <a:ln>
                  <a:noFill/>
                </a:ln>
                <a:solidFill>
                  <a:srgbClr val="003594"/>
                </a:solidFill>
                <a:effectLst/>
                <a:uLnTx/>
                <a:uFillTx/>
                <a:latin typeface="Arial" panose="020B0604020202020204" pitchFamily="34" charset="0"/>
                <a:cs typeface="Arial" panose="020B0604020202020204" pitchFamily="34" charset="0"/>
              </a:rPr>
            </a:br>
            <a:endParaRPr kumimoji="0" lang="en-GB" sz="2200" b="1" i="0" u="none" strike="noStrike" kern="1200" cap="none" spc="0" normalizeH="0" baseline="0" noProof="0" dirty="0">
              <a:ln>
                <a:noFill/>
              </a:ln>
              <a:solidFill>
                <a:srgbClr val="003594"/>
              </a:solidFill>
              <a:effectLst/>
              <a:uLnTx/>
              <a:uFillTx/>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5FCD77C8-6513-403D-AC37-D1561CC25868}"/>
              </a:ext>
            </a:extLst>
          </p:cNvPr>
          <p:cNvGrpSpPr/>
          <p:nvPr/>
        </p:nvGrpSpPr>
        <p:grpSpPr>
          <a:xfrm>
            <a:off x="6810053" y="1697417"/>
            <a:ext cx="4174004" cy="4373326"/>
            <a:chOff x="6937872" y="1357345"/>
            <a:chExt cx="4174004" cy="4373326"/>
          </a:xfrm>
        </p:grpSpPr>
        <p:grpSp>
          <p:nvGrpSpPr>
            <p:cNvPr id="16" name="Group 15">
              <a:extLst>
                <a:ext uri="{FF2B5EF4-FFF2-40B4-BE49-F238E27FC236}">
                  <a16:creationId xmlns:a16="http://schemas.microsoft.com/office/drawing/2014/main" id="{C2B9AAC8-5BB1-4849-BE6D-D0FB93AD53DF}"/>
                </a:ext>
              </a:extLst>
            </p:cNvPr>
            <p:cNvGrpSpPr/>
            <p:nvPr/>
          </p:nvGrpSpPr>
          <p:grpSpPr>
            <a:xfrm>
              <a:off x="6937872" y="1357345"/>
              <a:ext cx="4174004" cy="4373326"/>
              <a:chOff x="11618908" y="-1415490"/>
              <a:chExt cx="4174004" cy="4373326"/>
            </a:xfrm>
          </p:grpSpPr>
          <p:sp>
            <p:nvSpPr>
              <p:cNvPr id="2" name="Rectangle: Rounded Corners 1">
                <a:extLst>
                  <a:ext uri="{FF2B5EF4-FFF2-40B4-BE49-F238E27FC236}">
                    <a16:creationId xmlns:a16="http://schemas.microsoft.com/office/drawing/2014/main" id="{5D479734-4D1E-464B-A3FC-94BA3640D16C}"/>
                  </a:ext>
                </a:extLst>
              </p:cNvPr>
              <p:cNvSpPr/>
              <p:nvPr/>
            </p:nvSpPr>
            <p:spPr>
              <a:xfrm>
                <a:off x="11618909" y="-1415490"/>
                <a:ext cx="4174003" cy="1311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Generation of T </a:t>
                </a:r>
                <a:r>
                  <a:rPr kumimoji="0" lang="en-GB" sz="1400" b="0"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ells </a:t>
                </a:r>
                <a:r>
                  <a:rPr kumimoji="0" lang="en-GB" sz="1400" b="0"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vercoming </a:t>
                </a:r>
                <a:r>
                  <a:rPr kumimoji="0" lang="en-GB" sz="1400" b="0"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ejection by </a:t>
                </a:r>
                <a:r>
                  <a:rPr kumimoji="0" lang="en-GB" sz="1400" b="0"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ntibodies (CORA-T cells) using a novel c</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himeric</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receptor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comprising the respective HLA molecule fused to intracellular 4-1BB/CD3ξ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signalling</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domains</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5175D6B0-D898-430E-95C5-7496D59D4490}"/>
                  </a:ext>
                </a:extLst>
              </p:cNvPr>
              <p:cNvCxnSpPr>
                <a:cxnSpLocks/>
              </p:cNvCxnSpPr>
              <p:nvPr/>
            </p:nvCxnSpPr>
            <p:spPr>
              <a:xfrm>
                <a:off x="13705910" y="-17292"/>
                <a:ext cx="0" cy="336884"/>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7967374-8538-4FC5-AD97-68A90C527EBE}"/>
                  </a:ext>
                </a:extLst>
              </p:cNvPr>
              <p:cNvSpPr/>
              <p:nvPr/>
            </p:nvSpPr>
            <p:spPr>
              <a:xfrm>
                <a:off x="11618909" y="395176"/>
                <a:ext cx="4174002" cy="1033984"/>
              </a:xfrm>
              <a:prstGeom prst="roundRect">
                <a:avLst/>
              </a:prstGeom>
              <a:noFill/>
              <a:ln>
                <a:solidFill>
                  <a:srgbClr val="7CB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A5A5A5"/>
                    </a:solidFill>
                    <a:effectLst/>
                    <a:uLnTx/>
                    <a:uFillTx/>
                    <a:latin typeface="Arial" panose="020B0604020202020204" pitchFamily="34" charset="0"/>
                    <a:cs typeface="Arial" panose="020B0604020202020204" pitchFamily="34" charset="0"/>
                  </a:rPr>
                  <a:t>Modification of CORA-T cells harbouring a receptor with </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an extracellular truncated HLA-A*02 </a:t>
                </a:r>
                <a:r>
                  <a:rPr kumimoji="0" lang="en-GB" sz="1400" b="0" i="0" u="none" strike="noStrike" kern="1200" cap="none" spc="0" normalizeH="0" baseline="0" noProof="0">
                    <a:ln>
                      <a:noFill/>
                    </a:ln>
                    <a:solidFill>
                      <a:srgbClr val="A5A5A5"/>
                    </a:solidFill>
                    <a:effectLst/>
                    <a:uLnTx/>
                    <a:uFillTx/>
                    <a:latin typeface="Arial" panose="020B0604020202020204" pitchFamily="34" charset="0"/>
                    <a:cs typeface="Arial" panose="020B0604020202020204" pitchFamily="34" charset="0"/>
                  </a:rPr>
                  <a:t>molecule to </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abrogate CD8 binding and confer resistance to immunosuppression</a:t>
                </a:r>
              </a:p>
            </p:txBody>
          </p:sp>
          <p:sp>
            <p:nvSpPr>
              <p:cNvPr id="15" name="Rectangle: Rounded Corners 14">
                <a:extLst>
                  <a:ext uri="{FF2B5EF4-FFF2-40B4-BE49-F238E27FC236}">
                    <a16:creationId xmlns:a16="http://schemas.microsoft.com/office/drawing/2014/main" id="{DAA9C8CE-D372-4B93-AD7F-DD379EE1FF79}"/>
                  </a:ext>
                </a:extLst>
              </p:cNvPr>
              <p:cNvSpPr/>
              <p:nvPr/>
            </p:nvSpPr>
            <p:spPr>
              <a:xfrm>
                <a:off x="11618908" y="1923852"/>
                <a:ext cx="4174003" cy="1033984"/>
              </a:xfrm>
              <a:prstGeom prst="round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Functional evaluation of CORA-T cells: recognition and selective elimination of anti-HLA-A*02 </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 cells to limit antibody release</a:t>
                </a:r>
                <a:endParaRPr kumimoji="0" lang="en-CH"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cxnSp>
          <p:nvCxnSpPr>
            <p:cNvPr id="17" name="Straight Arrow Connector 16">
              <a:extLst>
                <a:ext uri="{FF2B5EF4-FFF2-40B4-BE49-F238E27FC236}">
                  <a16:creationId xmlns:a16="http://schemas.microsoft.com/office/drawing/2014/main" id="{74E236AE-8DC5-4E20-8C96-C5F3122FF00D}"/>
                </a:ext>
              </a:extLst>
            </p:cNvPr>
            <p:cNvCxnSpPr>
              <a:cxnSpLocks/>
            </p:cNvCxnSpPr>
            <p:nvPr/>
          </p:nvCxnSpPr>
          <p:spPr>
            <a:xfrm>
              <a:off x="9024874" y="4285641"/>
              <a:ext cx="0" cy="336884"/>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descr="A blue and white house&#10;&#10;Description automatically generated">
            <a:hlinkClick r:id="rId4" action="ppaction://hlinksldjump"/>
            <a:extLst>
              <a:ext uri="{FF2B5EF4-FFF2-40B4-BE49-F238E27FC236}">
                <a16:creationId xmlns:a16="http://schemas.microsoft.com/office/drawing/2014/main" id="{7724744E-819F-46DF-A308-0E26CB7B714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49481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Dragon A. C. et al., ESOT Congress 2023; LDV2</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7834"/>
            <a:ext cx="5181919" cy="42780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CORA-T cells specifically react towards B-cell lines expressing and releasing anti-</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HLA-A*02 antibodies</a:t>
            </a:r>
            <a:endPar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Transcription factor activation (NFAT, NF-</a:t>
            </a:r>
            <a:r>
              <a:rPr kumimoji="0" lang="el-GR"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κ</a:t>
            </a: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T-cell activation (upregulation of CD25, CD69, CD137)</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Release of pro-inflammatory cytokines (e.g. IFN-γ, granzyme B)</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Strong cytotoxicity resulting in an effective reduction of the anti-HLA-A*02 antibody release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CORA-T cells do not react towards B-cell lines with different (HLA) specificity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Modification of the CORA receptor’s HLA-A*02 α3-domain abrogates T-cell sensitization against the CORA receptor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CRISPR/Cas9-mediated knockouts of selected binding proteins endow CORA-T cells with the ability to resist immunosuppressive treatment</a:t>
            </a:r>
            <a:endParaRPr kumimoji="0" lang="de-DE"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CORA-T cells significantly reduce growth of anti-HLA-A*02 B cells in a xenograft mouse model</a:t>
            </a:r>
          </a:p>
        </p:txBody>
      </p:sp>
      <p:sp>
        <p:nvSpPr>
          <p:cNvPr id="8" name="TextBox 7">
            <a:extLst>
              <a:ext uri="{FF2B5EF4-FFF2-40B4-BE49-F238E27FC236}">
                <a16:creationId xmlns:a16="http://schemas.microsoft.com/office/drawing/2014/main" id="{5DC1067D-CBC7-45D9-B43D-A84130BED2F9}"/>
              </a:ext>
            </a:extLst>
          </p:cNvPr>
          <p:cNvSpPr txBox="1"/>
          <p:nvPr/>
        </p:nvSpPr>
        <p:spPr>
          <a:xfrm>
            <a:off x="6292645" y="1105134"/>
            <a:ext cx="5181919"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CORA-T </a:t>
            </a:r>
            <a:r>
              <a:rPr kumimoji="0" lang="en-US" sz="1800" b="0" i="0" u="none" strike="noStrike" kern="1200" cap="none" spc="0" normalizeH="0" baseline="0" noProof="0">
                <a:ln>
                  <a:noFill/>
                </a:ln>
                <a:solidFill>
                  <a:srgbClr val="A5A5A5"/>
                </a:solidFill>
                <a:effectLst/>
                <a:uLnTx/>
                <a:uFillTx/>
                <a:latin typeface="Arial" panose="020B0604020202020204" pitchFamily="34" charset="0"/>
                <a:cs typeface="Arial" panose="020B0604020202020204" pitchFamily="34" charset="0"/>
              </a:rPr>
              <a:t>cells </a:t>
            </a:r>
            <a:r>
              <a:rPr kumimoji="0" lang="en-GB" sz="1800" b="0" i="0" u="none" strike="noStrike" kern="1200" cap="none" spc="0" normalizeH="0" baseline="0" noProof="0">
                <a:ln>
                  <a:noFill/>
                </a:ln>
                <a:solidFill>
                  <a:srgbClr val="A5A5A5"/>
                </a:solidFill>
                <a:effectLst/>
                <a:uLnTx/>
                <a:uFillTx/>
                <a:latin typeface="Arial" panose="020B0604020202020204" pitchFamily="34" charset="0"/>
                <a:cs typeface="Arial" panose="020B0604020202020204" pitchFamily="34" charset="0"/>
              </a:rPr>
              <a:t>specifically </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recognize and eliminate alloreactive B cells having the potential to selectively prevent the formation of anti-HLA antibodies even under immunosuppressive conditions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This suggests CORA-T cells as a potent novel approach to </a:t>
            </a: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specifically combat AMR and to improve long-term graft survival in SOT patients while preserving their overall B-cell immunity</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FD5F6D8-BBF6-42FA-92FB-54BE0EA9C13F}"/>
              </a:ext>
            </a:extLst>
          </p:cNvPr>
          <p:cNvSpPr txBox="1">
            <a:spLocks/>
          </p:cNvSpPr>
          <p:nvPr/>
        </p:nvSpPr>
        <p:spPr>
          <a:xfrm>
            <a:off x="717436" y="190633"/>
            <a:ext cx="10515600" cy="7332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3594"/>
                </a:solidFill>
                <a:latin typeface="Gotham" panose="02000504050000020004" pitchFamily="2"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3594"/>
                </a:solidFill>
                <a:effectLst/>
                <a:uLnTx/>
                <a:uFillTx/>
                <a:latin typeface="Arial" panose="020B0604020202020204" pitchFamily="34" charset="0"/>
                <a:cs typeface="Arial" panose="020B0604020202020204" pitchFamily="34" charset="0"/>
              </a:rPr>
              <a:t>Engineered T cells overcoming rejection by antibodies (CORA-T cells): Selective targeting of alloreactive B cells in solid organ transplantation</a:t>
            </a:r>
            <a:br>
              <a:rPr kumimoji="0" lang="en-GB" sz="2200" b="1" i="0" u="none" strike="noStrike" kern="1200" cap="none" spc="0" normalizeH="0" baseline="0" noProof="0" dirty="0">
                <a:ln>
                  <a:noFill/>
                </a:ln>
                <a:solidFill>
                  <a:srgbClr val="003594"/>
                </a:solidFill>
                <a:effectLst/>
                <a:uLnTx/>
                <a:uFillTx/>
                <a:latin typeface="Arial" panose="020B0604020202020204" pitchFamily="34" charset="0"/>
                <a:cs typeface="Arial" panose="020B0604020202020204" pitchFamily="34" charset="0"/>
              </a:rPr>
            </a:br>
            <a:endParaRPr kumimoji="0" lang="en-GB" sz="2200" b="1" i="0" u="none" strike="noStrike" kern="1200" cap="none" spc="0" normalizeH="0" baseline="0" noProof="0" dirty="0">
              <a:ln>
                <a:noFill/>
              </a:ln>
              <a:solidFill>
                <a:srgbClr val="003594"/>
              </a:solidFill>
              <a:effectLst/>
              <a:uLnTx/>
              <a:uFillTx/>
              <a:latin typeface="Arial" panose="020B0604020202020204" pitchFamily="34" charset="0"/>
              <a:cs typeface="Arial" panose="020B0604020202020204" pitchFamily="34" charset="0"/>
            </a:endParaRPr>
          </a:p>
        </p:txBody>
      </p:sp>
      <p:pic>
        <p:nvPicPr>
          <p:cNvPr id="9" name="Picture 8" descr="A blue and white house&#10;&#10;Description automatically generated">
            <a:hlinkClick r:id="rId4" action="ppaction://hlinksldjump"/>
            <a:extLst>
              <a:ext uri="{FF2B5EF4-FFF2-40B4-BE49-F238E27FC236}">
                <a16:creationId xmlns:a16="http://schemas.microsoft.com/office/drawing/2014/main" id="{EEA614CF-63EA-4F81-98B7-B543405D40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144830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Combination of TCR-deficient CAR-Tregs and anti-CD3 monoclonal antibodies to promote transplant tolerance</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t>Blein</a:t>
            </a:r>
            <a:r>
              <a:rPr lang="en-GB" dirty="0"/>
              <a:t> T. et al., ESOT Congress 2023; LDV3</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7" y="1113689"/>
            <a:ext cx="5213490"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Solid organ transplantation remains the best therapeutic option for life-threatening organ failure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associated with severe complications inherent to life-long immunosuppressive regimen</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CAR-Treg therapy is a promising strategy allowing the induction and maintenance of transplant tolerance without immunosuppressive drugs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test the hypothesis that TRAC-deleted CAR-Tregs would act synergistically with anti-CD3 therapy</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61075" y="1113425"/>
            <a:ext cx="13133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grpSp>
        <p:nvGrpSpPr>
          <p:cNvPr id="39" name="Group 38">
            <a:extLst>
              <a:ext uri="{FF2B5EF4-FFF2-40B4-BE49-F238E27FC236}">
                <a16:creationId xmlns:a16="http://schemas.microsoft.com/office/drawing/2014/main" id="{0627D3D7-9D31-45AC-AC7C-179F7B5583E8}"/>
              </a:ext>
            </a:extLst>
          </p:cNvPr>
          <p:cNvGrpSpPr/>
          <p:nvPr/>
        </p:nvGrpSpPr>
        <p:grpSpPr>
          <a:xfrm>
            <a:off x="6235493" y="1741055"/>
            <a:ext cx="5591363" cy="1627343"/>
            <a:chOff x="4929153" y="1559735"/>
            <a:chExt cx="5591363" cy="1627343"/>
          </a:xfrm>
        </p:grpSpPr>
        <p:grpSp>
          <p:nvGrpSpPr>
            <p:cNvPr id="6" name="Group 5">
              <a:extLst>
                <a:ext uri="{FF2B5EF4-FFF2-40B4-BE49-F238E27FC236}">
                  <a16:creationId xmlns:a16="http://schemas.microsoft.com/office/drawing/2014/main" id="{F1CDBBED-E70F-48D4-B937-0C75BE2347C9}"/>
                </a:ext>
              </a:extLst>
            </p:cNvPr>
            <p:cNvGrpSpPr/>
            <p:nvPr/>
          </p:nvGrpSpPr>
          <p:grpSpPr>
            <a:xfrm>
              <a:off x="4929153" y="1573150"/>
              <a:ext cx="5591363" cy="1613928"/>
              <a:chOff x="2419243" y="443566"/>
              <a:chExt cx="5591363" cy="1613928"/>
            </a:xfrm>
          </p:grpSpPr>
          <p:pic>
            <p:nvPicPr>
              <p:cNvPr id="7" name="Graphic 6" descr="Petri Dish outline">
                <a:extLst>
                  <a:ext uri="{FF2B5EF4-FFF2-40B4-BE49-F238E27FC236}">
                    <a16:creationId xmlns:a16="http://schemas.microsoft.com/office/drawing/2014/main" id="{6C75C8D2-5B54-47B4-8FF8-46A5519A96E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1486" y="1243028"/>
                <a:ext cx="706114" cy="706114"/>
              </a:xfrm>
              <a:prstGeom prst="rect">
                <a:avLst/>
              </a:prstGeom>
            </p:spPr>
          </p:pic>
          <p:cxnSp>
            <p:nvCxnSpPr>
              <p:cNvPr id="9" name="Straight Arrow Connector 8">
                <a:extLst>
                  <a:ext uri="{FF2B5EF4-FFF2-40B4-BE49-F238E27FC236}">
                    <a16:creationId xmlns:a16="http://schemas.microsoft.com/office/drawing/2014/main" id="{7AA832C2-3C3E-42C1-B9B6-C66FED4896F7}"/>
                  </a:ext>
                </a:extLst>
              </p:cNvPr>
              <p:cNvCxnSpPr>
                <a:cxnSpLocks/>
              </p:cNvCxnSpPr>
              <p:nvPr/>
            </p:nvCxnSpPr>
            <p:spPr>
              <a:xfrm>
                <a:off x="3387356" y="1596085"/>
                <a:ext cx="1829789" cy="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BB6083-120C-44BB-A603-7F22284C07CC}"/>
                  </a:ext>
                </a:extLst>
              </p:cNvPr>
              <p:cNvCxnSpPr/>
              <p:nvPr/>
            </p:nvCxnSpPr>
            <p:spPr>
              <a:xfrm>
                <a:off x="4235726" y="1255240"/>
                <a:ext cx="0" cy="23357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Germ outline">
                <a:extLst>
                  <a:ext uri="{FF2B5EF4-FFF2-40B4-BE49-F238E27FC236}">
                    <a16:creationId xmlns:a16="http://schemas.microsoft.com/office/drawing/2014/main" id="{0C2E9020-73B7-4620-B830-A18721F88C8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52937" y="443566"/>
                <a:ext cx="402624" cy="402624"/>
              </a:xfrm>
              <a:prstGeom prst="rect">
                <a:avLst/>
              </a:prstGeom>
            </p:spPr>
          </p:pic>
          <p:pic>
            <p:nvPicPr>
              <p:cNvPr id="12" name="Graphic 11" descr="Scissors outline">
                <a:extLst>
                  <a:ext uri="{FF2B5EF4-FFF2-40B4-BE49-F238E27FC236}">
                    <a16:creationId xmlns:a16="http://schemas.microsoft.com/office/drawing/2014/main" id="{1C7F0C9F-2368-49CE-8901-87DD8E34EC5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54322" y="448449"/>
                <a:ext cx="402624" cy="402624"/>
              </a:xfrm>
              <a:prstGeom prst="rect">
                <a:avLst/>
              </a:prstGeom>
            </p:spPr>
          </p:pic>
          <p:sp>
            <p:nvSpPr>
              <p:cNvPr id="13" name="TextBox 12">
                <a:extLst>
                  <a:ext uri="{FF2B5EF4-FFF2-40B4-BE49-F238E27FC236}">
                    <a16:creationId xmlns:a16="http://schemas.microsoft.com/office/drawing/2014/main" id="{918A109C-AD57-41B0-9B39-71DD7CA6C9C1}"/>
                  </a:ext>
                </a:extLst>
              </p:cNvPr>
              <p:cNvSpPr txBox="1"/>
              <p:nvPr/>
            </p:nvSpPr>
            <p:spPr>
              <a:xfrm>
                <a:off x="3078949" y="796622"/>
                <a:ext cx="11506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Lentiviral transduction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28C34DB-97FA-46ED-93B1-415F216440D3}"/>
                  </a:ext>
                </a:extLst>
              </p:cNvPr>
              <p:cNvSpPr txBox="1"/>
              <p:nvPr/>
            </p:nvSpPr>
            <p:spPr>
              <a:xfrm>
                <a:off x="4321271" y="781363"/>
                <a:ext cx="119451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Crispr-Cas 9 gene editing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Graphic 14" descr="Add outline">
                <a:extLst>
                  <a:ext uri="{FF2B5EF4-FFF2-40B4-BE49-F238E27FC236}">
                    <a16:creationId xmlns:a16="http://schemas.microsoft.com/office/drawing/2014/main" id="{97ABAA47-BBFC-4B7A-AA54-55085420DA2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60179" y="513351"/>
                <a:ext cx="332839" cy="332839"/>
              </a:xfrm>
              <a:prstGeom prst="rect">
                <a:avLst/>
              </a:prstGeom>
            </p:spPr>
          </p:pic>
          <p:sp>
            <p:nvSpPr>
              <p:cNvPr id="16" name="TextBox 15">
                <a:extLst>
                  <a:ext uri="{FF2B5EF4-FFF2-40B4-BE49-F238E27FC236}">
                    <a16:creationId xmlns:a16="http://schemas.microsoft.com/office/drawing/2014/main" id="{D25CE433-4347-486C-B055-A67D1C7C552B}"/>
                  </a:ext>
                </a:extLst>
              </p:cNvPr>
              <p:cNvSpPr txBox="1"/>
              <p:nvPr/>
            </p:nvSpPr>
            <p:spPr>
              <a:xfrm>
                <a:off x="5883503" y="1349695"/>
                <a:ext cx="21271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TRAC-deficient HLA-A2-targeted CAR Tregs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Graphic 16" descr="Petri Dish outline">
                <a:extLst>
                  <a:ext uri="{FF2B5EF4-FFF2-40B4-BE49-F238E27FC236}">
                    <a16:creationId xmlns:a16="http://schemas.microsoft.com/office/drawing/2014/main" id="{C1017D78-5CFD-450A-8B42-439A3E781F79}"/>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55908" y="1243028"/>
                <a:ext cx="706114" cy="706114"/>
              </a:xfrm>
              <a:prstGeom prst="rect">
                <a:avLst/>
              </a:prstGeom>
            </p:spPr>
          </p:pic>
          <p:sp>
            <p:nvSpPr>
              <p:cNvPr id="18" name="TextBox 17">
                <a:extLst>
                  <a:ext uri="{FF2B5EF4-FFF2-40B4-BE49-F238E27FC236}">
                    <a16:creationId xmlns:a16="http://schemas.microsoft.com/office/drawing/2014/main" id="{E82619AC-92F6-4CF9-BD4E-8EF46341DD56}"/>
                  </a:ext>
                </a:extLst>
              </p:cNvPr>
              <p:cNvSpPr txBox="1"/>
              <p:nvPr/>
            </p:nvSpPr>
            <p:spPr>
              <a:xfrm>
                <a:off x="2419243" y="1777349"/>
                <a:ext cx="11506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Day 0</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5583011-4905-442D-9320-0B539B2C2F4F}"/>
                  </a:ext>
                </a:extLst>
              </p:cNvPr>
              <p:cNvSpPr txBox="1"/>
              <p:nvPr/>
            </p:nvSpPr>
            <p:spPr>
              <a:xfrm>
                <a:off x="5033665" y="1780495"/>
                <a:ext cx="11506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Day 7</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7" name="Oval 36">
              <a:extLst>
                <a:ext uri="{FF2B5EF4-FFF2-40B4-BE49-F238E27FC236}">
                  <a16:creationId xmlns:a16="http://schemas.microsoft.com/office/drawing/2014/main" id="{148E3E80-DACF-4EC6-A214-C028736C1A10}"/>
                </a:ext>
              </a:extLst>
            </p:cNvPr>
            <p:cNvSpPr/>
            <p:nvPr/>
          </p:nvSpPr>
          <p:spPr>
            <a:xfrm>
              <a:off x="5084434" y="1559735"/>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22" name="TextBox 21">
            <a:extLst>
              <a:ext uri="{FF2B5EF4-FFF2-40B4-BE49-F238E27FC236}">
                <a16:creationId xmlns:a16="http://schemas.microsoft.com/office/drawing/2014/main" id="{9DC5301D-EBDB-4AD5-81B8-5F87FE0F65F0}"/>
              </a:ext>
            </a:extLst>
          </p:cNvPr>
          <p:cNvSpPr txBox="1"/>
          <p:nvPr/>
        </p:nvSpPr>
        <p:spPr>
          <a:xfrm>
            <a:off x="6457735" y="4844078"/>
            <a:ext cx="9283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NSG mice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8ABB04E4-B750-4526-8D9B-0C9151740CD8}"/>
              </a:ext>
            </a:extLst>
          </p:cNvPr>
          <p:cNvCxnSpPr>
            <a:cxnSpLocks/>
            <a:stCxn id="26" idx="6"/>
          </p:cNvCxnSpPr>
          <p:nvPr/>
        </p:nvCxnSpPr>
        <p:spPr>
          <a:xfrm>
            <a:off x="7983924" y="4704500"/>
            <a:ext cx="837462" cy="8062"/>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8529F9D-5FAD-4018-B76F-000167564E65}"/>
              </a:ext>
            </a:extLst>
          </p:cNvPr>
          <p:cNvCxnSpPr/>
          <p:nvPr/>
        </p:nvCxnSpPr>
        <p:spPr>
          <a:xfrm>
            <a:off x="7911253" y="4343921"/>
            <a:ext cx="0" cy="23357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A26F52F-2AA6-432C-A2A0-16FF9065B316}"/>
              </a:ext>
            </a:extLst>
          </p:cNvPr>
          <p:cNvSpPr txBox="1"/>
          <p:nvPr/>
        </p:nvSpPr>
        <p:spPr>
          <a:xfrm>
            <a:off x="7151590" y="4587565"/>
            <a:ext cx="73968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Day 0</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84E73D76-FAD5-40CE-BC39-E6CD224A72CF}"/>
              </a:ext>
            </a:extLst>
          </p:cNvPr>
          <p:cNvSpPr/>
          <p:nvPr/>
        </p:nvSpPr>
        <p:spPr>
          <a:xfrm>
            <a:off x="7839924" y="4632500"/>
            <a:ext cx="144000" cy="144000"/>
          </a:xfrm>
          <a:prstGeom prst="ellips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BDBF263-F710-4551-9598-C3B147D62171}"/>
              </a:ext>
            </a:extLst>
          </p:cNvPr>
          <p:cNvSpPr txBox="1"/>
          <p:nvPr/>
        </p:nvSpPr>
        <p:spPr>
          <a:xfrm>
            <a:off x="6963618" y="3719723"/>
            <a:ext cx="191190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IV injection of </a:t>
            </a:r>
            <a:r>
              <a:rPr kumimoji="0" lang="en-GB" sz="1200" b="1" i="0" u="none" strike="noStrike" kern="1200" cap="none" spc="0" normalizeH="0" baseline="0" noProof="0" dirty="0">
                <a:ln>
                  <a:noFill/>
                </a:ln>
                <a:solidFill>
                  <a:srgbClr val="041E42"/>
                </a:solidFill>
                <a:effectLst/>
                <a:uLnTx/>
                <a:uFillTx/>
                <a:latin typeface="Arial" panose="020B0604020202020204" pitchFamily="34" charset="0"/>
                <a:cs typeface="Arial" panose="020B0604020202020204" pitchFamily="34" charset="0"/>
              </a:rPr>
              <a:t>HLA-A2</a:t>
            </a:r>
            <a:r>
              <a:rPr kumimoji="0" lang="en-GB" sz="1200" b="1" i="0" u="none" strike="noStrike" kern="1200" cap="none" spc="0" normalizeH="0" baseline="30000" noProof="0" dirty="0">
                <a:ln>
                  <a:noFill/>
                </a:ln>
                <a:solidFill>
                  <a:srgbClr val="041E42"/>
                </a:solidFill>
                <a:effectLst/>
                <a:uLnTx/>
                <a:uFillTx/>
                <a:latin typeface="Arial" panose="020B0604020202020204" pitchFamily="34" charset="0"/>
                <a:cs typeface="Arial" panose="020B0604020202020204" pitchFamily="34" charset="0"/>
              </a:rPr>
              <a:t>+</a:t>
            </a:r>
            <a:r>
              <a:rPr kumimoji="0" lang="en-GB" sz="1200" b="1" i="0" u="none" strike="noStrike" kern="1200" cap="none" spc="0" normalizeH="0" baseline="0" noProof="0" dirty="0">
                <a:ln>
                  <a:noFill/>
                </a:ln>
                <a:solidFill>
                  <a:srgbClr val="041E42"/>
                </a:solidFill>
                <a:effectLst/>
                <a:uLnTx/>
                <a:uFillTx/>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peripheral blood cells </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6D92DC6F-3CB0-4CF7-8273-19FEC1CFC1C2}"/>
              </a:ext>
            </a:extLst>
          </p:cNvPr>
          <p:cNvSpPr/>
          <p:nvPr/>
        </p:nvSpPr>
        <p:spPr>
          <a:xfrm>
            <a:off x="8687010" y="4640562"/>
            <a:ext cx="144000" cy="144000"/>
          </a:xfrm>
          <a:prstGeom prst="ellips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8A76697-AC41-4645-B2F3-8D4B20E02827}"/>
              </a:ext>
            </a:extLst>
          </p:cNvPr>
          <p:cNvSpPr txBox="1"/>
          <p:nvPr/>
        </p:nvSpPr>
        <p:spPr>
          <a:xfrm>
            <a:off x="8831010" y="4563236"/>
            <a:ext cx="8776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Day 4-6</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30" name="Connector: Elbow 29">
            <a:extLst>
              <a:ext uri="{FF2B5EF4-FFF2-40B4-BE49-F238E27FC236}">
                <a16:creationId xmlns:a16="http://schemas.microsoft.com/office/drawing/2014/main" id="{4289E4AD-DDAF-4955-BDC1-FB945383A704}"/>
              </a:ext>
            </a:extLst>
          </p:cNvPr>
          <p:cNvCxnSpPr>
            <a:cxnSpLocks/>
          </p:cNvCxnSpPr>
          <p:nvPr/>
        </p:nvCxnSpPr>
        <p:spPr>
          <a:xfrm flipV="1">
            <a:off x="8768872" y="4383371"/>
            <a:ext cx="1102725" cy="319567"/>
          </a:xfrm>
          <a:prstGeom prst="bentConnector3">
            <a:avLst>
              <a:gd name="adj1" fmla="val -1826"/>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BFEB3D9D-5C48-4F1A-B8BE-37F1BC3E4947}"/>
              </a:ext>
            </a:extLst>
          </p:cNvPr>
          <p:cNvCxnSpPr>
            <a:cxnSpLocks/>
          </p:cNvCxnSpPr>
          <p:nvPr/>
        </p:nvCxnSpPr>
        <p:spPr>
          <a:xfrm>
            <a:off x="8767788" y="4721757"/>
            <a:ext cx="1103809" cy="371147"/>
          </a:xfrm>
          <a:prstGeom prst="bentConnector3">
            <a:avLst>
              <a:gd name="adj1" fmla="val -625"/>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descr="Logo&#10;&#10;Description automatically generated">
            <a:extLst>
              <a:ext uri="{FF2B5EF4-FFF2-40B4-BE49-F238E27FC236}">
                <a16:creationId xmlns:a16="http://schemas.microsoft.com/office/drawing/2014/main" id="{2E9E1864-42FD-46D0-ADDC-7A8C38D8A1FA}"/>
              </a:ext>
            </a:extLst>
          </p:cNvPr>
          <p:cNvPicPr>
            <a:picLocks noChangeAspect="1"/>
          </p:cNvPicPr>
          <p:nvPr/>
        </p:nvPicPr>
        <p:blipFill rotWithShape="1">
          <a:blip r:embed="rId14" cstate="screen">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p:blipFill>
        <p:spPr>
          <a:xfrm>
            <a:off x="11458070" y="4236859"/>
            <a:ext cx="650377" cy="393700"/>
          </a:xfrm>
          <a:prstGeom prst="rect">
            <a:avLst/>
          </a:prstGeom>
        </p:spPr>
      </p:pic>
      <p:sp>
        <p:nvSpPr>
          <p:cNvPr id="38" name="Oval 37">
            <a:extLst>
              <a:ext uri="{FF2B5EF4-FFF2-40B4-BE49-F238E27FC236}">
                <a16:creationId xmlns:a16="http://schemas.microsoft.com/office/drawing/2014/main" id="{7BA293B8-A451-4609-B6F4-6BC44F038A8C}"/>
              </a:ext>
            </a:extLst>
          </p:cNvPr>
          <p:cNvSpPr/>
          <p:nvPr/>
        </p:nvSpPr>
        <p:spPr>
          <a:xfrm>
            <a:off x="6459598" y="3753344"/>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cxnSp>
        <p:nvCxnSpPr>
          <p:cNvPr id="42" name="Straight Arrow Connector 41">
            <a:extLst>
              <a:ext uri="{FF2B5EF4-FFF2-40B4-BE49-F238E27FC236}">
                <a16:creationId xmlns:a16="http://schemas.microsoft.com/office/drawing/2014/main" id="{394570FB-188B-6046-9BBB-938A1E6C2156}"/>
              </a:ext>
            </a:extLst>
          </p:cNvPr>
          <p:cNvCxnSpPr>
            <a:cxnSpLocks/>
          </p:cNvCxnSpPr>
          <p:nvPr/>
        </p:nvCxnSpPr>
        <p:spPr>
          <a:xfrm flipV="1">
            <a:off x="8276759" y="4822582"/>
            <a:ext cx="0" cy="23357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B1EE77D0-28F8-1345-919D-155835E0E421}"/>
              </a:ext>
            </a:extLst>
          </p:cNvPr>
          <p:cNvSpPr/>
          <p:nvPr/>
        </p:nvSpPr>
        <p:spPr>
          <a:xfrm>
            <a:off x="7905144" y="5512131"/>
            <a:ext cx="144000" cy="144000"/>
          </a:xfrm>
          <a:prstGeom prst="ellipse">
            <a:avLst/>
          </a:prstGeom>
          <a:solidFill>
            <a:srgbClr val="88AF6F"/>
          </a:solidFill>
          <a:ln>
            <a:solidFill>
              <a:srgbClr val="88A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BDEA518E-5E56-BC46-B5C0-DBD2F6F02B51}"/>
              </a:ext>
            </a:extLst>
          </p:cNvPr>
          <p:cNvSpPr/>
          <p:nvPr/>
        </p:nvSpPr>
        <p:spPr>
          <a:xfrm>
            <a:off x="7905144" y="5752290"/>
            <a:ext cx="144000" cy="144000"/>
          </a:xfrm>
          <a:prstGeom prst="ellipse">
            <a:avLst/>
          </a:prstGeom>
          <a:solidFill>
            <a:srgbClr val="B8766B"/>
          </a:solidFill>
          <a:ln>
            <a:solidFill>
              <a:srgbClr val="B876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D2F4ACB-76FF-2243-B51B-B45FE8E3B38F}"/>
              </a:ext>
            </a:extLst>
          </p:cNvPr>
          <p:cNvSpPr txBox="1"/>
          <p:nvPr/>
        </p:nvSpPr>
        <p:spPr>
          <a:xfrm>
            <a:off x="7787134" y="5187052"/>
            <a:ext cx="12250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A6A5A5"/>
                </a:solidFill>
                <a:effectLst/>
                <a:uLnTx/>
                <a:uFillTx/>
                <a:latin typeface="Arial" panose="020B0604020202020204" pitchFamily="34" charset="0"/>
                <a:cs typeface="Arial" panose="020B0604020202020204" pitchFamily="34" charset="0"/>
              </a:rPr>
              <a:t>HALA2-CAR-T</a:t>
            </a:r>
          </a:p>
        </p:txBody>
      </p:sp>
      <p:sp>
        <p:nvSpPr>
          <p:cNvPr id="47" name="TextBox 46">
            <a:extLst>
              <a:ext uri="{FF2B5EF4-FFF2-40B4-BE49-F238E27FC236}">
                <a16:creationId xmlns:a16="http://schemas.microsoft.com/office/drawing/2014/main" id="{4A6422D9-ED87-9A4F-AAFD-46556E5ECB73}"/>
              </a:ext>
            </a:extLst>
          </p:cNvPr>
          <p:cNvSpPr txBox="1"/>
          <p:nvPr/>
        </p:nvSpPr>
        <p:spPr>
          <a:xfrm>
            <a:off x="9097236" y="4040428"/>
            <a:ext cx="73968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9E1B"/>
                </a:solidFill>
                <a:effectLst/>
                <a:uLnTx/>
                <a:uFillTx/>
                <a:latin typeface="Arial" panose="020B0604020202020204" pitchFamily="34" charset="0"/>
                <a:cs typeface="Arial" panose="020B0604020202020204" pitchFamily="34" charset="0"/>
              </a:rPr>
              <a:t>aCD3</a:t>
            </a:r>
          </a:p>
        </p:txBody>
      </p:sp>
      <p:sp>
        <p:nvSpPr>
          <p:cNvPr id="48" name="Oval 47">
            <a:extLst>
              <a:ext uri="{FF2B5EF4-FFF2-40B4-BE49-F238E27FC236}">
                <a16:creationId xmlns:a16="http://schemas.microsoft.com/office/drawing/2014/main" id="{7F0DB579-FF78-AA4F-928F-FFC49C60C9FB}"/>
              </a:ext>
            </a:extLst>
          </p:cNvPr>
          <p:cNvSpPr/>
          <p:nvPr/>
        </p:nvSpPr>
        <p:spPr>
          <a:xfrm>
            <a:off x="8195524" y="4632500"/>
            <a:ext cx="144000" cy="144000"/>
          </a:xfrm>
          <a:prstGeom prst="ellips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7E0ADF2-DCA3-364C-8E96-D26F6912C134}"/>
              </a:ext>
            </a:extLst>
          </p:cNvPr>
          <p:cNvSpPr txBox="1"/>
          <p:nvPr/>
        </p:nvSpPr>
        <p:spPr>
          <a:xfrm>
            <a:off x="7414909" y="5557695"/>
            <a:ext cx="4427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A6A5A5"/>
                </a:solidFill>
                <a:effectLst/>
                <a:uLnTx/>
                <a:uFillTx/>
                <a:latin typeface="Arial" panose="020B0604020202020204" pitchFamily="34" charset="0"/>
                <a:cs typeface="Arial" panose="020B0604020202020204" pitchFamily="34" charset="0"/>
              </a:rPr>
              <a:t>1:1</a:t>
            </a:r>
          </a:p>
        </p:txBody>
      </p:sp>
      <p:sp>
        <p:nvSpPr>
          <p:cNvPr id="50" name="TextBox 49">
            <a:extLst>
              <a:ext uri="{FF2B5EF4-FFF2-40B4-BE49-F238E27FC236}">
                <a16:creationId xmlns:a16="http://schemas.microsoft.com/office/drawing/2014/main" id="{FC291378-FA1F-EF4F-84D7-B45BC5A4D620}"/>
              </a:ext>
            </a:extLst>
          </p:cNvPr>
          <p:cNvSpPr txBox="1"/>
          <p:nvPr/>
        </p:nvSpPr>
        <p:spPr>
          <a:xfrm>
            <a:off x="8051976" y="5675376"/>
            <a:ext cx="17913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srgbClr val="A6A5A5"/>
                </a:solidFill>
                <a:effectLst/>
                <a:uLnTx/>
                <a:uFillTx/>
                <a:latin typeface="Arial" panose="020B0604020202020204" pitchFamily="34" charset="0"/>
                <a:cs typeface="Arial" panose="020B0604020202020204" pitchFamily="34" charset="0"/>
              </a:rPr>
              <a:t>mCherry</a:t>
            </a:r>
            <a:r>
              <a:rPr kumimoji="0" lang="fr-FR" sz="1200" b="0" i="0" u="none" strike="noStrike" kern="1200" cap="none" spc="0" normalizeH="0" baseline="0" noProof="0" dirty="0">
                <a:ln>
                  <a:noFill/>
                </a:ln>
                <a:solidFill>
                  <a:srgbClr val="A6A5A5"/>
                </a:solidFill>
                <a:effectLst/>
                <a:uLnTx/>
                <a:uFillTx/>
                <a:latin typeface="Arial" panose="020B0604020202020204" pitchFamily="34" charset="0"/>
                <a:cs typeface="Arial" panose="020B0604020202020204" pitchFamily="34" charset="0"/>
              </a:rPr>
              <a:t>+ Luc+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TRAC+</a:t>
            </a:r>
          </a:p>
        </p:txBody>
      </p:sp>
      <p:sp>
        <p:nvSpPr>
          <p:cNvPr id="51" name="TextBox 50">
            <a:extLst>
              <a:ext uri="{FF2B5EF4-FFF2-40B4-BE49-F238E27FC236}">
                <a16:creationId xmlns:a16="http://schemas.microsoft.com/office/drawing/2014/main" id="{29377C8E-7E20-2343-9290-4AA1D3E72FC3}"/>
              </a:ext>
            </a:extLst>
          </p:cNvPr>
          <p:cNvSpPr txBox="1"/>
          <p:nvPr/>
        </p:nvSpPr>
        <p:spPr>
          <a:xfrm>
            <a:off x="8051976" y="5434584"/>
            <a:ext cx="110203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A6A5A5"/>
                </a:solidFill>
                <a:effectLst/>
                <a:uLnTx/>
                <a:uFillTx/>
                <a:latin typeface="Arial" panose="020B0604020202020204" pitchFamily="34" charset="0"/>
                <a:cs typeface="Arial" panose="020B0604020202020204" pitchFamily="34" charset="0"/>
              </a:rPr>
              <a:t>GFP+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TRAC-</a:t>
            </a:r>
          </a:p>
        </p:txBody>
      </p:sp>
      <p:sp>
        <p:nvSpPr>
          <p:cNvPr id="52" name="TextBox 51">
            <a:extLst>
              <a:ext uri="{FF2B5EF4-FFF2-40B4-BE49-F238E27FC236}">
                <a16:creationId xmlns:a16="http://schemas.microsoft.com/office/drawing/2014/main" id="{28832BEB-8BBA-1C4F-A6E5-EDCCE6550E65}"/>
              </a:ext>
            </a:extLst>
          </p:cNvPr>
          <p:cNvSpPr txBox="1"/>
          <p:nvPr/>
        </p:nvSpPr>
        <p:spPr>
          <a:xfrm>
            <a:off x="7928990" y="4341286"/>
            <a:ext cx="73968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Day 1</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CFCEFCCA-F4D8-554B-8A2F-762C3D17DA91}"/>
              </a:ext>
            </a:extLst>
          </p:cNvPr>
          <p:cNvGrpSpPr/>
          <p:nvPr/>
        </p:nvGrpSpPr>
        <p:grpSpPr>
          <a:xfrm>
            <a:off x="11457407" y="4863618"/>
            <a:ext cx="650377" cy="395120"/>
            <a:chOff x="11007234" y="5149300"/>
            <a:chExt cx="650377" cy="395120"/>
          </a:xfrm>
        </p:grpSpPr>
        <p:pic>
          <p:nvPicPr>
            <p:cNvPr id="33" name="Picture 32" descr="Logo&#10;&#10;Description automatically generated">
              <a:extLst>
                <a:ext uri="{FF2B5EF4-FFF2-40B4-BE49-F238E27FC236}">
                  <a16:creationId xmlns:a16="http://schemas.microsoft.com/office/drawing/2014/main" id="{7DCB13D4-A487-4077-A9D7-F3CB596F275C}"/>
                </a:ext>
              </a:extLst>
            </p:cNvPr>
            <p:cNvPicPr>
              <a:picLocks noChangeAspect="1"/>
            </p:cNvPicPr>
            <p:nvPr/>
          </p:nvPicPr>
          <p:blipFill rotWithShape="1">
            <a:blip r:embed="rId14" cstate="screen">
              <a:duotone>
                <a:schemeClr val="accent3">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p:blipFill>
          <p:spPr>
            <a:xfrm>
              <a:off x="11007234" y="5150720"/>
              <a:ext cx="650377" cy="393700"/>
            </a:xfrm>
            <a:prstGeom prst="rect">
              <a:avLst/>
            </a:prstGeom>
          </p:spPr>
        </p:pic>
        <p:pic>
          <p:nvPicPr>
            <p:cNvPr id="63" name="Picture 62" descr="Logo&#10;&#10;Description automatically generated">
              <a:extLst>
                <a:ext uri="{FF2B5EF4-FFF2-40B4-BE49-F238E27FC236}">
                  <a16:creationId xmlns:a16="http://schemas.microsoft.com/office/drawing/2014/main" id="{7FDA8735-5CDE-E842-9FB1-F010F7AD4240}"/>
                </a:ext>
              </a:extLst>
            </p:cNvPr>
            <p:cNvPicPr>
              <a:picLocks noChangeAspect="1"/>
            </p:cNvPicPr>
            <p:nvPr/>
          </p:nvPicPr>
          <p:blipFill rotWithShape="1">
            <a:blip r:embed="rId16" cstate="screen">
              <a:duotone>
                <a:schemeClr val="accent6">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p:blipFill>
          <p:spPr>
            <a:xfrm>
              <a:off x="11007234" y="5149300"/>
              <a:ext cx="376156" cy="345459"/>
            </a:xfrm>
            <a:prstGeom prst="rect">
              <a:avLst/>
            </a:prstGeom>
          </p:spPr>
        </p:pic>
      </p:grpSp>
      <p:pic>
        <p:nvPicPr>
          <p:cNvPr id="66" name="Picture 65">
            <a:extLst>
              <a:ext uri="{FF2B5EF4-FFF2-40B4-BE49-F238E27FC236}">
                <a16:creationId xmlns:a16="http://schemas.microsoft.com/office/drawing/2014/main" id="{07B05D6A-85EC-C945-8560-810138BED2D0}"/>
              </a:ext>
            </a:extLst>
          </p:cNvPr>
          <p:cNvPicPr>
            <a:picLocks noChangeAspect="1"/>
          </p:cNvPicPr>
          <p:nvPr/>
        </p:nvPicPr>
        <p:blipFill>
          <a:blip r:embed="rId18" cstate="screen">
            <a:duotone>
              <a:schemeClr val="accent2">
                <a:shade val="45000"/>
                <a:satMod val="135000"/>
              </a:schemeClr>
              <a:prstClr val="white"/>
            </a:duotone>
            <a:extLst>
              <a:ext uri="{BEBA8EAE-BF5A-486C-A8C5-ECC9F3942E4B}">
                <a14:imgProps xmlns:a14="http://schemas.microsoft.com/office/drawing/2010/main">
                  <a14:imgLayer r:embed="rId19">
                    <a14:imgEffect>
                      <a14:backgroundRemoval t="795" b="98864" l="2375" r="89974"/>
                    </a14:imgEffect>
                  </a14:imgLayer>
                </a14:imgProps>
              </a:ext>
              <a:ext uri="{28A0092B-C50C-407E-A947-70E740481C1C}">
                <a14:useLocalDpi xmlns:a14="http://schemas.microsoft.com/office/drawing/2010/main"/>
              </a:ext>
            </a:extLst>
          </a:blip>
          <a:stretch>
            <a:fillRect/>
          </a:stretch>
        </p:blipFill>
        <p:spPr>
          <a:xfrm>
            <a:off x="9877238" y="4568633"/>
            <a:ext cx="254904" cy="295931"/>
          </a:xfrm>
          <a:prstGeom prst="rect">
            <a:avLst/>
          </a:prstGeom>
        </p:spPr>
      </p:pic>
      <p:sp>
        <p:nvSpPr>
          <p:cNvPr id="67" name="TextBox 66">
            <a:extLst>
              <a:ext uri="{FF2B5EF4-FFF2-40B4-BE49-F238E27FC236}">
                <a16:creationId xmlns:a16="http://schemas.microsoft.com/office/drawing/2014/main" id="{E7AC4676-EBFB-C24D-9B09-16FC16B71A61}"/>
              </a:ext>
            </a:extLst>
          </p:cNvPr>
          <p:cNvSpPr txBox="1"/>
          <p:nvPr/>
        </p:nvSpPr>
        <p:spPr>
          <a:xfrm>
            <a:off x="9815662" y="5052020"/>
            <a:ext cx="369332" cy="1423552"/>
          </a:xfrm>
          <a:prstGeom prst="rect">
            <a:avLst/>
          </a:prstGeom>
          <a:noFill/>
        </p:spPr>
        <p:txBody>
          <a:bodyPr vert="vert270"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Blood monitoring</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68C019D9-6E3A-9D43-90A3-CA39CA7E61F5}"/>
              </a:ext>
            </a:extLst>
          </p:cNvPr>
          <p:cNvSpPr txBox="1"/>
          <p:nvPr/>
        </p:nvSpPr>
        <p:spPr>
          <a:xfrm>
            <a:off x="10433626" y="5077942"/>
            <a:ext cx="8452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vivo  imaging</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3" name="Picture 52" descr="A blue and white house&#10;&#10;Description automatically generated">
            <a:hlinkClick r:id="rId20" action="ppaction://hlinksldjump"/>
            <a:extLst>
              <a:ext uri="{FF2B5EF4-FFF2-40B4-BE49-F238E27FC236}">
                <a16:creationId xmlns:a16="http://schemas.microsoft.com/office/drawing/2014/main" id="{43783AEC-3BCC-43B2-9DE8-79AC6858074B}"/>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pic>
        <p:nvPicPr>
          <p:cNvPr id="20" name="Graphic 19">
            <a:extLst>
              <a:ext uri="{FF2B5EF4-FFF2-40B4-BE49-F238E27FC236}">
                <a16:creationId xmlns:a16="http://schemas.microsoft.com/office/drawing/2014/main" id="{9EEB81CB-5E89-4E2D-9ED8-51FD193ADA7D}"/>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0800000">
            <a:off x="8909852" y="4020403"/>
            <a:ext cx="324612" cy="324612"/>
          </a:xfrm>
          <a:prstGeom prst="rect">
            <a:avLst/>
          </a:prstGeom>
        </p:spPr>
      </p:pic>
      <p:sp>
        <p:nvSpPr>
          <p:cNvPr id="32" name="Rectangle 31">
            <a:extLst>
              <a:ext uri="{FF2B5EF4-FFF2-40B4-BE49-F238E27FC236}">
                <a16:creationId xmlns:a16="http://schemas.microsoft.com/office/drawing/2014/main" id="{32F51EAD-72BF-4577-ADF7-5ACA268BBD94}"/>
              </a:ext>
            </a:extLst>
          </p:cNvPr>
          <p:cNvSpPr/>
          <p:nvPr/>
        </p:nvSpPr>
        <p:spPr>
          <a:xfrm>
            <a:off x="10413430" y="4392111"/>
            <a:ext cx="865442" cy="627131"/>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2A5DC7C0-C381-4ACC-B3D6-9DF3E3D16C72}"/>
              </a:ext>
            </a:extLst>
          </p:cNvPr>
          <p:cNvGrpSpPr/>
          <p:nvPr/>
        </p:nvGrpSpPr>
        <p:grpSpPr>
          <a:xfrm>
            <a:off x="10482107" y="4681644"/>
            <a:ext cx="736928" cy="298725"/>
            <a:chOff x="2431143" y="5957172"/>
            <a:chExt cx="897101" cy="345545"/>
          </a:xfrm>
        </p:grpSpPr>
        <p:grpSp>
          <p:nvGrpSpPr>
            <p:cNvPr id="36" name="Group 35">
              <a:extLst>
                <a:ext uri="{FF2B5EF4-FFF2-40B4-BE49-F238E27FC236}">
                  <a16:creationId xmlns:a16="http://schemas.microsoft.com/office/drawing/2014/main" id="{F2200541-D2E1-4BB7-BD8A-28EB6FD7CABB}"/>
                </a:ext>
              </a:extLst>
            </p:cNvPr>
            <p:cNvGrpSpPr/>
            <p:nvPr/>
          </p:nvGrpSpPr>
          <p:grpSpPr>
            <a:xfrm>
              <a:off x="2431143" y="5973848"/>
              <a:ext cx="897101" cy="328869"/>
              <a:chOff x="2431143" y="5973848"/>
              <a:chExt cx="897101" cy="328869"/>
            </a:xfrm>
          </p:grpSpPr>
          <p:sp>
            <p:nvSpPr>
              <p:cNvPr id="61" name="Rectangle: Rounded Corners 60">
                <a:extLst>
                  <a:ext uri="{FF2B5EF4-FFF2-40B4-BE49-F238E27FC236}">
                    <a16:creationId xmlns:a16="http://schemas.microsoft.com/office/drawing/2014/main" id="{9F1135EB-412B-4063-868F-E51D87168B4C}"/>
                  </a:ext>
                </a:extLst>
              </p:cNvPr>
              <p:cNvSpPr/>
              <p:nvPr/>
            </p:nvSpPr>
            <p:spPr>
              <a:xfrm rot="5400000">
                <a:off x="2502479" y="6162487"/>
                <a:ext cx="181357" cy="9692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2" name="Rectangle: Rounded Corners 61">
                <a:extLst>
                  <a:ext uri="{FF2B5EF4-FFF2-40B4-BE49-F238E27FC236}">
                    <a16:creationId xmlns:a16="http://schemas.microsoft.com/office/drawing/2014/main" id="{68AA02DE-1781-4FF2-ADC2-1C642120BE71}"/>
                  </a:ext>
                </a:extLst>
              </p:cNvPr>
              <p:cNvSpPr/>
              <p:nvPr/>
            </p:nvSpPr>
            <p:spPr>
              <a:xfrm rot="5400000">
                <a:off x="3082262" y="6163578"/>
                <a:ext cx="181357" cy="9692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EAB50C86-A5DA-4C5E-AF56-078981F3967A}"/>
                  </a:ext>
                </a:extLst>
              </p:cNvPr>
              <p:cNvSpPr/>
              <p:nvPr/>
            </p:nvSpPr>
            <p:spPr>
              <a:xfrm>
                <a:off x="2431143" y="5973848"/>
                <a:ext cx="897101" cy="22007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2EF2F565-8EC9-4673-9CCC-3118F62DB44E}"/>
                </a:ext>
              </a:extLst>
            </p:cNvPr>
            <p:cNvSpPr txBox="1"/>
            <p:nvPr/>
          </p:nvSpPr>
          <p:spPr>
            <a:xfrm>
              <a:off x="2507213" y="5957172"/>
              <a:ext cx="744006" cy="231410"/>
            </a:xfrm>
            <a:prstGeom prst="rect">
              <a:avLst/>
            </a:prstGeom>
            <a:noFill/>
          </p:spPr>
          <p:txBody>
            <a:bodyPr wrap="square" rtlCol="0">
              <a:spAutoFit/>
            </a:bodyPr>
            <a:lstStyle/>
            <a:p>
              <a:pPr algn="ctr"/>
              <a:r>
                <a:rPr lang="en-GB" sz="700" dirty="0">
                  <a:solidFill>
                    <a:schemeClr val="bg1"/>
                  </a:solidFill>
                  <a:latin typeface="Arial" panose="020B0604020202020204" pitchFamily="34" charset="0"/>
                  <a:cs typeface="Arial" panose="020B0604020202020204" pitchFamily="34" charset="0"/>
                </a:rPr>
                <a:t>Detector</a:t>
              </a:r>
            </a:p>
          </p:txBody>
        </p:sp>
      </p:grpSp>
      <p:pic>
        <p:nvPicPr>
          <p:cNvPr id="71" name="Graphic 70" descr="Add outline">
            <a:extLst>
              <a:ext uri="{FF2B5EF4-FFF2-40B4-BE49-F238E27FC236}">
                <a16:creationId xmlns:a16="http://schemas.microsoft.com/office/drawing/2014/main" id="{C36C240F-330E-4A6E-A72C-D180CFB541E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149645" y="4613137"/>
            <a:ext cx="222701" cy="222701"/>
          </a:xfrm>
          <a:prstGeom prst="rect">
            <a:avLst/>
          </a:prstGeom>
        </p:spPr>
      </p:pic>
      <p:pic>
        <p:nvPicPr>
          <p:cNvPr id="65" name="Picture 64" descr="Logo&#10;&#10;Description automatically generated">
            <a:extLst>
              <a:ext uri="{FF2B5EF4-FFF2-40B4-BE49-F238E27FC236}">
                <a16:creationId xmlns:a16="http://schemas.microsoft.com/office/drawing/2014/main" id="{30D7C148-E6A0-48A6-8777-26358F1EB7A1}"/>
              </a:ext>
            </a:extLst>
          </p:cNvPr>
          <p:cNvPicPr>
            <a:picLocks noChangeAspect="1"/>
          </p:cNvPicPr>
          <p:nvPr/>
        </p:nvPicPr>
        <p:blipFill rotWithShape="1">
          <a:blip r:embed="rId14" cstate="screen">
            <a:grayscl/>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p:blipFill>
        <p:spPr>
          <a:xfrm>
            <a:off x="6516836" y="4506088"/>
            <a:ext cx="650377" cy="393700"/>
          </a:xfrm>
          <a:prstGeom prst="rect">
            <a:avLst/>
          </a:prstGeom>
        </p:spPr>
      </p:pic>
      <p:pic>
        <p:nvPicPr>
          <p:cNvPr id="69" name="Picture 68" descr="Logo&#10;&#10;Description automatically generated">
            <a:extLst>
              <a:ext uri="{FF2B5EF4-FFF2-40B4-BE49-F238E27FC236}">
                <a16:creationId xmlns:a16="http://schemas.microsoft.com/office/drawing/2014/main" id="{273F6D7C-61A3-4A0B-ACAC-34D49398218A}"/>
              </a:ext>
            </a:extLst>
          </p:cNvPr>
          <p:cNvPicPr>
            <a:picLocks noChangeAspect="1"/>
          </p:cNvPicPr>
          <p:nvPr/>
        </p:nvPicPr>
        <p:blipFill rotWithShape="1">
          <a:blip r:embed="rId14" cstate="screen">
            <a:grayscl/>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p:blipFill>
        <p:spPr>
          <a:xfrm>
            <a:off x="10622602" y="4500165"/>
            <a:ext cx="467549" cy="283027"/>
          </a:xfrm>
          <a:prstGeom prst="rect">
            <a:avLst/>
          </a:prstGeom>
        </p:spPr>
      </p:pic>
    </p:spTree>
    <p:custDataLst>
      <p:tags r:id="rId1"/>
    </p:custDataLst>
    <p:extLst>
      <p:ext uri="{BB962C8B-B14F-4D97-AF65-F5344CB8AC3E}">
        <p14:creationId xmlns:p14="http://schemas.microsoft.com/office/powerpoint/2010/main" val="17673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AE5EA-F820-46E4-9FC4-493C8030A55A}"/>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101213" y="3823876"/>
            <a:ext cx="6300208" cy="2632095"/>
          </a:xfrm>
          <a:prstGeom prst="rect">
            <a:avLst/>
          </a:prstGeom>
        </p:spPr>
      </p:pic>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Combination of TCR-deficient CAR-Tregs and anti-CD3 monoclonal antibodies to promote transplant tolerance</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Blein</a:t>
            </a:r>
            <a:r>
              <a:rPr lang="en-GB" dirty="0">
                <a:latin typeface="Arial" panose="020B0604020202020204" pitchFamily="34" charset="0"/>
                <a:cs typeface="Arial" panose="020B0604020202020204" pitchFamily="34" charset="0"/>
              </a:rPr>
              <a:t> T. et al., ESOT Congress 2023; LDV3</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7" y="1118310"/>
            <a:ext cx="5207113" cy="276998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TRAC-deficient T cells lost surface CD3 expression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CAR-Tregs can be stimulated in a HLA A2-specific manner, irrespective of the presence of TCR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Hallmark Treg markers, including FOXP3 and HELIOS, are maintained regardless the disruption or not of the TRAC gene</a:t>
            </a:r>
            <a:endParaRPr kumimoji="0" lang="en-CH"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TRAC</a:t>
            </a:r>
            <a:r>
              <a:rPr kumimoji="0" lang="en-GB" sz="14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cells but not TRAC- wipe out from the blood upon anti-CD3 in in vivo NSG mice model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Bioluminescent cell tracking shows a dramatic reduction of TRAC</a:t>
            </a:r>
            <a:r>
              <a:rPr kumimoji="0" lang="en-GB" sz="14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cells in the lymphoid organs of animals treated with anti-CD3 vs saline solution</a:t>
            </a:r>
            <a:endParaRPr kumimoji="0" lang="en-CH"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67450" y="1118310"/>
            <a:ext cx="5207113"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Anti-CD3 therapy can provide an in vivo life-advantage to TRAC-deficient CAR-Treg cells, over resident TRAC-sufficient T cells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This combo strategy will reduce the number of CAR-Tregs needed to produce a cell product</a:t>
            </a:r>
          </a:p>
        </p:txBody>
      </p:sp>
      <p:pic>
        <p:nvPicPr>
          <p:cNvPr id="9" name="Picture 8" descr="A blue and white house&#10;&#10;Description automatically generated">
            <a:hlinkClick r:id="rId5" action="ppaction://hlinksldjump"/>
            <a:extLst>
              <a:ext uri="{FF2B5EF4-FFF2-40B4-BE49-F238E27FC236}">
                <a16:creationId xmlns:a16="http://schemas.microsoft.com/office/drawing/2014/main" id="{E487AA10-FEF7-4076-BA72-75DE8F6E12B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4210161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Direct profiling of clinically relevant humoral immunity in transplantation and beyond</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t>Priddey</a:t>
            </a:r>
            <a:r>
              <a:rPr lang="en-GB" dirty="0"/>
              <a:t> A. et al., ESOT Congress 2023; OS1_3</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3568"/>
            <a:ext cx="5202100"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Antibody characterisation is fundamental in transplantation and infectious diseases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urrent</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clinical immunoassays cannot determine two fundamental antibody properties: Antibody affinity, K</a:t>
            </a:r>
            <a:r>
              <a:rPr kumimoji="0" lang="en-GB" sz="1800"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D</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concentration, [Ab]</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d</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evelop</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 new assay to measure K</a:t>
            </a:r>
            <a:r>
              <a:rPr kumimoji="0" lang="en-GB" sz="1800"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D</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[Ab] of serum antibodies, allowing in-depth profiling of antibodies directly in sera</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85625" y="1111989"/>
            <a:ext cx="19456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endParaRPr kumimoji="0" lang="en-GB" sz="16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7DBFBE60-24CD-4D34-8197-02C041D91BA7}"/>
              </a:ext>
            </a:extLst>
          </p:cNvPr>
          <p:cNvGrpSpPr/>
          <p:nvPr/>
        </p:nvGrpSpPr>
        <p:grpSpPr>
          <a:xfrm>
            <a:off x="6730355" y="4885473"/>
            <a:ext cx="5333777" cy="1232618"/>
            <a:chOff x="7629884" y="2367502"/>
            <a:chExt cx="4053723" cy="1984448"/>
          </a:xfrm>
        </p:grpSpPr>
        <p:sp>
          <p:nvSpPr>
            <p:cNvPr id="22" name="Rectangle: Rounded Corners 21">
              <a:extLst>
                <a:ext uri="{FF2B5EF4-FFF2-40B4-BE49-F238E27FC236}">
                  <a16:creationId xmlns:a16="http://schemas.microsoft.com/office/drawing/2014/main" id="{F40BB75C-4817-4DC8-8580-36E2E78A68B1}"/>
                </a:ext>
              </a:extLst>
            </p:cNvPr>
            <p:cNvSpPr/>
            <p:nvPr/>
          </p:nvSpPr>
          <p:spPr>
            <a:xfrm>
              <a:off x="7629884" y="2367502"/>
              <a:ext cx="4052019" cy="737416"/>
            </a:xfrm>
            <a:prstGeom prst="roundRect">
              <a:avLst/>
            </a:prstGeom>
            <a:solidFill>
              <a:srgbClr val="7CB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MAAP developed and validated using the HLA-alloantibody system </a:t>
              </a:r>
            </a:p>
          </p:txBody>
        </p:sp>
        <p:sp>
          <p:nvSpPr>
            <p:cNvPr id="25" name="Rectangle: Rounded Corners 24">
              <a:extLst>
                <a:ext uri="{FF2B5EF4-FFF2-40B4-BE49-F238E27FC236}">
                  <a16:creationId xmlns:a16="http://schemas.microsoft.com/office/drawing/2014/main" id="{1FDB7608-C32B-4183-AA71-BF159C229852}"/>
                </a:ext>
              </a:extLst>
            </p:cNvPr>
            <p:cNvSpPr/>
            <p:nvPr/>
          </p:nvSpPr>
          <p:spPr>
            <a:xfrm>
              <a:off x="7631585" y="3614535"/>
              <a:ext cx="4052022" cy="73741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Applied in </a:t>
              </a:r>
              <a:r>
                <a:rPr kumimoji="0" lang="en-GB"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HLAi</a:t>
              </a: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transplantation and in anti-SARS-CoV-2 immunity</a:t>
              </a:r>
            </a:p>
          </p:txBody>
        </p:sp>
        <p:cxnSp>
          <p:nvCxnSpPr>
            <p:cNvPr id="27" name="Straight Arrow Connector 26">
              <a:extLst>
                <a:ext uri="{FF2B5EF4-FFF2-40B4-BE49-F238E27FC236}">
                  <a16:creationId xmlns:a16="http://schemas.microsoft.com/office/drawing/2014/main" id="{4E679503-13F9-41DA-BE72-B02B4F28F0C5}"/>
                </a:ext>
              </a:extLst>
            </p:cNvPr>
            <p:cNvCxnSpPr>
              <a:cxnSpLocks/>
            </p:cNvCxnSpPr>
            <p:nvPr/>
          </p:nvCxnSpPr>
          <p:spPr>
            <a:xfrm>
              <a:off x="9651511" y="3200810"/>
              <a:ext cx="0" cy="347748"/>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7BAE7B06-648C-420E-9335-5F113C3CBCAE}"/>
              </a:ext>
            </a:extLst>
          </p:cNvPr>
          <p:cNvSpPr/>
          <p:nvPr/>
        </p:nvSpPr>
        <p:spPr>
          <a:xfrm>
            <a:off x="6370355" y="1519245"/>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32" name="Oval 31">
            <a:extLst>
              <a:ext uri="{FF2B5EF4-FFF2-40B4-BE49-F238E27FC236}">
                <a16:creationId xmlns:a16="http://schemas.microsoft.com/office/drawing/2014/main" id="{D266DC09-D65B-471E-8C7A-2FA1A7BA34C9}"/>
              </a:ext>
            </a:extLst>
          </p:cNvPr>
          <p:cNvSpPr/>
          <p:nvPr/>
        </p:nvSpPr>
        <p:spPr>
          <a:xfrm>
            <a:off x="6285625" y="4885475"/>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pic>
        <p:nvPicPr>
          <p:cNvPr id="11" name="Picture 10" descr="A diagram of different types of graphs&#10;&#10;Description automatically generated with medium confidence">
            <a:extLst>
              <a:ext uri="{FF2B5EF4-FFF2-40B4-BE49-F238E27FC236}">
                <a16:creationId xmlns:a16="http://schemas.microsoft.com/office/drawing/2014/main" id="{22477DB6-6223-474F-AAEB-4369EC07A7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6194" y="1512099"/>
            <a:ext cx="5202100" cy="3297153"/>
          </a:xfrm>
          <a:prstGeom prst="rect">
            <a:avLst/>
          </a:prstGeom>
        </p:spPr>
      </p:pic>
      <p:pic>
        <p:nvPicPr>
          <p:cNvPr id="14" name="Picture 13" descr="A blue and white house&#10;&#10;Description automatically generated">
            <a:hlinkClick r:id="rId5" action="ppaction://hlinksldjump"/>
            <a:extLst>
              <a:ext uri="{FF2B5EF4-FFF2-40B4-BE49-F238E27FC236}">
                <a16:creationId xmlns:a16="http://schemas.microsoft.com/office/drawing/2014/main" id="{C3BDF864-05B3-40CB-BCC6-93A6327DF74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74047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Direct profiling of clinically relevant humoral immunity in transplantation and beyond</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Priddey</a:t>
            </a:r>
            <a:r>
              <a:rPr lang="en-GB" dirty="0">
                <a:latin typeface="Arial" panose="020B0604020202020204" pitchFamily="34" charset="0"/>
                <a:cs typeface="Arial" panose="020B0604020202020204" pitchFamily="34" charset="0"/>
              </a:rPr>
              <a:t> A. et al., ESOT Congress 2023; OS1_3</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7" y="1116668"/>
            <a:ext cx="5378563" cy="48782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MAAP enables quantification (K</a:t>
            </a:r>
            <a:r>
              <a:rPr kumimoji="0" lang="en-GB" sz="1400"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D</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[Ab]) of alloantibody-HLA interactions in PBS and in Ab-spiked sera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SAB, and cellular (FC, CDC) HLA immunoassays are avidity and [Ab]-dependent, where antibody-mediated cytotoxicity is also proportional to Ab-HLA K</a:t>
            </a:r>
            <a:r>
              <a:rPr kumimoji="0" lang="en-GB" sz="1400"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Micromolar antibody-HLA interactions are functionally insignificant despite high SAB signal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HLAi</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transplants, MAAP is able to differentiate clinically significant donor-specific-alloantibodies that lead to rejection from those that are tolerated, despite similar SAB output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MAAP may provide insights into memory re-activation and immune-monitoring post-transplantation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SARS-CoV-2, MAAP showed wide variation in anti-RBD antibody K</a:t>
            </a:r>
            <a:r>
              <a:rPr kumimoji="0" lang="en-GB" sz="1400"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D</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against different variants, which shows good correlation with neutralisation capacity (p&lt;0.001)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10884" y="3823051"/>
            <a:ext cx="525779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This work outlines a path towards in-depth antibody profiling and demonstrates the importance of antibody abundance and affinity in clinically relevant humoral immunity</a:t>
            </a:r>
          </a:p>
        </p:txBody>
      </p:sp>
      <p:sp>
        <p:nvSpPr>
          <p:cNvPr id="9" name="TextBox 8">
            <a:extLst>
              <a:ext uri="{FF2B5EF4-FFF2-40B4-BE49-F238E27FC236}">
                <a16:creationId xmlns:a16="http://schemas.microsoft.com/office/drawing/2014/main" id="{D303C0D2-9DAE-41AB-9EF1-212A46FED7C4}"/>
              </a:ext>
            </a:extLst>
          </p:cNvPr>
          <p:cNvSpPr txBox="1"/>
          <p:nvPr/>
        </p:nvSpPr>
        <p:spPr>
          <a:xfrm>
            <a:off x="6210885" y="1116668"/>
            <a:ext cx="5257799" cy="206210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convalescent sera (n=32), evidence of affinity maturation is seen 3-months post-infection, despite a reduction in [Ab]</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post-vaccine sera from healthy (n=15) and immunocompromised (n=15) patients, anti-RBD antibody K</a:t>
            </a:r>
            <a:r>
              <a:rPr kumimoji="0" lang="en-GB" sz="1400"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D</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is significantly weaker against Omicron than wild-type (p&lt;0.001), where the anti-RBD response in the immunocompromised cohort is significantly reduced</a:t>
            </a:r>
          </a:p>
        </p:txBody>
      </p:sp>
      <p:pic>
        <p:nvPicPr>
          <p:cNvPr id="10" name="Picture 9" descr="A blue and white house&#10;&#10;Description automatically generated">
            <a:hlinkClick r:id="rId4" action="ppaction://hlinksldjump"/>
            <a:extLst>
              <a:ext uri="{FF2B5EF4-FFF2-40B4-BE49-F238E27FC236}">
                <a16:creationId xmlns:a16="http://schemas.microsoft.com/office/drawing/2014/main" id="{6885920E-DEE1-4B77-8F81-8998E3F6C3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333655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Adoptive cellular immunotherapy for the control of HLA class II antibody-mediated rejection in transplantation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Arana C. et al., ESOT Congress 2023; OS1_4</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40" y="1119617"/>
            <a:ext cx="5202096"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ABMR is a major complication after transplantation and associated with poor graft prognosis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presence of class I and II donor-specific anti-HLA antibodies (DSA) increases the risk of developing ABMR, with a greater impact observed with class II DSA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Current therapies are aimed at controlling the immune response, but there is no specific therapy to selectively reduce the generation of DSA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establish a new therapeutic tool to specifically eliminate anti-HLA-DQB1*03:01 antibody-producing B cells by generating cytotoxic lymphocytes transduced with chimeric HLA-DQB1*03:01 antibody receptors </a:t>
            </a:r>
            <a:endParaRPr kumimoji="0" lang="en-GB"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(DQ3.5-CHAR)</a:t>
            </a:r>
            <a:endParaRPr kumimoji="0" lang="en-CH"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72465" y="1096182"/>
            <a:ext cx="13573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pic>
        <p:nvPicPr>
          <p:cNvPr id="15" name="Picture 14" descr="A blue and white house&#10;&#10;Description automatically generated">
            <a:hlinkClick r:id="rId4" action="ppaction://hlinksldjump"/>
            <a:extLst>
              <a:ext uri="{FF2B5EF4-FFF2-40B4-BE49-F238E27FC236}">
                <a16:creationId xmlns:a16="http://schemas.microsoft.com/office/drawing/2014/main" id="{3BCF3401-BE29-423B-B0A6-66D0D130AE8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pic>
        <p:nvPicPr>
          <p:cNvPr id="20" name="Imagen 25">
            <a:extLst>
              <a:ext uri="{FF2B5EF4-FFF2-40B4-BE49-F238E27FC236}">
                <a16:creationId xmlns:a16="http://schemas.microsoft.com/office/drawing/2014/main" id="{E88C28C7-E6EA-4EB3-B4D6-1486991D45C4}"/>
              </a:ext>
            </a:extLst>
          </p:cNvPr>
          <p:cNvPicPr>
            <a:picLocks noChangeAspect="1"/>
          </p:cNvPicPr>
          <p:nvPr/>
        </p:nvPicPr>
        <p:blipFill rotWithShape="1">
          <a:blip r:embed="rId6"/>
          <a:srcRect b="5973"/>
          <a:stretch/>
        </p:blipFill>
        <p:spPr>
          <a:xfrm>
            <a:off x="7146570" y="3509421"/>
            <a:ext cx="3451983" cy="2812582"/>
          </a:xfrm>
          <a:prstGeom prst="rect">
            <a:avLst/>
          </a:prstGeom>
        </p:spPr>
      </p:pic>
      <p:grpSp>
        <p:nvGrpSpPr>
          <p:cNvPr id="10" name="Group 9">
            <a:extLst>
              <a:ext uri="{FF2B5EF4-FFF2-40B4-BE49-F238E27FC236}">
                <a16:creationId xmlns:a16="http://schemas.microsoft.com/office/drawing/2014/main" id="{26D16763-B0C8-4BB6-86DD-17D361AA48E0}"/>
              </a:ext>
            </a:extLst>
          </p:cNvPr>
          <p:cNvGrpSpPr/>
          <p:nvPr/>
        </p:nvGrpSpPr>
        <p:grpSpPr>
          <a:xfrm>
            <a:off x="6275965" y="1674940"/>
            <a:ext cx="5722329" cy="1330571"/>
            <a:chOff x="6177680" y="1787719"/>
            <a:chExt cx="5722329" cy="1330571"/>
          </a:xfrm>
        </p:grpSpPr>
        <p:cxnSp>
          <p:nvCxnSpPr>
            <p:cNvPr id="22" name="Straight Arrow Connector 8">
              <a:extLst>
                <a:ext uri="{FF2B5EF4-FFF2-40B4-BE49-F238E27FC236}">
                  <a16:creationId xmlns:a16="http://schemas.microsoft.com/office/drawing/2014/main" id="{5D85637B-332C-4557-B573-B92AE7BE4CCE}"/>
                </a:ext>
              </a:extLst>
            </p:cNvPr>
            <p:cNvCxnSpPr>
              <a:cxnSpLocks/>
            </p:cNvCxnSpPr>
            <p:nvPr/>
          </p:nvCxnSpPr>
          <p:spPr>
            <a:xfrm>
              <a:off x="7948168" y="2485322"/>
              <a:ext cx="181720" cy="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8B21FFD-3AFC-486C-AA3D-8F819D2A5E3F}"/>
                </a:ext>
              </a:extLst>
            </p:cNvPr>
            <p:cNvGrpSpPr/>
            <p:nvPr/>
          </p:nvGrpSpPr>
          <p:grpSpPr>
            <a:xfrm>
              <a:off x="6177680" y="1787719"/>
              <a:ext cx="5722329" cy="1330571"/>
              <a:chOff x="6187306" y="1792005"/>
              <a:chExt cx="5722329" cy="1330571"/>
            </a:xfrm>
          </p:grpSpPr>
          <p:grpSp>
            <p:nvGrpSpPr>
              <p:cNvPr id="16" name="Group 15">
                <a:extLst>
                  <a:ext uri="{FF2B5EF4-FFF2-40B4-BE49-F238E27FC236}">
                    <a16:creationId xmlns:a16="http://schemas.microsoft.com/office/drawing/2014/main" id="{B982A983-58A8-4153-A402-594699095100}"/>
                  </a:ext>
                </a:extLst>
              </p:cNvPr>
              <p:cNvGrpSpPr/>
              <p:nvPr/>
            </p:nvGrpSpPr>
            <p:grpSpPr>
              <a:xfrm>
                <a:off x="6187306" y="1792005"/>
                <a:ext cx="5722329" cy="1330571"/>
                <a:chOff x="5954954" y="1707779"/>
                <a:chExt cx="5871828" cy="266947"/>
              </a:xfrm>
            </p:grpSpPr>
            <p:sp>
              <p:nvSpPr>
                <p:cNvPr id="17" name="Rectangle: Rounded Corners 16">
                  <a:extLst>
                    <a:ext uri="{FF2B5EF4-FFF2-40B4-BE49-F238E27FC236}">
                      <a16:creationId xmlns:a16="http://schemas.microsoft.com/office/drawing/2014/main" id="{A4D7205E-F8BA-4285-8A21-F2FBAE3447C8}"/>
                    </a:ext>
                  </a:extLst>
                </p:cNvPr>
                <p:cNvSpPr/>
                <p:nvPr/>
              </p:nvSpPr>
              <p:spPr>
                <a:xfrm>
                  <a:off x="5954954" y="1707779"/>
                  <a:ext cx="1726761" cy="26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Design, 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DQ3.5-CHAR</a:t>
                  </a:r>
                  <a:endParaRPr kumimoji="0" lang="en-GB"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BDEE34A8-1617-414A-98FF-1D75D433C69B}"/>
                    </a:ext>
                  </a:extLst>
                </p:cNvPr>
                <p:cNvSpPr/>
                <p:nvPr/>
              </p:nvSpPr>
              <p:spPr>
                <a:xfrm>
                  <a:off x="10100021" y="1707779"/>
                  <a:ext cx="1726761" cy="266947"/>
                </a:xfrm>
                <a:prstGeom prst="round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dirty="0">
                      <a:latin typeface="Arial" panose="020B0604020202020204" pitchFamily="34" charset="0"/>
                      <a:cs typeface="Arial" panose="020B0604020202020204" pitchFamily="34" charset="0"/>
                    </a:rPr>
                    <a:t>Evaluation of specificity and efficacy of CHAR-DQ3.5</a:t>
                  </a:r>
                  <a:endParaRPr kumimoji="0" lang="en-GB" sz="140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1" name="Rectangle: Rounded Corners 6">
                <a:extLst>
                  <a:ext uri="{FF2B5EF4-FFF2-40B4-BE49-F238E27FC236}">
                    <a16:creationId xmlns:a16="http://schemas.microsoft.com/office/drawing/2014/main" id="{A9210C0C-2351-400F-BD75-A3B16BDC8BBA}"/>
                  </a:ext>
                </a:extLst>
              </p:cNvPr>
              <p:cNvSpPr/>
              <p:nvPr/>
            </p:nvSpPr>
            <p:spPr>
              <a:xfrm>
                <a:off x="8211890" y="1792006"/>
                <a:ext cx="1682798" cy="133057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u="none" dirty="0">
                    <a:solidFill>
                      <a:schemeClr val="bg1">
                        <a:lumMod val="75000"/>
                      </a:schemeClr>
                    </a:solidFill>
                    <a:latin typeface="Arial" panose="020B0604020202020204" pitchFamily="34" charset="0"/>
                    <a:cs typeface="Arial" panose="020B0604020202020204" pitchFamily="34" charset="0"/>
                  </a:rPr>
                  <a:t>Production of T lymphocytes with DQ3.5-CHAR</a:t>
                </a:r>
              </a:p>
            </p:txBody>
          </p:sp>
          <p:cxnSp>
            <p:nvCxnSpPr>
              <p:cNvPr id="24" name="Straight Arrow Connector 8">
                <a:extLst>
                  <a:ext uri="{FF2B5EF4-FFF2-40B4-BE49-F238E27FC236}">
                    <a16:creationId xmlns:a16="http://schemas.microsoft.com/office/drawing/2014/main" id="{43AEF79B-98C9-471A-809C-86320F87210F}"/>
                  </a:ext>
                </a:extLst>
              </p:cNvPr>
              <p:cNvCxnSpPr>
                <a:cxnSpLocks/>
              </p:cNvCxnSpPr>
              <p:nvPr/>
            </p:nvCxnSpPr>
            <p:spPr>
              <a:xfrm>
                <a:off x="9975530" y="2485322"/>
                <a:ext cx="181720" cy="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4600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Adoptive cellular immunotherapy for the control of HLA class II antibody-mediated rejection in transplantation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Arana C. et al., ESOT Congress 2023; OS1_4</a:t>
            </a:r>
          </a:p>
        </p:txBody>
      </p:sp>
      <p:sp>
        <p:nvSpPr>
          <p:cNvPr id="5" name="TextBox 4">
            <a:extLst>
              <a:ext uri="{FF2B5EF4-FFF2-40B4-BE49-F238E27FC236}">
                <a16:creationId xmlns:a16="http://schemas.microsoft.com/office/drawing/2014/main" id="{F485CE4A-BB71-4793-8AA9-D8DAC221D87C}"/>
              </a:ext>
            </a:extLst>
          </p:cNvPr>
          <p:cNvSpPr txBox="1"/>
          <p:nvPr/>
        </p:nvSpPr>
        <p:spPr>
          <a:xfrm>
            <a:off x="714716" y="1121789"/>
            <a:ext cx="12510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p:txBody>
      </p:sp>
      <p:sp>
        <p:nvSpPr>
          <p:cNvPr id="8" name="TextBox 7">
            <a:extLst>
              <a:ext uri="{FF2B5EF4-FFF2-40B4-BE49-F238E27FC236}">
                <a16:creationId xmlns:a16="http://schemas.microsoft.com/office/drawing/2014/main" id="{5DC1067D-CBC7-45D9-B43D-A84130BED2F9}"/>
              </a:ext>
            </a:extLst>
          </p:cNvPr>
          <p:cNvSpPr txBox="1"/>
          <p:nvPr/>
        </p:nvSpPr>
        <p:spPr>
          <a:xfrm>
            <a:off x="6096000" y="1121789"/>
            <a:ext cx="5463209"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Development of a new selective and specific therapy against B lymphocytes producing anti-HLA class II antibodies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This represents a new tool for the desensitization of hypersensitized patients as well as for the control of ABMR, improving the results of graft survival, without increasing the infectious complications associated with conventional immunosuppressive therapy</a:t>
            </a: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pic>
        <p:nvPicPr>
          <p:cNvPr id="11" name="Graphic 10" descr="Covid-19 outline">
            <a:extLst>
              <a:ext uri="{FF2B5EF4-FFF2-40B4-BE49-F238E27FC236}">
                <a16:creationId xmlns:a16="http://schemas.microsoft.com/office/drawing/2014/main" id="{20BBB1AD-7590-4D09-8249-559A0C11CB3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3437" y="4176918"/>
            <a:ext cx="706113" cy="706113"/>
          </a:xfrm>
          <a:prstGeom prst="rect">
            <a:avLst/>
          </a:prstGeom>
        </p:spPr>
      </p:pic>
      <p:pic>
        <p:nvPicPr>
          <p:cNvPr id="12" name="Graphic 11" descr="Petri Dish outline">
            <a:extLst>
              <a:ext uri="{FF2B5EF4-FFF2-40B4-BE49-F238E27FC236}">
                <a16:creationId xmlns:a16="http://schemas.microsoft.com/office/drawing/2014/main" id="{FA42D33A-7EB4-4E87-AB3A-0BB1A795E7E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0422" y="5420881"/>
            <a:ext cx="706114" cy="706114"/>
          </a:xfrm>
          <a:prstGeom prst="rect">
            <a:avLst/>
          </a:prstGeom>
        </p:spPr>
      </p:pic>
      <p:pic>
        <p:nvPicPr>
          <p:cNvPr id="6" name="Graphic 5" descr="DNA outline">
            <a:extLst>
              <a:ext uri="{FF2B5EF4-FFF2-40B4-BE49-F238E27FC236}">
                <a16:creationId xmlns:a16="http://schemas.microsoft.com/office/drawing/2014/main" id="{B3F3D215-65C1-40EF-A818-5365CE4F48F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2791" y="1685354"/>
            <a:ext cx="706114" cy="706114"/>
          </a:xfrm>
          <a:prstGeom prst="rect">
            <a:avLst/>
          </a:prstGeom>
        </p:spPr>
      </p:pic>
      <p:pic>
        <p:nvPicPr>
          <p:cNvPr id="18" name="Graphic 17" descr="Atom outline">
            <a:extLst>
              <a:ext uri="{FF2B5EF4-FFF2-40B4-BE49-F238E27FC236}">
                <a16:creationId xmlns:a16="http://schemas.microsoft.com/office/drawing/2014/main" id="{4FEC3048-88EF-4913-857A-E94C4384961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0423" y="2991254"/>
            <a:ext cx="706114" cy="706114"/>
          </a:xfrm>
          <a:prstGeom prst="rect">
            <a:avLst/>
          </a:prstGeom>
        </p:spPr>
      </p:pic>
      <p:sp>
        <p:nvSpPr>
          <p:cNvPr id="17" name="TextBox 16">
            <a:extLst>
              <a:ext uri="{FF2B5EF4-FFF2-40B4-BE49-F238E27FC236}">
                <a16:creationId xmlns:a16="http://schemas.microsoft.com/office/drawing/2014/main" id="{001BBF7C-0BED-43AF-A1C4-3B115D22AE36}"/>
              </a:ext>
            </a:extLst>
          </p:cNvPr>
          <p:cNvSpPr txBox="1"/>
          <p:nvPr/>
        </p:nvSpPr>
        <p:spPr>
          <a:xfrm>
            <a:off x="1277996" y="1561357"/>
            <a:ext cx="4166759" cy="95410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genetic sequence corresponding to HLA class II, specifically HLA DQ3.5 (both the </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α</a:t>
            </a: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DQA1*05:01 domain and the </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β</a:t>
            </a: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DQB1*03:01 domain) identified and cloned</a:t>
            </a:r>
          </a:p>
        </p:txBody>
      </p:sp>
      <p:sp>
        <p:nvSpPr>
          <p:cNvPr id="21" name="TextBox 20">
            <a:extLst>
              <a:ext uri="{FF2B5EF4-FFF2-40B4-BE49-F238E27FC236}">
                <a16:creationId xmlns:a16="http://schemas.microsoft.com/office/drawing/2014/main" id="{336130D2-43C5-498C-BA12-9C54FEB18C5B}"/>
              </a:ext>
            </a:extLst>
          </p:cNvPr>
          <p:cNvSpPr txBox="1"/>
          <p:nvPr/>
        </p:nvSpPr>
        <p:spPr>
          <a:xfrm>
            <a:off x="1277996" y="2890686"/>
            <a:ext cx="4166758" cy="73866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DQ3.5-CHAR construct generated from domain binding; PL, extracellular domain (HLA-DQ3.5) and intracellular domains</a:t>
            </a:r>
            <a:endPar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2D1D903-6E6D-4CBD-B507-2F4E3A63C566}"/>
              </a:ext>
            </a:extLst>
          </p:cNvPr>
          <p:cNvSpPr txBox="1"/>
          <p:nvPr/>
        </p:nvSpPr>
        <p:spPr>
          <a:xfrm>
            <a:off x="1673806" y="4242893"/>
            <a:ext cx="3371825" cy="73866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Lentiviral particles production with the DQ3.5-CHAR construct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HEK-293T cells</a:t>
            </a:r>
            <a:endPar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B3456A9-51C5-431A-BA8F-8AD0D3B271A7}"/>
              </a:ext>
            </a:extLst>
          </p:cNvPr>
          <p:cNvSpPr txBox="1"/>
          <p:nvPr/>
        </p:nvSpPr>
        <p:spPr>
          <a:xfrm>
            <a:off x="1375362" y="5364181"/>
            <a:ext cx="396871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Isolation of CD3</a:t>
            </a:r>
            <a:r>
              <a:rPr kumimoji="0" lang="en-GB" sz="14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cells from a voluntary donor, transduction and production of DQ3.5-CHAR-Tc</a:t>
            </a:r>
            <a:endPar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BBDF7617-2E07-43A9-821F-33126F27F695}"/>
              </a:ext>
            </a:extLst>
          </p:cNvPr>
          <p:cNvCxnSpPr>
            <a:cxnSpLocks/>
          </p:cNvCxnSpPr>
          <p:nvPr/>
        </p:nvCxnSpPr>
        <p:spPr>
          <a:xfrm>
            <a:off x="3359719" y="2487683"/>
            <a:ext cx="0" cy="43218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EAE7F8B-303D-42E0-AEC6-49E3B72976AE}"/>
              </a:ext>
            </a:extLst>
          </p:cNvPr>
          <p:cNvCxnSpPr>
            <a:cxnSpLocks/>
          </p:cNvCxnSpPr>
          <p:nvPr/>
        </p:nvCxnSpPr>
        <p:spPr>
          <a:xfrm>
            <a:off x="3359719" y="3843257"/>
            <a:ext cx="0" cy="43218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FE98D41-CBC3-41A0-828F-CEF4E8DFDE7B}"/>
              </a:ext>
            </a:extLst>
          </p:cNvPr>
          <p:cNvCxnSpPr>
            <a:cxnSpLocks/>
          </p:cNvCxnSpPr>
          <p:nvPr/>
        </p:nvCxnSpPr>
        <p:spPr>
          <a:xfrm>
            <a:off x="3359718" y="4981557"/>
            <a:ext cx="0" cy="43218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blue and white house&#10;&#10;Description automatically generated">
            <a:hlinkClick r:id="rId12" action="ppaction://hlinksldjump"/>
            <a:extLst>
              <a:ext uri="{FF2B5EF4-FFF2-40B4-BE49-F238E27FC236}">
                <a16:creationId xmlns:a16="http://schemas.microsoft.com/office/drawing/2014/main" id="{DCDCF4AC-9696-4270-B97F-D0290EDC9AF0}"/>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pic>
        <p:nvPicPr>
          <p:cNvPr id="20" name="Imagen 9">
            <a:extLst>
              <a:ext uri="{FF2B5EF4-FFF2-40B4-BE49-F238E27FC236}">
                <a16:creationId xmlns:a16="http://schemas.microsoft.com/office/drawing/2014/main" id="{5DAB229E-FD00-4F30-B916-1F3B55AD4D6D}"/>
              </a:ext>
            </a:extLst>
          </p:cNvPr>
          <p:cNvPicPr>
            <a:picLocks noChangeAspect="1"/>
          </p:cNvPicPr>
          <p:nvPr/>
        </p:nvPicPr>
        <p:blipFill>
          <a:blip r:embed="rId14"/>
          <a:stretch>
            <a:fillRect/>
          </a:stretch>
        </p:blipFill>
        <p:spPr>
          <a:xfrm>
            <a:off x="6416636" y="3984111"/>
            <a:ext cx="4400002" cy="2284302"/>
          </a:xfrm>
          <a:prstGeom prst="rect">
            <a:avLst/>
          </a:prstGeom>
        </p:spPr>
      </p:pic>
    </p:spTree>
    <p:custDataLst>
      <p:tags r:id="rId1"/>
    </p:custDataLst>
    <p:extLst>
      <p:ext uri="{BB962C8B-B14F-4D97-AF65-F5344CB8AC3E}">
        <p14:creationId xmlns:p14="http://schemas.microsoft.com/office/powerpoint/2010/main" val="110717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Characterization of extracellular vesicles produced by regulatory B cells in kidney transplantation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Dupuy A. et al., ESOT Congress 2023; OS1_6</a:t>
            </a:r>
          </a:p>
        </p:txBody>
      </p:sp>
      <p:sp>
        <p:nvSpPr>
          <p:cNvPr id="5" name="TextBox 4">
            <a:extLst>
              <a:ext uri="{FF2B5EF4-FFF2-40B4-BE49-F238E27FC236}">
                <a16:creationId xmlns:a16="http://schemas.microsoft.com/office/drawing/2014/main" id="{F485CE4A-BB71-4793-8AA9-D8DAC221D87C}"/>
              </a:ext>
            </a:extLst>
          </p:cNvPr>
          <p:cNvSpPr txBox="1"/>
          <p:nvPr/>
        </p:nvSpPr>
        <p:spPr>
          <a:xfrm>
            <a:off x="712980" y="1110277"/>
            <a:ext cx="5204228" cy="4832092"/>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Kidney transplantation remains the treatment of choice for patients with end-stage renal diseases which requires lifelong immunosuppressive therapy</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Some patients present an operational tolerance following the discontinuation of these treatments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Increased frequency of </a:t>
            </a:r>
            <a:r>
              <a:rPr lang="en-GB" dirty="0" err="1">
                <a:solidFill>
                  <a:srgbClr val="A5A5A5"/>
                </a:solidFill>
                <a:latin typeface="Arial" panose="020B0604020202020204" pitchFamily="34" charset="0"/>
                <a:cs typeface="Arial" panose="020B0604020202020204" pitchFamily="34" charset="0"/>
              </a:rPr>
              <a:t>Breg</a:t>
            </a:r>
            <a:r>
              <a:rPr lang="en-GB" dirty="0">
                <a:solidFill>
                  <a:srgbClr val="A5A5A5"/>
                </a:solidFill>
                <a:latin typeface="Arial" panose="020B0604020202020204" pitchFamily="34" charset="0"/>
                <a:cs typeface="Arial" panose="020B0604020202020204" pitchFamily="34" charset="0"/>
              </a:rPr>
              <a:t> in the blood of these patients that can inhibit the proliferation of CD4</a:t>
            </a:r>
            <a:r>
              <a:rPr lang="en-GB" baseline="30000" dirty="0">
                <a:solidFill>
                  <a:srgbClr val="A5A5A5"/>
                </a:solidFill>
                <a:latin typeface="Arial" panose="020B0604020202020204" pitchFamily="34" charset="0"/>
                <a:cs typeface="Arial" panose="020B0604020202020204" pitchFamily="34" charset="0"/>
              </a:rPr>
              <a:t>+</a:t>
            </a:r>
            <a:r>
              <a:rPr lang="en-GB" dirty="0">
                <a:solidFill>
                  <a:srgbClr val="A5A5A5"/>
                </a:solidFill>
                <a:latin typeface="Arial" panose="020B0604020202020204" pitchFamily="34" charset="0"/>
                <a:cs typeface="Arial" panose="020B0604020202020204" pitchFamily="34" charset="0"/>
              </a:rPr>
              <a:t> T cells through a partially dependent GZMB</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determine whether </a:t>
            </a:r>
            <a:r>
              <a:rPr lang="en-GB" dirty="0" err="1">
                <a:solidFill>
                  <a:srgbClr val="A5A5A5"/>
                </a:solidFill>
                <a:latin typeface="Arial" panose="020B0604020202020204" pitchFamily="34" charset="0"/>
                <a:cs typeface="Arial" panose="020B0604020202020204" pitchFamily="34" charset="0"/>
              </a:rPr>
              <a:t>Breg</a:t>
            </a:r>
            <a:r>
              <a:rPr lang="en-GB" dirty="0">
                <a:solidFill>
                  <a:srgbClr val="A5A5A5"/>
                </a:solidFill>
                <a:latin typeface="Arial" panose="020B0604020202020204" pitchFamily="34" charset="0"/>
                <a:cs typeface="Arial" panose="020B0604020202020204" pitchFamily="34" charset="0"/>
              </a:rPr>
              <a:t> secrete EVs that could mediate their regulatory effect</a:t>
            </a:r>
            <a:endParaRPr lang="en-CH" dirty="0">
              <a:solidFill>
                <a:srgbClr val="A5A5A5"/>
              </a:solidFill>
              <a:latin typeface="Arial" panose="020B0604020202020204" pitchFamily="34" charset="0"/>
              <a:cs typeface="Arial" panose="020B0604020202020204" pitchFamily="34" charset="0"/>
            </a:endParaRPr>
          </a:p>
        </p:txBody>
      </p:sp>
      <p:pic>
        <p:nvPicPr>
          <p:cNvPr id="6" name="Graphic 5" descr="Petri Dish outline">
            <a:extLst>
              <a:ext uri="{FF2B5EF4-FFF2-40B4-BE49-F238E27FC236}">
                <a16:creationId xmlns:a16="http://schemas.microsoft.com/office/drawing/2014/main" id="{A888F9DA-76B5-4EEC-87F1-DE34612B7A2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36078" y="1646560"/>
            <a:ext cx="706114" cy="706114"/>
          </a:xfrm>
          <a:prstGeom prst="rect">
            <a:avLst/>
          </a:prstGeom>
        </p:spPr>
      </p:pic>
      <p:sp>
        <p:nvSpPr>
          <p:cNvPr id="9" name="TextBox 8">
            <a:extLst>
              <a:ext uri="{FF2B5EF4-FFF2-40B4-BE49-F238E27FC236}">
                <a16:creationId xmlns:a16="http://schemas.microsoft.com/office/drawing/2014/main" id="{EE620BD3-02CC-4BCF-B9A0-3412F3F745C0}"/>
              </a:ext>
            </a:extLst>
          </p:cNvPr>
          <p:cNvSpPr txBox="1"/>
          <p:nvPr/>
        </p:nvSpPr>
        <p:spPr>
          <a:xfrm>
            <a:off x="7333741" y="1499631"/>
            <a:ext cx="3667935" cy="523220"/>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GZMB</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a:t>
            </a:r>
            <a:r>
              <a:rPr lang="en-GB" sz="1400" dirty="0" err="1">
                <a:solidFill>
                  <a:srgbClr val="A5A5A5"/>
                </a:solidFill>
                <a:latin typeface="Arial" panose="020B0604020202020204" pitchFamily="34" charset="0"/>
                <a:cs typeface="Arial" panose="020B0604020202020204" pitchFamily="34" charset="0"/>
              </a:rPr>
              <a:t>Breg</a:t>
            </a:r>
            <a:r>
              <a:rPr lang="en-GB" sz="1400" dirty="0">
                <a:solidFill>
                  <a:srgbClr val="A5A5A5"/>
                </a:solidFill>
                <a:latin typeface="Arial" panose="020B0604020202020204" pitchFamily="34" charset="0"/>
                <a:cs typeface="Arial" panose="020B0604020202020204" pitchFamily="34" charset="0"/>
              </a:rPr>
              <a:t> expanded during 3 days</a:t>
            </a:r>
            <a:endParaRPr lang="en-GB" sz="1400" dirty="0">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201EAF21-9342-4DEA-977A-F7B5EF374E57}"/>
              </a:ext>
            </a:extLst>
          </p:cNvPr>
          <p:cNvGrpSpPr/>
          <p:nvPr/>
        </p:nvGrpSpPr>
        <p:grpSpPr>
          <a:xfrm>
            <a:off x="8786449" y="2265554"/>
            <a:ext cx="668019" cy="675262"/>
            <a:chOff x="8544765" y="3012708"/>
            <a:chExt cx="668019" cy="675262"/>
          </a:xfrm>
        </p:grpSpPr>
        <p:grpSp>
          <p:nvGrpSpPr>
            <p:cNvPr id="15" name="Group 14">
              <a:extLst>
                <a:ext uri="{FF2B5EF4-FFF2-40B4-BE49-F238E27FC236}">
                  <a16:creationId xmlns:a16="http://schemas.microsoft.com/office/drawing/2014/main" id="{1EA3FA63-172E-4DD1-81FD-9B38D18EACAC}"/>
                </a:ext>
              </a:extLst>
            </p:cNvPr>
            <p:cNvGrpSpPr/>
            <p:nvPr/>
          </p:nvGrpSpPr>
          <p:grpSpPr>
            <a:xfrm rot="5400000">
              <a:off x="8768432" y="3243618"/>
              <a:ext cx="220685" cy="668019"/>
              <a:chOff x="10045380" y="4325332"/>
              <a:chExt cx="911253" cy="668019"/>
            </a:xfrm>
          </p:grpSpPr>
          <p:cxnSp>
            <p:nvCxnSpPr>
              <p:cNvPr id="13" name="Connector: Elbow 12">
                <a:extLst>
                  <a:ext uri="{FF2B5EF4-FFF2-40B4-BE49-F238E27FC236}">
                    <a16:creationId xmlns:a16="http://schemas.microsoft.com/office/drawing/2014/main" id="{B2991DAE-5685-46E1-AC95-776D7C1FC7C3}"/>
                  </a:ext>
                </a:extLst>
              </p:cNvPr>
              <p:cNvCxnSpPr>
                <a:cxnSpLocks/>
              </p:cNvCxnSpPr>
              <p:nvPr/>
            </p:nvCxnSpPr>
            <p:spPr>
              <a:xfrm flipV="1">
                <a:off x="10046466" y="4325332"/>
                <a:ext cx="910167" cy="324600"/>
              </a:xfrm>
              <a:prstGeom prst="bentConnector3">
                <a:avLst>
                  <a:gd name="adj1" fmla="val -1818"/>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99C12FAB-F762-4C9C-A07F-31E18D9E1E23}"/>
                  </a:ext>
                </a:extLst>
              </p:cNvPr>
              <p:cNvCxnSpPr>
                <a:cxnSpLocks/>
              </p:cNvCxnSpPr>
              <p:nvPr/>
            </p:nvCxnSpPr>
            <p:spPr>
              <a:xfrm>
                <a:off x="10045380" y="4668751"/>
                <a:ext cx="910171" cy="324600"/>
              </a:xfrm>
              <a:prstGeom prst="bentConnector3">
                <a:avLst>
                  <a:gd name="adj1" fmla="val -1818"/>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E45FA5D8-F21E-40B9-B587-1DE7863184DF}"/>
                </a:ext>
              </a:extLst>
            </p:cNvPr>
            <p:cNvCxnSpPr>
              <a:cxnSpLocks/>
            </p:cNvCxnSpPr>
            <p:nvPr/>
          </p:nvCxnSpPr>
          <p:spPr>
            <a:xfrm flipH="1">
              <a:off x="8874497" y="3012708"/>
              <a:ext cx="0" cy="468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434FC97-3EBA-4602-AFD3-03153C41FF38}"/>
              </a:ext>
            </a:extLst>
          </p:cNvPr>
          <p:cNvSpPr txBox="1"/>
          <p:nvPr/>
        </p:nvSpPr>
        <p:spPr>
          <a:xfrm>
            <a:off x="8003115" y="2316379"/>
            <a:ext cx="2237226" cy="307777"/>
          </a:xfrm>
          <a:prstGeom prst="rect">
            <a:avLst/>
          </a:prstGeom>
          <a:solidFill>
            <a:srgbClr val="FFFFFF"/>
          </a:solid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Mechanical stimulation</a:t>
            </a:r>
            <a:endParaRPr lang="en-GB" sz="1400" dirty="0">
              <a:latin typeface="Arial" panose="020B0604020202020204" pitchFamily="34" charset="0"/>
              <a:cs typeface="Arial" panose="020B0604020202020204" pitchFamily="34" charset="0"/>
            </a:endParaRPr>
          </a:p>
        </p:txBody>
      </p:sp>
      <p:pic>
        <p:nvPicPr>
          <p:cNvPr id="24" name="Graphic 23" descr="Bubbles outline">
            <a:extLst>
              <a:ext uri="{FF2B5EF4-FFF2-40B4-BE49-F238E27FC236}">
                <a16:creationId xmlns:a16="http://schemas.microsoft.com/office/drawing/2014/main" id="{3AB27D02-559C-44E9-BCD8-87B426BD94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39322" y="2964754"/>
            <a:ext cx="494254" cy="494254"/>
          </a:xfrm>
          <a:prstGeom prst="rect">
            <a:avLst/>
          </a:prstGeom>
        </p:spPr>
      </p:pic>
      <p:pic>
        <p:nvPicPr>
          <p:cNvPr id="25" name="Graphic 24" descr="Bubbles outline">
            <a:extLst>
              <a:ext uri="{FF2B5EF4-FFF2-40B4-BE49-F238E27FC236}">
                <a16:creationId xmlns:a16="http://schemas.microsoft.com/office/drawing/2014/main" id="{48BD0AD8-8A14-4C2A-A0D3-E6FADF39430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22574" y="2964754"/>
            <a:ext cx="494254" cy="494254"/>
          </a:xfrm>
          <a:prstGeom prst="rect">
            <a:avLst/>
          </a:prstGeom>
        </p:spPr>
      </p:pic>
      <p:sp>
        <p:nvSpPr>
          <p:cNvPr id="26" name="TextBox 25">
            <a:extLst>
              <a:ext uri="{FF2B5EF4-FFF2-40B4-BE49-F238E27FC236}">
                <a16:creationId xmlns:a16="http://schemas.microsoft.com/office/drawing/2014/main" id="{D3C47287-95FB-481B-B93D-59002E8B1B7F}"/>
              </a:ext>
            </a:extLst>
          </p:cNvPr>
          <p:cNvSpPr txBox="1"/>
          <p:nvPr/>
        </p:nvSpPr>
        <p:spPr>
          <a:xfrm>
            <a:off x="6997573" y="3070229"/>
            <a:ext cx="1599567" cy="307777"/>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EVs production</a:t>
            </a:r>
            <a:endParaRPr lang="en-GB"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59B143B-5913-47BE-959D-37208707DC9D}"/>
              </a:ext>
            </a:extLst>
          </p:cNvPr>
          <p:cNvSpPr txBox="1"/>
          <p:nvPr/>
        </p:nvSpPr>
        <p:spPr>
          <a:xfrm>
            <a:off x="8174128" y="2660396"/>
            <a:ext cx="570750" cy="307777"/>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No</a:t>
            </a:r>
            <a:endParaRPr lang="en-GB" sz="1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21C4C78-3BDE-4788-914B-8103F34F4CC9}"/>
              </a:ext>
            </a:extLst>
          </p:cNvPr>
          <p:cNvSpPr txBox="1"/>
          <p:nvPr/>
        </p:nvSpPr>
        <p:spPr>
          <a:xfrm>
            <a:off x="9460078" y="2647571"/>
            <a:ext cx="570750" cy="307777"/>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Yes</a:t>
            </a:r>
            <a:endParaRPr lang="en-GB" sz="1400" dirty="0">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10032EE9-3886-413C-B8B5-E6EC7DA36725}"/>
              </a:ext>
            </a:extLst>
          </p:cNvPr>
          <p:cNvCxnSpPr/>
          <p:nvPr/>
        </p:nvCxnSpPr>
        <p:spPr>
          <a:xfrm>
            <a:off x="8783884" y="3459008"/>
            <a:ext cx="0" cy="34651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1E3DD1E-E93B-4460-9954-92B98070CA54}"/>
              </a:ext>
            </a:extLst>
          </p:cNvPr>
          <p:cNvCxnSpPr/>
          <p:nvPr/>
        </p:nvCxnSpPr>
        <p:spPr>
          <a:xfrm>
            <a:off x="9469701" y="3459008"/>
            <a:ext cx="0" cy="34651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B92561-D03F-42EC-8D2E-DC2F30FF7C82}"/>
              </a:ext>
            </a:extLst>
          </p:cNvPr>
          <p:cNvSpPr txBox="1"/>
          <p:nvPr/>
        </p:nvSpPr>
        <p:spPr>
          <a:xfrm>
            <a:off x="7638866" y="3742125"/>
            <a:ext cx="2993780" cy="523220"/>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EVs isolated from supernatant by differential centrifugation</a:t>
            </a:r>
            <a:endParaRPr lang="en-GB" sz="1400" dirty="0">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B9DA074A-464B-443A-94CE-383F37687B7B}"/>
              </a:ext>
            </a:extLst>
          </p:cNvPr>
          <p:cNvCxnSpPr/>
          <p:nvPr/>
        </p:nvCxnSpPr>
        <p:spPr>
          <a:xfrm>
            <a:off x="8783884" y="4224237"/>
            <a:ext cx="0" cy="34651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79DB670-8EE6-491F-89A1-CE80B4A3A045}"/>
              </a:ext>
            </a:extLst>
          </p:cNvPr>
          <p:cNvCxnSpPr/>
          <p:nvPr/>
        </p:nvCxnSpPr>
        <p:spPr>
          <a:xfrm>
            <a:off x="9469701" y="4224237"/>
            <a:ext cx="0" cy="34651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722F654-3CDC-4CA0-90D3-1533DD30FDEF}"/>
              </a:ext>
            </a:extLst>
          </p:cNvPr>
          <p:cNvSpPr txBox="1"/>
          <p:nvPr/>
        </p:nvSpPr>
        <p:spPr>
          <a:xfrm>
            <a:off x="6508935" y="4497376"/>
            <a:ext cx="5204229" cy="738664"/>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Characterization of </a:t>
            </a:r>
            <a:r>
              <a:rPr lang="en-GB" sz="1400" dirty="0" err="1">
                <a:solidFill>
                  <a:srgbClr val="A5A5A5"/>
                </a:solidFill>
                <a:latin typeface="Arial" panose="020B0604020202020204" pitchFamily="34" charset="0"/>
                <a:cs typeface="Arial" panose="020B0604020202020204" pitchFamily="34" charset="0"/>
              </a:rPr>
              <a:t>Evs’</a:t>
            </a:r>
            <a:r>
              <a:rPr lang="en-GB" sz="1400" dirty="0">
                <a:solidFill>
                  <a:srgbClr val="A5A5A5"/>
                </a:solidFill>
                <a:latin typeface="Arial" panose="020B0604020202020204" pitchFamily="34" charset="0"/>
                <a:cs typeface="Arial" panose="020B0604020202020204" pitchFamily="34" charset="0"/>
              </a:rPr>
              <a:t> type by cryo-electron microscopy and western blot, and </a:t>
            </a:r>
            <a:r>
              <a:rPr lang="en-GB" sz="1400" dirty="0" err="1">
                <a:solidFill>
                  <a:srgbClr val="A5A5A5"/>
                </a:solidFill>
                <a:latin typeface="Arial" panose="020B0604020202020204" pitchFamily="34" charset="0"/>
                <a:cs typeface="Arial" panose="020B0604020202020204" pitchFamily="34" charset="0"/>
              </a:rPr>
              <a:t>Evs’</a:t>
            </a:r>
            <a:r>
              <a:rPr lang="en-GB" sz="1400" dirty="0">
                <a:solidFill>
                  <a:srgbClr val="A5A5A5"/>
                </a:solidFill>
                <a:latin typeface="Arial" panose="020B0604020202020204" pitchFamily="34" charset="0"/>
                <a:cs typeface="Arial" panose="020B0604020202020204" pitchFamily="34" charset="0"/>
              </a:rPr>
              <a:t> content by mass spectrometry and RNA-microarray compared with EVs from unstimulated B cells</a:t>
            </a:r>
            <a:endParaRPr lang="en-GB" sz="1400" dirty="0">
              <a:latin typeface="Arial" panose="020B0604020202020204" pitchFamily="34" charset="0"/>
              <a:cs typeface="Arial" panose="020B0604020202020204" pitchFamily="34" charset="0"/>
            </a:endParaRPr>
          </a:p>
        </p:txBody>
      </p:sp>
      <p:cxnSp>
        <p:nvCxnSpPr>
          <p:cNvPr id="40" name="Straight Arrow Connector 39">
            <a:extLst>
              <a:ext uri="{FF2B5EF4-FFF2-40B4-BE49-F238E27FC236}">
                <a16:creationId xmlns:a16="http://schemas.microsoft.com/office/drawing/2014/main" id="{179851B2-3B55-43E8-8EBA-B597D754F786}"/>
              </a:ext>
            </a:extLst>
          </p:cNvPr>
          <p:cNvCxnSpPr/>
          <p:nvPr/>
        </p:nvCxnSpPr>
        <p:spPr>
          <a:xfrm>
            <a:off x="8783884" y="5399138"/>
            <a:ext cx="0" cy="34651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75E67FF-D4CE-40A4-8E94-C0818494F113}"/>
              </a:ext>
            </a:extLst>
          </p:cNvPr>
          <p:cNvCxnSpPr/>
          <p:nvPr/>
        </p:nvCxnSpPr>
        <p:spPr>
          <a:xfrm>
            <a:off x="9469701" y="5399138"/>
            <a:ext cx="0" cy="34651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CE05606-C999-4049-BB23-BF6CB7B7BD49}"/>
              </a:ext>
            </a:extLst>
          </p:cNvPr>
          <p:cNvSpPr txBox="1"/>
          <p:nvPr/>
        </p:nvSpPr>
        <p:spPr>
          <a:xfrm>
            <a:off x="7107318" y="5734199"/>
            <a:ext cx="4007461" cy="523220"/>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EVs cultured for 72h with CD4</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T cells activated by anti-CD3/CD28 beads</a:t>
            </a:r>
            <a:endParaRPr lang="en-GB" sz="14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67A79843-D201-4440-896E-5E30545D54EF}"/>
              </a:ext>
            </a:extLst>
          </p:cNvPr>
          <p:cNvSpPr txBox="1"/>
          <p:nvPr/>
        </p:nvSpPr>
        <p:spPr>
          <a:xfrm>
            <a:off x="6402915" y="1110277"/>
            <a:ext cx="1600200" cy="400110"/>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pic>
        <p:nvPicPr>
          <p:cNvPr id="30" name="Picture 29" descr="A blue and white house&#10;&#10;Description automatically generated">
            <a:hlinkClick r:id="rId10" action="ppaction://hlinksldjump"/>
            <a:extLst>
              <a:ext uri="{FF2B5EF4-FFF2-40B4-BE49-F238E27FC236}">
                <a16:creationId xmlns:a16="http://schemas.microsoft.com/office/drawing/2014/main" id="{9EC7D46B-73CB-41D7-828E-0D60C3F943CA}"/>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289478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Characterization of extracellular vesicles produced by regulatory B cells in kidney transplantation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Dupuy A. et al., ESOT Congress 2023; OS1_6</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7" y="1123934"/>
            <a:ext cx="5211726" cy="3447098"/>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dirty="0" err="1">
                <a:solidFill>
                  <a:srgbClr val="A5A5A5"/>
                </a:solidFill>
                <a:latin typeface="Arial" panose="020B0604020202020204" pitchFamily="34" charset="0"/>
                <a:cs typeface="Arial" panose="020B0604020202020204" pitchFamily="34" charset="0"/>
              </a:rPr>
              <a:t>Breg</a:t>
            </a:r>
            <a:r>
              <a:rPr lang="en-GB" dirty="0">
                <a:solidFill>
                  <a:srgbClr val="A5A5A5"/>
                </a:solidFill>
                <a:latin typeface="Arial" panose="020B0604020202020204" pitchFamily="34" charset="0"/>
                <a:cs typeface="Arial" panose="020B0604020202020204" pitchFamily="34" charset="0"/>
              </a:rPr>
              <a:t> produce EVs expressing the markers CD9, CD63, CD81 and Tsg101 with a selective expression of Galectin-3 compared to EVs from unstimulated B cells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EVs from </a:t>
            </a:r>
            <a:r>
              <a:rPr lang="en-GB" dirty="0" err="1">
                <a:solidFill>
                  <a:srgbClr val="A5A5A5"/>
                </a:solidFill>
                <a:latin typeface="Arial" panose="020B0604020202020204" pitchFamily="34" charset="0"/>
                <a:cs typeface="Arial" panose="020B0604020202020204" pitchFamily="34" charset="0"/>
              </a:rPr>
              <a:t>Breg</a:t>
            </a:r>
            <a:r>
              <a:rPr lang="en-GB" dirty="0">
                <a:solidFill>
                  <a:srgbClr val="A5A5A5"/>
                </a:solidFill>
                <a:latin typeface="Arial" panose="020B0604020202020204" pitchFamily="34" charset="0"/>
                <a:cs typeface="Arial" panose="020B0604020202020204" pitchFamily="34" charset="0"/>
              </a:rPr>
              <a:t> inhibit the proliferation of CD4</a:t>
            </a:r>
            <a:r>
              <a:rPr lang="en-GB" baseline="30000" dirty="0">
                <a:solidFill>
                  <a:srgbClr val="A5A5A5"/>
                </a:solidFill>
                <a:latin typeface="Arial" panose="020B0604020202020204" pitchFamily="34" charset="0"/>
                <a:cs typeface="Arial" panose="020B0604020202020204" pitchFamily="34" charset="0"/>
              </a:rPr>
              <a:t>+</a:t>
            </a:r>
            <a:r>
              <a:rPr lang="en-GB" dirty="0">
                <a:solidFill>
                  <a:srgbClr val="A5A5A5"/>
                </a:solidFill>
                <a:latin typeface="Arial" panose="020B0604020202020204" pitchFamily="34" charset="0"/>
                <a:cs typeface="Arial" panose="020B0604020202020204" pitchFamily="34" charset="0"/>
              </a:rPr>
              <a:t> T cells in vitro</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Mechanical stimulation increases the EVs production by 3 without altering their suppressive properties</a:t>
            </a:r>
            <a:endParaRPr lang="en-CH"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43589" y="1123934"/>
            <a:ext cx="5230974" cy="178510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err="1">
                <a:solidFill>
                  <a:srgbClr val="A5A5A5"/>
                </a:solidFill>
                <a:latin typeface="Arial" panose="020B0604020202020204" pitchFamily="34" charset="0"/>
                <a:cs typeface="Arial" panose="020B0604020202020204" pitchFamily="34" charset="0"/>
              </a:rPr>
              <a:t>Breg’s</a:t>
            </a:r>
            <a:r>
              <a:rPr lang="en-GB" dirty="0">
                <a:solidFill>
                  <a:srgbClr val="A5A5A5"/>
                </a:solidFill>
                <a:latin typeface="Arial" panose="020B0604020202020204" pitchFamily="34" charset="0"/>
                <a:cs typeface="Arial" panose="020B0604020202020204" pitchFamily="34" charset="0"/>
              </a:rPr>
              <a:t> EVs, due to their inhibitory potential but also the possibility to increase their secretion, open new approaches in kidney transplantation, as therapeutic targets and biomarkers</a:t>
            </a:r>
          </a:p>
        </p:txBody>
      </p:sp>
      <p:pic>
        <p:nvPicPr>
          <p:cNvPr id="6" name="Picture 5" descr="A blue and white house&#10;&#10;Description automatically generated">
            <a:hlinkClick r:id="rId4" action="ppaction://hlinksldjump"/>
            <a:extLst>
              <a:ext uri="{FF2B5EF4-FFF2-40B4-BE49-F238E27FC236}">
                <a16:creationId xmlns:a16="http://schemas.microsoft.com/office/drawing/2014/main" id="{07BC6D43-5D84-4DC3-AD0C-F8229F4794B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159871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B208C-3368-49C0-9090-DD7DFF32B284}"/>
              </a:ext>
            </a:extLst>
          </p:cNvPr>
          <p:cNvSpPr>
            <a:spLocks noGrp="1"/>
          </p:cNvSpPr>
          <p:nvPr>
            <p:ph idx="1"/>
          </p:nvPr>
        </p:nvSpPr>
        <p:spPr/>
        <p:txBody>
          <a:bodyPr/>
          <a:lstStyle/>
          <a:p>
            <a:pPr algn="just">
              <a:lnSpc>
                <a:spcPct val="150000"/>
              </a:lnSpc>
            </a:pPr>
            <a:endParaRPr lang="en-GB" sz="2000" b="0" i="0" u="none" strike="noStrike" dirty="0">
              <a:solidFill>
                <a:srgbClr val="636569"/>
              </a:solidFill>
              <a:effectLst/>
              <a:latin typeface="Gotham" panose="02000504050000020004" pitchFamily="2" charset="0"/>
            </a:endParaRPr>
          </a:p>
          <a:p>
            <a:pPr algn="just">
              <a:lnSpc>
                <a:spcPct val="150000"/>
              </a:lnSpc>
            </a:pPr>
            <a:endParaRPr lang="en-GB" dirty="0"/>
          </a:p>
          <a:p>
            <a:pPr algn="just">
              <a:lnSpc>
                <a:spcPct val="150000"/>
              </a:lnSpc>
            </a:pPr>
            <a:r>
              <a:rPr lang="en-GB" sz="2000" b="0" i="0" u="none" strike="noStrike" dirty="0">
                <a:solidFill>
                  <a:srgbClr val="636569"/>
                </a:solidFill>
                <a:effectLst/>
                <a:latin typeface="Arial" panose="020B0604020202020204" pitchFamily="34" charset="0"/>
                <a:cs typeface="Arial" panose="020B0604020202020204" pitchFamily="34" charset="0"/>
              </a:rPr>
              <a:t>This slide deck is designed for personal educational purposes only and should not be utilised for making patient management decisions. It is important to verify all information provided before treating patients or applying any therapies mentioned in these materials.</a:t>
            </a:r>
            <a:endParaRPr lang="en-GB" sz="2000" b="1" dirty="0">
              <a:solidFill>
                <a:srgbClr val="636569"/>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F1A0E69-9DE7-4A01-9290-35E2FC87BBB4}"/>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Disclaimer</a:t>
            </a:r>
          </a:p>
        </p:txBody>
      </p:sp>
    </p:spTree>
    <p:custDataLst>
      <p:tags r:id="rId1"/>
    </p:custDataLst>
    <p:extLst>
      <p:ext uri="{BB962C8B-B14F-4D97-AF65-F5344CB8AC3E}">
        <p14:creationId xmlns:p14="http://schemas.microsoft.com/office/powerpoint/2010/main" val="138786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Characteristics and function of donor and recipient tissue resident lymphocytes in kidney transplants</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Hullegie-Peelen</a:t>
            </a:r>
            <a:r>
              <a:rPr lang="en-GB" dirty="0">
                <a:latin typeface="Arial" panose="020B0604020202020204" pitchFamily="34" charset="0"/>
                <a:cs typeface="Arial" panose="020B0604020202020204" pitchFamily="34" charset="0"/>
              </a:rPr>
              <a:t> D. et al., ESOT Congress 2023; OS1_7</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3353"/>
            <a:ext cx="5206707"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Tissue-resident lymphocytes (TRLs) are critical for local protection against viral pathogens in peripheral tissue.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It is unclear if TRLs perform a similar role in transplanted organs under chronic immunosuppressed conditions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investigate which TRL populations are present in kidney transplants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examine the frequencies and characteristics of donor and                 recipient TRL population</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explore their potential 	significance in local antiviral immunity </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7A2064C-F29E-4B4D-B923-BFA25C92D18C}"/>
              </a:ext>
            </a:extLst>
          </p:cNvPr>
          <p:cNvSpPr txBox="1"/>
          <p:nvPr/>
        </p:nvSpPr>
        <p:spPr>
          <a:xfrm>
            <a:off x="6351740" y="1117520"/>
            <a:ext cx="13729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sp>
        <p:nvSpPr>
          <p:cNvPr id="7" name="Rectangle: Rounded Corners 6">
            <a:extLst>
              <a:ext uri="{FF2B5EF4-FFF2-40B4-BE49-F238E27FC236}">
                <a16:creationId xmlns:a16="http://schemas.microsoft.com/office/drawing/2014/main" id="{4F7D51E8-87C9-4964-AE47-CC882A4CB8B7}"/>
              </a:ext>
            </a:extLst>
          </p:cNvPr>
          <p:cNvSpPr/>
          <p:nvPr/>
        </p:nvSpPr>
        <p:spPr>
          <a:xfrm>
            <a:off x="6558162" y="1683370"/>
            <a:ext cx="4916389" cy="874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Renal lymphocytes were obtained by enzymatic digestion of kidney </a:t>
            </a:r>
            <a:r>
              <a:rPr kumimoji="0" lang="en-GB" sz="16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transplantectomy</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specimens (n=24)</a:t>
            </a:r>
          </a:p>
        </p:txBody>
      </p:sp>
      <p:sp>
        <p:nvSpPr>
          <p:cNvPr id="9" name="Rectangle: Rounded Corners 8">
            <a:extLst>
              <a:ext uri="{FF2B5EF4-FFF2-40B4-BE49-F238E27FC236}">
                <a16:creationId xmlns:a16="http://schemas.microsoft.com/office/drawing/2014/main" id="{00AFED81-DDBA-4181-9116-405514367FDB}"/>
              </a:ext>
            </a:extLst>
          </p:cNvPr>
          <p:cNvSpPr/>
          <p:nvPr/>
        </p:nvSpPr>
        <p:spPr>
          <a:xfrm>
            <a:off x="6558158" y="3092182"/>
            <a:ext cx="4916393" cy="10396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Flow cytometry was used to identify TRL tissue residency (CD69, CD103 and CD49a) and their origin based on HLA-discrepancies between donor and recipient</a:t>
            </a:r>
          </a:p>
        </p:txBody>
      </p:sp>
      <p:cxnSp>
        <p:nvCxnSpPr>
          <p:cNvPr id="10" name="Straight Arrow Connector 9">
            <a:extLst>
              <a:ext uri="{FF2B5EF4-FFF2-40B4-BE49-F238E27FC236}">
                <a16:creationId xmlns:a16="http://schemas.microsoft.com/office/drawing/2014/main" id="{83919D1E-46A5-4C7A-A861-1EA1BF641E7E}"/>
              </a:ext>
            </a:extLst>
          </p:cNvPr>
          <p:cNvCxnSpPr>
            <a:cxnSpLocks/>
          </p:cNvCxnSpPr>
          <p:nvPr/>
        </p:nvCxnSpPr>
        <p:spPr>
          <a:xfrm>
            <a:off x="9013948" y="2667747"/>
            <a:ext cx="0" cy="30240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02E71A0C-0C85-4A0C-B436-61946FE5FD35}"/>
              </a:ext>
            </a:extLst>
          </p:cNvPr>
          <p:cNvSpPr/>
          <p:nvPr/>
        </p:nvSpPr>
        <p:spPr>
          <a:xfrm>
            <a:off x="6553346" y="4727928"/>
            <a:ext cx="4921205" cy="1266107"/>
          </a:xfrm>
          <a:prstGeom prst="round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In-depth analysis of donor and recipient TRL phenotype and functional characteristics was performed using single-cell transcriptome sequencing, single-cell TCR sequencing and virus dextramer staining</a:t>
            </a:r>
            <a:endParaRPr kumimoji="0" lang="en-CH"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297FE293-16CE-4954-9CDE-8351E37CBEF8}"/>
              </a:ext>
            </a:extLst>
          </p:cNvPr>
          <p:cNvCxnSpPr>
            <a:cxnSpLocks/>
          </p:cNvCxnSpPr>
          <p:nvPr/>
        </p:nvCxnSpPr>
        <p:spPr>
          <a:xfrm>
            <a:off x="9013948" y="4275421"/>
            <a:ext cx="0" cy="30240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A blue and white house&#10;&#10;Description automatically generated">
            <a:hlinkClick r:id="rId4" action="ppaction://hlinksldjump"/>
            <a:extLst>
              <a:ext uri="{FF2B5EF4-FFF2-40B4-BE49-F238E27FC236}">
                <a16:creationId xmlns:a16="http://schemas.microsoft.com/office/drawing/2014/main" id="{F6FC9AD8-7E3B-4595-8B24-95824A6CA5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370013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Characteristics and function of donor and recipient tissue resident lymphocytes in kidney transplants</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Hullegie-Peelen</a:t>
            </a:r>
            <a:r>
              <a:rPr lang="en-GB" dirty="0">
                <a:latin typeface="Arial" panose="020B0604020202020204" pitchFamily="34" charset="0"/>
                <a:cs typeface="Arial" panose="020B0604020202020204" pitchFamily="34" charset="0"/>
              </a:rPr>
              <a:t> D. et al., ESOT Congress 2023; OS1_7</a:t>
            </a:r>
          </a:p>
        </p:txBody>
      </p:sp>
      <p:sp>
        <p:nvSpPr>
          <p:cNvPr id="8" name="TextBox 7">
            <a:extLst>
              <a:ext uri="{FF2B5EF4-FFF2-40B4-BE49-F238E27FC236}">
                <a16:creationId xmlns:a16="http://schemas.microsoft.com/office/drawing/2014/main" id="{5DC1067D-CBC7-45D9-B43D-A84130BED2F9}"/>
              </a:ext>
            </a:extLst>
          </p:cNvPr>
          <p:cNvSpPr txBox="1"/>
          <p:nvPr/>
        </p:nvSpPr>
        <p:spPr>
          <a:xfrm>
            <a:off x="6351740" y="3856093"/>
            <a:ext cx="5123341" cy="23698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This study detects innate and adaptive TRL populations of both donor and recipient origin in kidney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transplantectomy</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specimens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CD8+ T</a:t>
            </a:r>
            <a:r>
              <a:rPr kumimoji="0" lang="en-GB" sz="1600"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RM </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cells of donor and recipient origin both demonstrate specificity for several viral pathogens supporting the notion that these cells may contribute to local antiviral immunity</a:t>
            </a:r>
            <a:endParaRPr kumimoji="0" lang="en-CH"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0CE067-76C4-45A3-BC6F-50EB33052371}"/>
              </a:ext>
            </a:extLst>
          </p:cNvPr>
          <p:cNvSpPr txBox="1"/>
          <p:nvPr/>
        </p:nvSpPr>
        <p:spPr>
          <a:xfrm>
            <a:off x="716919" y="1125271"/>
            <a:ext cx="5155029"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Chimerism of donor and recipient cells was present in 43% of kidney transplants and occurred in all TRL subpopulations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proportion of donor TRLs is negatively correlated with the time between transplantation and </a:t>
            </a:r>
            <a:r>
              <a:rPr kumimoji="0" lang="en-GB"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explantation</a:t>
            </a: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(r=-0.74, p=0.046)</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Paired single-cell transcriptome and TCR sequencing showed that donor and recipient T</a:t>
            </a:r>
            <a:r>
              <a:rPr kumimoji="0" lang="en-GB"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RM</a:t>
            </a: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cells share numerous TCR clonotypes predicted to target viral pathogens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Virus dextramer staining further confirmed that T</a:t>
            </a:r>
            <a:r>
              <a:rPr kumimoji="0" lang="en-US" b="0" i="0" u="none" strike="noStrike" kern="1200" cap="none" spc="0" normalizeH="0" baseline="-25000" noProof="0" dirty="0">
                <a:ln>
                  <a:noFill/>
                </a:ln>
                <a:solidFill>
                  <a:srgbClr val="A5A5A5"/>
                </a:solidFill>
                <a:effectLst/>
                <a:uLnTx/>
                <a:uFillTx/>
                <a:latin typeface="Arial" panose="020B0604020202020204" pitchFamily="34" charset="0"/>
                <a:cs typeface="Arial" panose="020B0604020202020204" pitchFamily="34" charset="0"/>
              </a:rPr>
              <a:t>RM</a:t>
            </a:r>
            <a:r>
              <a:rPr kumimoji="0" lang="en-US"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cells of both donor and recipient origin express TCRs with specificities against common viruses, including CMV, EBV, BK polyomavirus, and influenza A</a:t>
            </a:r>
            <a:endParaRPr kumimoji="0" lang="en-CH"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p:txBody>
      </p:sp>
      <p:sp>
        <p:nvSpPr>
          <p:cNvPr id="27" name="Tekstvak 26"/>
          <p:cNvSpPr txBox="1"/>
          <p:nvPr/>
        </p:nvSpPr>
        <p:spPr>
          <a:xfrm>
            <a:off x="7516707" y="987384"/>
            <a:ext cx="331694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Figure. TRL populations in kidney </a:t>
            </a:r>
            <a:r>
              <a:rPr lang="en-US" sz="1050" b="1" dirty="0">
                <a:solidFill>
                  <a:prstClr val="black"/>
                </a:solidFill>
                <a:latin typeface="Arial" panose="020B0604020202020204" pitchFamily="34" charset="0"/>
                <a:ea typeface="Arial" charset="0"/>
                <a:cs typeface="Arial" panose="020B0604020202020204" pitchFamily="34" charset="0"/>
              </a:rPr>
              <a:t>transplants</a:t>
            </a:r>
          </a:p>
        </p:txBody>
      </p:sp>
      <p:grpSp>
        <p:nvGrpSpPr>
          <p:cNvPr id="29" name="Groep 28"/>
          <p:cNvGrpSpPr/>
          <p:nvPr/>
        </p:nvGrpSpPr>
        <p:grpSpPr>
          <a:xfrm>
            <a:off x="7747912" y="1221051"/>
            <a:ext cx="2854533" cy="2635042"/>
            <a:chOff x="2196075" y="978230"/>
            <a:chExt cx="2854533" cy="2635042"/>
          </a:xfrm>
        </p:grpSpPr>
        <p:grpSp>
          <p:nvGrpSpPr>
            <p:cNvPr id="24" name="Groep 23"/>
            <p:cNvGrpSpPr/>
            <p:nvPr/>
          </p:nvGrpSpPr>
          <p:grpSpPr>
            <a:xfrm>
              <a:off x="2196075" y="978230"/>
              <a:ext cx="2854533" cy="2635042"/>
              <a:chOff x="6418217" y="2425017"/>
              <a:chExt cx="4341296" cy="4070646"/>
            </a:xfrm>
          </p:grpSpPr>
          <p:pic>
            <p:nvPicPr>
              <p:cNvPr id="25" name="Afbeelding 24"/>
              <p:cNvPicPr/>
              <p:nvPr/>
            </p:nvPicPr>
            <p:blipFill rotWithShape="1">
              <a:blip r:embed="rId4" cstate="screen">
                <a:extLst>
                  <a:ext uri="{28A0092B-C50C-407E-A947-70E740481C1C}">
                    <a14:useLocalDpi xmlns:a14="http://schemas.microsoft.com/office/drawing/2010/main"/>
                  </a:ext>
                </a:extLst>
              </a:blip>
              <a:srcRect t="-482"/>
              <a:stretch/>
            </p:blipFill>
            <p:spPr bwMode="auto">
              <a:xfrm>
                <a:off x="6418217" y="2581482"/>
                <a:ext cx="4341296" cy="3914181"/>
              </a:xfrm>
              <a:prstGeom prst="rect">
                <a:avLst/>
              </a:prstGeom>
              <a:ln>
                <a:noFill/>
              </a:ln>
              <a:extLst>
                <a:ext uri="{53640926-AAD7-44D8-BBD7-CCE9431645EC}">
                  <a14:shadowObscured xmlns:a14="http://schemas.microsoft.com/office/drawing/2010/main"/>
                </a:ext>
              </a:extLst>
            </p:spPr>
          </p:pic>
          <p:sp>
            <p:nvSpPr>
              <p:cNvPr id="26" name="Rechthoek 25"/>
              <p:cNvSpPr/>
              <p:nvPr/>
            </p:nvSpPr>
            <p:spPr>
              <a:xfrm>
                <a:off x="6418217" y="2425017"/>
                <a:ext cx="357052" cy="292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8" name="Rechthoek 27"/>
            <p:cNvSpPr/>
            <p:nvPr/>
          </p:nvSpPr>
          <p:spPr>
            <a:xfrm>
              <a:off x="2430847" y="1079514"/>
              <a:ext cx="350077" cy="298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15" name="Picture 14" descr="A blue and white house&#10;&#10;Description automatically generated">
            <a:hlinkClick r:id="rId5" action="ppaction://hlinksldjump"/>
            <a:extLst>
              <a:ext uri="{FF2B5EF4-FFF2-40B4-BE49-F238E27FC236}">
                <a16:creationId xmlns:a16="http://schemas.microsoft.com/office/drawing/2014/main" id="{7B148816-4688-4C3A-AA65-7864238590C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20580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Nicotinamide phosphoribosyltransferase inhibition as a novel treatment target in allograft rejection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Texler</a:t>
            </a:r>
            <a:r>
              <a:rPr lang="en-GB" dirty="0">
                <a:latin typeface="Arial" panose="020B0604020202020204" pitchFamily="34" charset="0"/>
                <a:cs typeface="Arial" panose="020B0604020202020204" pitchFamily="34" charset="0"/>
              </a:rPr>
              <a:t> B. et al., ESOT Congress 2023; OS2_4</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2942"/>
            <a:ext cx="5201583" cy="26930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 cell metabolism has been established to be highly relevant for T cell differentiation and effector function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Targeted suppression of activated non-regulatory T-cells by starving them of NAD through inhibition of NAMPT has been shown to reduce the burden of inflammatory diseases</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339713" y="1109010"/>
            <a:ext cx="20221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sp>
        <p:nvSpPr>
          <p:cNvPr id="73" name="Oval 72">
            <a:extLst>
              <a:ext uri="{FF2B5EF4-FFF2-40B4-BE49-F238E27FC236}">
                <a16:creationId xmlns:a16="http://schemas.microsoft.com/office/drawing/2014/main" id="{3F1ADBB8-BEB6-47FD-AF95-D4C10386EC94}"/>
              </a:ext>
            </a:extLst>
          </p:cNvPr>
          <p:cNvSpPr/>
          <p:nvPr/>
        </p:nvSpPr>
        <p:spPr>
          <a:xfrm>
            <a:off x="6490530" y="1529303"/>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74" name="Oval 73">
            <a:extLst>
              <a:ext uri="{FF2B5EF4-FFF2-40B4-BE49-F238E27FC236}">
                <a16:creationId xmlns:a16="http://schemas.microsoft.com/office/drawing/2014/main" id="{B1BD29D1-8241-4108-A945-A0D9C92C0176}"/>
              </a:ext>
            </a:extLst>
          </p:cNvPr>
          <p:cNvSpPr/>
          <p:nvPr/>
        </p:nvSpPr>
        <p:spPr>
          <a:xfrm>
            <a:off x="6485221" y="4062280"/>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sp>
        <p:nvSpPr>
          <p:cNvPr id="75" name="Oval 74">
            <a:extLst>
              <a:ext uri="{FF2B5EF4-FFF2-40B4-BE49-F238E27FC236}">
                <a16:creationId xmlns:a16="http://schemas.microsoft.com/office/drawing/2014/main" id="{133EBA29-FEFD-4DAA-922B-9CD8357860F1}"/>
              </a:ext>
            </a:extLst>
          </p:cNvPr>
          <p:cNvSpPr/>
          <p:nvPr/>
        </p:nvSpPr>
        <p:spPr>
          <a:xfrm>
            <a:off x="6485221" y="5754431"/>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3</a:t>
            </a:r>
          </a:p>
        </p:txBody>
      </p:sp>
      <p:pic>
        <p:nvPicPr>
          <p:cNvPr id="51" name="Picture 50" descr="A blue and white house&#10;&#10;Description automatically generated">
            <a:hlinkClick r:id="rId4" action="ppaction://hlinksldjump"/>
            <a:extLst>
              <a:ext uri="{FF2B5EF4-FFF2-40B4-BE49-F238E27FC236}">
                <a16:creationId xmlns:a16="http://schemas.microsoft.com/office/drawing/2014/main" id="{935878E0-BF2A-4FBA-B21C-BD56A76676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grpSp>
        <p:nvGrpSpPr>
          <p:cNvPr id="53" name="Group 52">
            <a:extLst>
              <a:ext uri="{FF2B5EF4-FFF2-40B4-BE49-F238E27FC236}">
                <a16:creationId xmlns:a16="http://schemas.microsoft.com/office/drawing/2014/main" id="{9F9476DD-2884-430A-B366-31908E813FCF}"/>
              </a:ext>
            </a:extLst>
          </p:cNvPr>
          <p:cNvGrpSpPr/>
          <p:nvPr/>
        </p:nvGrpSpPr>
        <p:grpSpPr>
          <a:xfrm>
            <a:off x="6503359" y="1419946"/>
            <a:ext cx="5063710" cy="2457159"/>
            <a:chOff x="6522915" y="1107784"/>
            <a:chExt cx="5063710" cy="2457159"/>
          </a:xfrm>
        </p:grpSpPr>
        <p:pic>
          <p:nvPicPr>
            <p:cNvPr id="60" name="Picture 59" descr="A white outline of a heart&#10;&#10;Description automatically generated with medium confidence">
              <a:extLst>
                <a:ext uri="{FF2B5EF4-FFF2-40B4-BE49-F238E27FC236}">
                  <a16:creationId xmlns:a16="http://schemas.microsoft.com/office/drawing/2014/main" id="{61E1EBB5-268F-486D-B10A-44B0925FE887}"/>
                </a:ext>
              </a:extLst>
            </p:cNvPr>
            <p:cNvPicPr>
              <a:picLocks noChangeAspect="1"/>
            </p:cNvPicPr>
            <p:nvPr/>
          </p:nvPicPr>
          <p:blipFill>
            <a:blip r:embed="rId6">
              <a:duotone>
                <a:prstClr val="black"/>
                <a:srgbClr val="F46465">
                  <a:tint val="45000"/>
                  <a:satMod val="400000"/>
                </a:srgbClr>
              </a:duotone>
              <a:extLst>
                <a:ext uri="{28A0092B-C50C-407E-A947-70E740481C1C}">
                  <a14:useLocalDpi xmlns:a14="http://schemas.microsoft.com/office/drawing/2010/main" val="0"/>
                </a:ext>
              </a:extLst>
            </a:blip>
            <a:stretch>
              <a:fillRect/>
            </a:stretch>
          </p:blipFill>
          <p:spPr>
            <a:xfrm>
              <a:off x="10134027" y="1107784"/>
              <a:ext cx="546158" cy="546158"/>
            </a:xfrm>
            <a:prstGeom prst="rect">
              <a:avLst/>
            </a:prstGeom>
          </p:spPr>
        </p:pic>
        <p:pic>
          <p:nvPicPr>
            <p:cNvPr id="61" name="Picture 60" descr="Logo&#10;&#10;Description automatically generated">
              <a:extLst>
                <a:ext uri="{FF2B5EF4-FFF2-40B4-BE49-F238E27FC236}">
                  <a16:creationId xmlns:a16="http://schemas.microsoft.com/office/drawing/2014/main" id="{CCD3D8ED-9027-4ACE-AD8B-A508D432C92F}"/>
                </a:ext>
              </a:extLst>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18703" t="31482" r="18889" b="30740"/>
            <a:stretch/>
          </p:blipFill>
          <p:spPr>
            <a:xfrm>
              <a:off x="6864777" y="2019165"/>
              <a:ext cx="650377" cy="393700"/>
            </a:xfrm>
            <a:prstGeom prst="rect">
              <a:avLst/>
            </a:prstGeom>
          </p:spPr>
        </p:pic>
        <p:pic>
          <p:nvPicPr>
            <p:cNvPr id="66" name="Picture 65" descr="Logo&#10;&#10;Description automatically generated">
              <a:extLst>
                <a:ext uri="{FF2B5EF4-FFF2-40B4-BE49-F238E27FC236}">
                  <a16:creationId xmlns:a16="http://schemas.microsoft.com/office/drawing/2014/main" id="{DB986318-F346-467C-9785-9872EE441E2C}"/>
                </a:ext>
              </a:extLst>
            </p:cNvPr>
            <p:cNvPicPr>
              <a:picLocks noChangeAspect="1"/>
            </p:cNvPicPr>
            <p:nvPr/>
          </p:nvPicPr>
          <p:blipFill rotWithShape="1">
            <a:blip r:embed="rId7" cstate="print">
              <a:biLevel thresh="75000"/>
              <a:extLst>
                <a:ext uri="{28A0092B-C50C-407E-A947-70E740481C1C}">
                  <a14:useLocalDpi xmlns:a14="http://schemas.microsoft.com/office/drawing/2010/main" val="0"/>
                </a:ext>
              </a:extLst>
            </a:blip>
            <a:srcRect l="18703" t="31482" r="18889" b="30740"/>
            <a:stretch/>
          </p:blipFill>
          <p:spPr>
            <a:xfrm>
              <a:off x="7942462" y="2019165"/>
              <a:ext cx="650377" cy="393700"/>
            </a:xfrm>
            <a:prstGeom prst="rect">
              <a:avLst/>
            </a:prstGeom>
          </p:spPr>
        </p:pic>
        <p:sp>
          <p:nvSpPr>
            <p:cNvPr id="67" name="TextBox 66">
              <a:extLst>
                <a:ext uri="{FF2B5EF4-FFF2-40B4-BE49-F238E27FC236}">
                  <a16:creationId xmlns:a16="http://schemas.microsoft.com/office/drawing/2014/main" id="{50C14679-8C7C-41AC-AD25-DE05880A65DF}"/>
                </a:ext>
              </a:extLst>
            </p:cNvPr>
            <p:cNvSpPr txBox="1"/>
            <p:nvPr/>
          </p:nvSpPr>
          <p:spPr>
            <a:xfrm>
              <a:off x="7091510" y="1274737"/>
              <a:ext cx="375483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Heterotopic </a:t>
              </a:r>
              <a:r>
                <a:rPr kumimoji="0" lang="en-US"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HTx</a:t>
              </a: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model in mice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9" name="Picture 68" descr="Logo&#10;&#10;Description automatically generated">
              <a:extLst>
                <a:ext uri="{FF2B5EF4-FFF2-40B4-BE49-F238E27FC236}">
                  <a16:creationId xmlns:a16="http://schemas.microsoft.com/office/drawing/2014/main" id="{230A48CF-3534-4C65-9A73-F2D59A612907}"/>
                </a:ext>
              </a:extLst>
            </p:cNvPr>
            <p:cNvPicPr>
              <a:picLocks noChangeAspect="1"/>
            </p:cNvPicPr>
            <p:nvPr/>
          </p:nvPicPr>
          <p:blipFill rotWithShape="1">
            <a:blip r:embed="rId7" cstate="print">
              <a:biLevel thresh="75000"/>
              <a:extLst>
                <a:ext uri="{28A0092B-C50C-407E-A947-70E740481C1C}">
                  <a14:useLocalDpi xmlns:a14="http://schemas.microsoft.com/office/drawing/2010/main" val="0"/>
                </a:ext>
              </a:extLst>
            </a:blip>
            <a:srcRect l="18703" t="31482" r="18889" b="30740"/>
            <a:stretch/>
          </p:blipFill>
          <p:spPr>
            <a:xfrm>
              <a:off x="10582659" y="2019165"/>
              <a:ext cx="650377" cy="393700"/>
            </a:xfrm>
            <a:prstGeom prst="rect">
              <a:avLst/>
            </a:prstGeom>
          </p:spPr>
        </p:pic>
        <p:pic>
          <p:nvPicPr>
            <p:cNvPr id="72" name="Picture 71" descr="Logo&#10;&#10;Description automatically generated">
              <a:extLst>
                <a:ext uri="{FF2B5EF4-FFF2-40B4-BE49-F238E27FC236}">
                  <a16:creationId xmlns:a16="http://schemas.microsoft.com/office/drawing/2014/main" id="{16CC940D-2EEC-4456-B9A5-6FF063A1ABEB}"/>
                </a:ext>
              </a:extLst>
            </p:cNvPr>
            <p:cNvPicPr>
              <a:picLocks noChangeAspect="1"/>
            </p:cNvPicPr>
            <p:nvPr/>
          </p:nvPicPr>
          <p:blipFill rotWithShape="1">
            <a:blip r:embed="rId7" cstate="print">
              <a:biLevel thresh="75000"/>
              <a:extLst>
                <a:ext uri="{28A0092B-C50C-407E-A947-70E740481C1C}">
                  <a14:useLocalDpi xmlns:a14="http://schemas.microsoft.com/office/drawing/2010/main" val="0"/>
                </a:ext>
              </a:extLst>
            </a:blip>
            <a:srcRect l="18703" t="31482" r="18889" b="30740"/>
            <a:stretch/>
          </p:blipFill>
          <p:spPr>
            <a:xfrm>
              <a:off x="9450647" y="2021228"/>
              <a:ext cx="650377" cy="393700"/>
            </a:xfrm>
            <a:prstGeom prst="rect">
              <a:avLst/>
            </a:prstGeom>
          </p:spPr>
        </p:pic>
        <p:grpSp>
          <p:nvGrpSpPr>
            <p:cNvPr id="76" name="Group 75">
              <a:extLst>
                <a:ext uri="{FF2B5EF4-FFF2-40B4-BE49-F238E27FC236}">
                  <a16:creationId xmlns:a16="http://schemas.microsoft.com/office/drawing/2014/main" id="{EDFDF2F2-39D0-4196-89E9-E744B29C2F75}"/>
                </a:ext>
              </a:extLst>
            </p:cNvPr>
            <p:cNvGrpSpPr/>
            <p:nvPr/>
          </p:nvGrpSpPr>
          <p:grpSpPr>
            <a:xfrm>
              <a:off x="7679917" y="1577834"/>
              <a:ext cx="2674370" cy="364394"/>
              <a:chOff x="8544766" y="3323579"/>
              <a:chExt cx="668018" cy="364394"/>
            </a:xfrm>
          </p:grpSpPr>
          <p:grpSp>
            <p:nvGrpSpPr>
              <p:cNvPr id="88" name="Group 87">
                <a:extLst>
                  <a:ext uri="{FF2B5EF4-FFF2-40B4-BE49-F238E27FC236}">
                    <a16:creationId xmlns:a16="http://schemas.microsoft.com/office/drawing/2014/main" id="{CE29F6ED-994E-4985-8A6A-BB18A4A5B9C4}"/>
                  </a:ext>
                </a:extLst>
              </p:cNvPr>
              <p:cNvGrpSpPr/>
              <p:nvPr/>
            </p:nvGrpSpPr>
            <p:grpSpPr>
              <a:xfrm rot="5400000">
                <a:off x="8768302" y="3243491"/>
                <a:ext cx="220946" cy="668018"/>
                <a:chOff x="10044304" y="4325333"/>
                <a:chExt cx="912330" cy="668018"/>
              </a:xfrm>
            </p:grpSpPr>
            <p:cxnSp>
              <p:nvCxnSpPr>
                <p:cNvPr id="90" name="Connector: Elbow 89">
                  <a:extLst>
                    <a:ext uri="{FF2B5EF4-FFF2-40B4-BE49-F238E27FC236}">
                      <a16:creationId xmlns:a16="http://schemas.microsoft.com/office/drawing/2014/main" id="{91C65C41-FC02-43B2-B091-AF36065F8819}"/>
                    </a:ext>
                  </a:extLst>
                </p:cNvPr>
                <p:cNvCxnSpPr>
                  <a:cxnSpLocks/>
                </p:cNvCxnSpPr>
                <p:nvPr/>
              </p:nvCxnSpPr>
              <p:spPr>
                <a:xfrm rot="16200000">
                  <a:off x="10329303" y="4041419"/>
                  <a:ext cx="343418" cy="911245"/>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D6069E2C-20CF-4661-98F8-057A33CB5426}"/>
                    </a:ext>
                  </a:extLst>
                </p:cNvPr>
                <p:cNvCxnSpPr>
                  <a:cxnSpLocks/>
                </p:cNvCxnSpPr>
                <p:nvPr/>
              </p:nvCxnSpPr>
              <p:spPr>
                <a:xfrm rot="5400000" flipV="1">
                  <a:off x="10328218" y="4366019"/>
                  <a:ext cx="343418" cy="911246"/>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9" name="Straight Connector 88">
                <a:extLst>
                  <a:ext uri="{FF2B5EF4-FFF2-40B4-BE49-F238E27FC236}">
                    <a16:creationId xmlns:a16="http://schemas.microsoft.com/office/drawing/2014/main" id="{34987C0E-77BE-412C-94A8-DA93F2A939E2}"/>
                  </a:ext>
                </a:extLst>
              </p:cNvPr>
              <p:cNvCxnSpPr>
                <a:cxnSpLocks/>
              </p:cNvCxnSpPr>
              <p:nvPr/>
            </p:nvCxnSpPr>
            <p:spPr>
              <a:xfrm>
                <a:off x="8869780" y="3323579"/>
                <a:ext cx="0" cy="144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a:extLst>
                <a:ext uri="{FF2B5EF4-FFF2-40B4-BE49-F238E27FC236}">
                  <a16:creationId xmlns:a16="http://schemas.microsoft.com/office/drawing/2014/main" id="{14FF7D55-5BB5-46B2-8A6B-6C7A959CB2F6}"/>
                </a:ext>
              </a:extLst>
            </p:cNvPr>
            <p:cNvCxnSpPr>
              <a:cxnSpLocks/>
            </p:cNvCxnSpPr>
            <p:nvPr/>
          </p:nvCxnSpPr>
          <p:spPr>
            <a:xfrm rot="16200000">
              <a:off x="7715131" y="2030970"/>
              <a:ext cx="0" cy="30240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09CE510-22E8-4A05-8CAA-C0063A5C70A2}"/>
                </a:ext>
              </a:extLst>
            </p:cNvPr>
            <p:cNvCxnSpPr>
              <a:cxnSpLocks/>
            </p:cNvCxnSpPr>
            <p:nvPr/>
          </p:nvCxnSpPr>
          <p:spPr>
            <a:xfrm rot="16200000">
              <a:off x="10347766" y="2030969"/>
              <a:ext cx="0" cy="30240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15886F4-6BA2-4CD1-A6BC-DE2F394DA7E6}"/>
                </a:ext>
              </a:extLst>
            </p:cNvPr>
            <p:cNvSpPr txBox="1"/>
            <p:nvPr/>
          </p:nvSpPr>
          <p:spPr>
            <a:xfrm>
              <a:off x="6682604" y="2359926"/>
              <a:ext cx="9973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C3H/J donors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42A76747-2DD1-4481-B23D-897C31A8898E}"/>
                </a:ext>
              </a:extLst>
            </p:cNvPr>
            <p:cNvSpPr txBox="1"/>
            <p:nvPr/>
          </p:nvSpPr>
          <p:spPr>
            <a:xfrm>
              <a:off x="6683603" y="1666323"/>
              <a:ext cx="101272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Allogenic</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370CD268-6798-48C9-9110-64B69A877700}"/>
                </a:ext>
              </a:extLst>
            </p:cNvPr>
            <p:cNvSpPr txBox="1"/>
            <p:nvPr/>
          </p:nvSpPr>
          <p:spPr>
            <a:xfrm>
              <a:off x="7743828" y="2359926"/>
              <a:ext cx="106810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C57BL/6 recipients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226DF5D-58D0-4EF7-B8C3-E0B14638CE84}"/>
                </a:ext>
              </a:extLst>
            </p:cNvPr>
            <p:cNvSpPr txBox="1"/>
            <p:nvPr/>
          </p:nvSpPr>
          <p:spPr>
            <a:xfrm>
              <a:off x="10347766" y="1670426"/>
              <a:ext cx="101272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Syngenic</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A2F8ADC0-6670-4D3C-AEB2-F8EF6216A154}"/>
                </a:ext>
              </a:extLst>
            </p:cNvPr>
            <p:cNvSpPr txBox="1"/>
            <p:nvPr/>
          </p:nvSpPr>
          <p:spPr>
            <a:xfrm>
              <a:off x="9241784" y="2359926"/>
              <a:ext cx="106810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C57BL/6 donors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60563491-9D0F-4D7A-A132-03CCB733BDD4}"/>
                </a:ext>
              </a:extLst>
            </p:cNvPr>
            <p:cNvSpPr txBox="1"/>
            <p:nvPr/>
          </p:nvSpPr>
          <p:spPr>
            <a:xfrm>
              <a:off x="10373796" y="2359926"/>
              <a:ext cx="106810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C57BL/6 recipients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85" name="Straight Arrow Connector 84">
              <a:extLst>
                <a:ext uri="{FF2B5EF4-FFF2-40B4-BE49-F238E27FC236}">
                  <a16:creationId xmlns:a16="http://schemas.microsoft.com/office/drawing/2014/main" id="{736391D7-A8A0-4B18-9F1F-FE074B263F1C}"/>
                </a:ext>
              </a:extLst>
            </p:cNvPr>
            <p:cNvCxnSpPr>
              <a:cxnSpLocks/>
            </p:cNvCxnSpPr>
            <p:nvPr/>
          </p:nvCxnSpPr>
          <p:spPr>
            <a:xfrm>
              <a:off x="8280317" y="2804487"/>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880F2FB-BB60-4759-866A-623CE4045F8A}"/>
                </a:ext>
              </a:extLst>
            </p:cNvPr>
            <p:cNvCxnSpPr>
              <a:cxnSpLocks/>
            </p:cNvCxnSpPr>
            <p:nvPr/>
          </p:nvCxnSpPr>
          <p:spPr>
            <a:xfrm>
              <a:off x="10880263" y="2786773"/>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569399C-8395-4AF2-8AB5-9FAB88CB91D6}"/>
                </a:ext>
              </a:extLst>
            </p:cNvPr>
            <p:cNvSpPr txBox="1"/>
            <p:nvPr/>
          </p:nvSpPr>
          <p:spPr>
            <a:xfrm>
              <a:off x="6522915" y="2918612"/>
              <a:ext cx="506371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At day 6: Analysis of graft tissue samples for mRNA expression of inflammatory cytokines, histopathology to assess the severity of the rejection and quantification of serum NAMPT levels via ELISA</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53EF7203-68C1-451C-98F6-D82BE3C32609}"/>
              </a:ext>
            </a:extLst>
          </p:cNvPr>
          <p:cNvGrpSpPr/>
          <p:nvPr/>
        </p:nvGrpSpPr>
        <p:grpSpPr>
          <a:xfrm>
            <a:off x="6656742" y="4046038"/>
            <a:ext cx="5228000" cy="1572389"/>
            <a:chOff x="6782735" y="4250801"/>
            <a:chExt cx="5228000" cy="1572389"/>
          </a:xfrm>
        </p:grpSpPr>
        <p:pic>
          <p:nvPicPr>
            <p:cNvPr id="93" name="Graphic 92" descr="Man with solid fill">
              <a:extLst>
                <a:ext uri="{FF2B5EF4-FFF2-40B4-BE49-F238E27FC236}">
                  <a16:creationId xmlns:a16="http://schemas.microsoft.com/office/drawing/2014/main" id="{1988AB64-0CA4-4BD6-AABA-915F25E5E3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8710" y="4287528"/>
              <a:ext cx="485481" cy="485481"/>
            </a:xfrm>
            <a:prstGeom prst="rect">
              <a:avLst/>
            </a:prstGeom>
          </p:spPr>
        </p:pic>
        <p:sp>
          <p:nvSpPr>
            <p:cNvPr id="94" name="TextBox 93">
              <a:extLst>
                <a:ext uri="{FF2B5EF4-FFF2-40B4-BE49-F238E27FC236}">
                  <a16:creationId xmlns:a16="http://schemas.microsoft.com/office/drawing/2014/main" id="{FA7041F4-C86D-4DAA-9AC2-61C1D7566FAF}"/>
                </a:ext>
              </a:extLst>
            </p:cNvPr>
            <p:cNvSpPr txBox="1"/>
            <p:nvPr/>
          </p:nvSpPr>
          <p:spPr>
            <a:xfrm>
              <a:off x="7276767" y="4299436"/>
              <a:ext cx="227389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CD4</a:t>
              </a:r>
              <a:r>
                <a:rPr kumimoji="0" lang="en-US" sz="12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a:t>
              </a: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CD8</a:t>
              </a:r>
              <a:r>
                <a:rPr kumimoji="0" lang="en-US" sz="12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a:t>
              </a: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 cells from human peripheral blood isolation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5" name="Straight Arrow Connector 94">
              <a:extLst>
                <a:ext uri="{FF2B5EF4-FFF2-40B4-BE49-F238E27FC236}">
                  <a16:creationId xmlns:a16="http://schemas.microsoft.com/office/drawing/2014/main" id="{4C88B7CD-C7DF-40B0-A2BE-0198BDB399E0}"/>
                </a:ext>
              </a:extLst>
            </p:cNvPr>
            <p:cNvCxnSpPr>
              <a:cxnSpLocks/>
            </p:cNvCxnSpPr>
            <p:nvPr/>
          </p:nvCxnSpPr>
          <p:spPr>
            <a:xfrm rot="16200000">
              <a:off x="9701866" y="4379066"/>
              <a:ext cx="0" cy="30240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42F50CB-0AA9-4C51-A878-A5847F5C43E7}"/>
                </a:ext>
              </a:extLst>
            </p:cNvPr>
            <p:cNvCxnSpPr>
              <a:cxnSpLocks/>
            </p:cNvCxnSpPr>
            <p:nvPr/>
          </p:nvCxnSpPr>
          <p:spPr>
            <a:xfrm>
              <a:off x="8592839" y="5017105"/>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E402A783-ED75-4E21-904F-E3AD316D3C1A}"/>
                </a:ext>
              </a:extLst>
            </p:cNvPr>
            <p:cNvSpPr txBox="1"/>
            <p:nvPr/>
          </p:nvSpPr>
          <p:spPr>
            <a:xfrm>
              <a:off x="9736846" y="4250801"/>
              <a:ext cx="227388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Viability assay &amp; cytokine expression in T-cell receptor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98" name="Group 97">
              <a:extLst>
                <a:ext uri="{FF2B5EF4-FFF2-40B4-BE49-F238E27FC236}">
                  <a16:creationId xmlns:a16="http://schemas.microsoft.com/office/drawing/2014/main" id="{68CD0C13-3A5D-43F0-B716-E1BA05E4128C}"/>
                </a:ext>
              </a:extLst>
            </p:cNvPr>
            <p:cNvGrpSpPr/>
            <p:nvPr/>
          </p:nvGrpSpPr>
          <p:grpSpPr>
            <a:xfrm>
              <a:off x="7350559" y="4874246"/>
              <a:ext cx="3933532" cy="367241"/>
              <a:chOff x="8544773" y="3139749"/>
              <a:chExt cx="668018" cy="367241"/>
            </a:xfrm>
          </p:grpSpPr>
          <p:grpSp>
            <p:nvGrpSpPr>
              <p:cNvPr id="104" name="Group 103">
                <a:extLst>
                  <a:ext uri="{FF2B5EF4-FFF2-40B4-BE49-F238E27FC236}">
                    <a16:creationId xmlns:a16="http://schemas.microsoft.com/office/drawing/2014/main" id="{87A87646-02EB-4A25-B4AF-D7BE8A09A969}"/>
                  </a:ext>
                </a:extLst>
              </p:cNvPr>
              <p:cNvGrpSpPr/>
              <p:nvPr/>
            </p:nvGrpSpPr>
            <p:grpSpPr>
              <a:xfrm rot="5400000">
                <a:off x="8768302" y="3062502"/>
                <a:ext cx="220959" cy="668018"/>
                <a:chOff x="9296958" y="4325335"/>
                <a:chExt cx="912386" cy="668018"/>
              </a:xfrm>
            </p:grpSpPr>
            <p:cxnSp>
              <p:nvCxnSpPr>
                <p:cNvPr id="106" name="Connector: Elbow 105">
                  <a:extLst>
                    <a:ext uri="{FF2B5EF4-FFF2-40B4-BE49-F238E27FC236}">
                      <a16:creationId xmlns:a16="http://schemas.microsoft.com/office/drawing/2014/main" id="{B695302F-81D0-49AD-9997-EE5FC489742D}"/>
                    </a:ext>
                  </a:extLst>
                </p:cNvPr>
                <p:cNvCxnSpPr>
                  <a:cxnSpLocks/>
                </p:cNvCxnSpPr>
                <p:nvPr/>
              </p:nvCxnSpPr>
              <p:spPr>
                <a:xfrm rot="16200000">
                  <a:off x="9582015" y="4041424"/>
                  <a:ext cx="343418" cy="911240"/>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E1E86735-6C6E-47A7-8A89-6284E54D2611}"/>
                    </a:ext>
                  </a:extLst>
                </p:cNvPr>
                <p:cNvCxnSpPr>
                  <a:cxnSpLocks/>
                </p:cNvCxnSpPr>
                <p:nvPr/>
              </p:nvCxnSpPr>
              <p:spPr>
                <a:xfrm rot="5400000" flipV="1">
                  <a:off x="9580869" y="4366024"/>
                  <a:ext cx="343418" cy="911240"/>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5" name="Straight Connector 104">
                <a:extLst>
                  <a:ext uri="{FF2B5EF4-FFF2-40B4-BE49-F238E27FC236}">
                    <a16:creationId xmlns:a16="http://schemas.microsoft.com/office/drawing/2014/main" id="{8B9ABAA2-F11D-4420-A8A0-DA8FC014AE59}"/>
                  </a:ext>
                </a:extLst>
              </p:cNvPr>
              <p:cNvCxnSpPr>
                <a:cxnSpLocks/>
              </p:cNvCxnSpPr>
              <p:nvPr/>
            </p:nvCxnSpPr>
            <p:spPr>
              <a:xfrm>
                <a:off x="9142989" y="3139749"/>
                <a:ext cx="0" cy="144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a:extLst>
                <a:ext uri="{FF2B5EF4-FFF2-40B4-BE49-F238E27FC236}">
                  <a16:creationId xmlns:a16="http://schemas.microsoft.com/office/drawing/2014/main" id="{29FFB1A1-25D3-4A91-98A9-5926C64D0A77}"/>
                </a:ext>
              </a:extLst>
            </p:cNvPr>
            <p:cNvCxnSpPr>
              <a:cxnSpLocks/>
            </p:cNvCxnSpPr>
            <p:nvPr/>
          </p:nvCxnSpPr>
          <p:spPr>
            <a:xfrm>
              <a:off x="9905041" y="5025233"/>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2E6233E4-C32E-4028-A4C3-EF9B88FE175B}"/>
                </a:ext>
              </a:extLst>
            </p:cNvPr>
            <p:cNvSpPr txBox="1"/>
            <p:nvPr/>
          </p:nvSpPr>
          <p:spPr>
            <a:xfrm>
              <a:off x="6782735" y="5176859"/>
              <a:ext cx="116897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Stimulated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NAMPT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inhibition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CE31E3F7-E404-42A3-B408-08A9DB514FE0}"/>
                </a:ext>
              </a:extLst>
            </p:cNvPr>
            <p:cNvSpPr txBox="1"/>
            <p:nvPr/>
          </p:nvSpPr>
          <p:spPr>
            <a:xfrm>
              <a:off x="8014252" y="5176859"/>
              <a:ext cx="116897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Stimulated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NAMPT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inhibition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85079D46-D8BF-4353-A22E-CE976FF8B15B}"/>
                </a:ext>
              </a:extLst>
            </p:cNvPr>
            <p:cNvSpPr txBox="1"/>
            <p:nvPr/>
          </p:nvSpPr>
          <p:spPr>
            <a:xfrm>
              <a:off x="9190165" y="5171803"/>
              <a:ext cx="143970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Unstimulated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NAMPT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inhibition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24F9DAF6-3FE4-4705-8ACF-99CD1CDAFC1A}"/>
                </a:ext>
              </a:extLst>
            </p:cNvPr>
            <p:cNvSpPr txBox="1"/>
            <p:nvPr/>
          </p:nvSpPr>
          <p:spPr>
            <a:xfrm>
              <a:off x="10490582" y="5171803"/>
              <a:ext cx="143970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Unstimulated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NAMPT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inhibition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08" name="TextBox 107">
            <a:extLst>
              <a:ext uri="{FF2B5EF4-FFF2-40B4-BE49-F238E27FC236}">
                <a16:creationId xmlns:a16="http://schemas.microsoft.com/office/drawing/2014/main" id="{3D2B56D1-0A9A-4DC3-8916-A97DAC4AA266}"/>
              </a:ext>
            </a:extLst>
          </p:cNvPr>
          <p:cNvSpPr txBox="1"/>
          <p:nvPr/>
        </p:nvSpPr>
        <p:spPr>
          <a:xfrm>
            <a:off x="6845221" y="5719863"/>
            <a:ext cx="470325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Primary rat cardiomyocytes isolation and treatment with the NAMPT inhibitor to exclude cardiotoxic effects</a:t>
            </a:r>
            <a:endParaRPr kumimoji="0" lang="en-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435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Nicotinamide phosphoribosyltransferase inhibition as a novel treatment target in allograft rejection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Texler</a:t>
            </a:r>
            <a:r>
              <a:rPr lang="en-GB" dirty="0">
                <a:latin typeface="Arial" panose="020B0604020202020204" pitchFamily="34" charset="0"/>
                <a:cs typeface="Arial" panose="020B0604020202020204" pitchFamily="34" charset="0"/>
              </a:rPr>
              <a:t> B. et al., ESOT Congress 2023; OS2_4</a:t>
            </a:r>
          </a:p>
        </p:txBody>
      </p:sp>
      <p:sp>
        <p:nvSpPr>
          <p:cNvPr id="5" name="TextBox 4">
            <a:extLst>
              <a:ext uri="{FF2B5EF4-FFF2-40B4-BE49-F238E27FC236}">
                <a16:creationId xmlns:a16="http://schemas.microsoft.com/office/drawing/2014/main" id="{F485CE4A-BB71-4793-8AA9-D8DAC221D87C}"/>
              </a:ext>
            </a:extLst>
          </p:cNvPr>
          <p:cNvSpPr txBox="1"/>
          <p:nvPr/>
        </p:nvSpPr>
        <p:spPr>
          <a:xfrm>
            <a:off x="729738" y="1121696"/>
            <a:ext cx="5189281"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Significantly higher number of infiltrating cells and upregulation of pro-inflammatory cytokines in the allogenic group in </a:t>
            </a:r>
            <a:r>
              <a:rPr kumimoji="0" lang="en-US"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HTx</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model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Increased NAMPT expression in the serum of allogenic transplanted mice, indicating NAMPTs involvement during allograft rejection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Cytotoxic effect of NAMPT inhibition on different T cells and a reduction in the mRNA and protein expression of Interferon-γ after application of the inhibitor, which is more prominent in CD8</a:t>
            </a:r>
            <a:r>
              <a:rPr kumimoji="0" lang="en-US" sz="16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 cells than CD4</a:t>
            </a:r>
            <a:r>
              <a:rPr kumimoji="0" lang="en-US" sz="16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cells and has little effect on regulatory T cells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No effects on proliferation, cell size and cell number after up to 72 hours of treatment with the NAMPT inhibitor on primary rat cardiomyocytes</a:t>
            </a:r>
            <a:endParaRPr kumimoji="0" lang="en-CH"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72983" y="1121696"/>
            <a:ext cx="5189279" cy="26161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NAMPT is upregulated during allograft rejection and that perturbing NAMPT is effective in suppressing activation of alloreactive T cells without affecting regulatory T cells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These data suggest NAMPT as a promising treatment target in acute allograft rejection</a:t>
            </a: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pic>
        <p:nvPicPr>
          <p:cNvPr id="7" name="Picture 6" descr="A blue and white house&#10;&#10;Description automatically generated">
            <a:hlinkClick r:id="rId4" action="ppaction://hlinksldjump"/>
            <a:extLst>
              <a:ext uri="{FF2B5EF4-FFF2-40B4-BE49-F238E27FC236}">
                <a16:creationId xmlns:a16="http://schemas.microsoft.com/office/drawing/2014/main" id="{AC94015C-E7C9-45C8-99AD-0F0E2744751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292562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5" y="95383"/>
            <a:ext cx="11007839" cy="668238"/>
          </a:xfrm>
        </p:spPr>
        <p:txBody>
          <a:bodyPr>
            <a:normAutofit fontScale="90000"/>
          </a:bodyPr>
          <a:lstStyle/>
          <a:p>
            <a:r>
              <a:rPr lang="en-GB" dirty="0">
                <a:latin typeface="Arial" panose="020B0604020202020204" pitchFamily="34" charset="0"/>
                <a:cs typeface="Arial" panose="020B0604020202020204" pitchFamily="34" charset="0"/>
              </a:rPr>
              <a:t>NK-mediated innate allorecognition controls the early production of donor specific antibodies by the inverted direct pathway</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Charmetant</a:t>
            </a:r>
            <a:r>
              <a:rPr lang="en-GB" dirty="0">
                <a:latin typeface="Arial" panose="020B0604020202020204" pitchFamily="34" charset="0"/>
                <a:cs typeface="Arial" panose="020B0604020202020204" pitchFamily="34" charset="0"/>
              </a:rPr>
              <a:t> X. et al., ESOT Congress 2023; OS2_5</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5" y="1106423"/>
            <a:ext cx="5060849" cy="5109091"/>
          </a:xfrm>
          <a:prstGeom prst="rect">
            <a:avLst/>
          </a:prstGeom>
          <a:noFill/>
        </p:spPr>
        <p:txBody>
          <a:bodyPr wrap="square" rtlCol="0">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Two pathways of allorecognition lead to the production of DSA after transplantation: the indirect pathway (involving recipient CD4</a:t>
            </a:r>
            <a:r>
              <a:rPr lang="en-GB" baseline="30000" dirty="0">
                <a:solidFill>
                  <a:srgbClr val="A5A5A5"/>
                </a:solidFill>
                <a:latin typeface="Arial" panose="020B0604020202020204" pitchFamily="34" charset="0"/>
                <a:cs typeface="Arial" panose="020B0604020202020204" pitchFamily="34" charset="0"/>
              </a:rPr>
              <a:t>+</a:t>
            </a:r>
            <a:r>
              <a:rPr lang="en-GB" dirty="0">
                <a:solidFill>
                  <a:srgbClr val="A5A5A5"/>
                </a:solidFill>
                <a:latin typeface="Arial" panose="020B0604020202020204" pitchFamily="34" charset="0"/>
                <a:cs typeface="Arial" panose="020B0604020202020204" pitchFamily="34" charset="0"/>
              </a:rPr>
              <a:t> T and B cells), and the recently described inverted direct pathway (involving donor CD4</a:t>
            </a:r>
            <a:r>
              <a:rPr lang="en-GB" baseline="30000" dirty="0">
                <a:solidFill>
                  <a:srgbClr val="A5A5A5"/>
                </a:solidFill>
                <a:latin typeface="Arial" panose="020B0604020202020204" pitchFamily="34" charset="0"/>
                <a:cs typeface="Arial" panose="020B0604020202020204" pitchFamily="34" charset="0"/>
              </a:rPr>
              <a:t>+</a:t>
            </a:r>
            <a:r>
              <a:rPr lang="en-GB" dirty="0">
                <a:solidFill>
                  <a:srgbClr val="A5A5A5"/>
                </a:solidFill>
                <a:latin typeface="Arial" panose="020B0604020202020204" pitchFamily="34" charset="0"/>
                <a:cs typeface="Arial" panose="020B0604020202020204" pitchFamily="34" charset="0"/>
              </a:rPr>
              <a:t> T cells originating from the graft and recipient B cells)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inverted direct pathway results in an early and transient wave of DSA, which can be observed in some patients transplanted with a T cell-rich graft (such as lung and intestine)</a:t>
            </a:r>
          </a:p>
          <a:p>
            <a:pPr algn="just"/>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investigate the mechanisms involved in controlling the inverted direct pathway of DSA generation</a:t>
            </a:r>
            <a:endParaRPr lang="en-CH" dirty="0">
              <a:solidFill>
                <a:srgbClr val="A5A5A5"/>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AEDC54A2-B6EB-4E34-B6FE-D6C402188B4B}"/>
              </a:ext>
            </a:extLst>
          </p:cNvPr>
          <p:cNvSpPr txBox="1"/>
          <p:nvPr/>
        </p:nvSpPr>
        <p:spPr>
          <a:xfrm>
            <a:off x="6282558" y="1109773"/>
            <a:ext cx="1337187" cy="400110"/>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sp>
        <p:nvSpPr>
          <p:cNvPr id="69" name="Oval 68">
            <a:extLst>
              <a:ext uri="{FF2B5EF4-FFF2-40B4-BE49-F238E27FC236}">
                <a16:creationId xmlns:a16="http://schemas.microsoft.com/office/drawing/2014/main" id="{280FFDB0-9D87-4965-8625-A244D31C5676}"/>
              </a:ext>
            </a:extLst>
          </p:cNvPr>
          <p:cNvSpPr/>
          <p:nvPr/>
        </p:nvSpPr>
        <p:spPr>
          <a:xfrm>
            <a:off x="6399803" y="1676239"/>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70" name="Oval 69">
            <a:extLst>
              <a:ext uri="{FF2B5EF4-FFF2-40B4-BE49-F238E27FC236}">
                <a16:creationId xmlns:a16="http://schemas.microsoft.com/office/drawing/2014/main" id="{B4D5C969-8E60-4041-9282-38A141CB92C6}"/>
              </a:ext>
            </a:extLst>
          </p:cNvPr>
          <p:cNvSpPr/>
          <p:nvPr/>
        </p:nvSpPr>
        <p:spPr>
          <a:xfrm>
            <a:off x="6399803" y="3499928"/>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pic>
        <p:nvPicPr>
          <p:cNvPr id="41" name="Picture 40" descr="A blue and white house&#10;&#10;Description automatically generated">
            <a:hlinkClick r:id="rId4" action="ppaction://hlinksldjump"/>
            <a:extLst>
              <a:ext uri="{FF2B5EF4-FFF2-40B4-BE49-F238E27FC236}">
                <a16:creationId xmlns:a16="http://schemas.microsoft.com/office/drawing/2014/main" id="{D49270DB-6C0B-488B-9037-F886D8B8CD2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grpSp>
        <p:nvGrpSpPr>
          <p:cNvPr id="47" name="Group 46">
            <a:extLst>
              <a:ext uri="{FF2B5EF4-FFF2-40B4-BE49-F238E27FC236}">
                <a16:creationId xmlns:a16="http://schemas.microsoft.com/office/drawing/2014/main" id="{17C6F221-3560-4BA3-96DF-713C533BE47A}"/>
              </a:ext>
            </a:extLst>
          </p:cNvPr>
          <p:cNvGrpSpPr/>
          <p:nvPr/>
        </p:nvGrpSpPr>
        <p:grpSpPr>
          <a:xfrm>
            <a:off x="6759803" y="1707825"/>
            <a:ext cx="5177910" cy="1545480"/>
            <a:chOff x="7073944" y="720489"/>
            <a:chExt cx="5177910" cy="1545480"/>
          </a:xfrm>
        </p:grpSpPr>
        <p:pic>
          <p:nvPicPr>
            <p:cNvPr id="48" name="Picture 47" descr="Logo&#10;&#10;Description automatically generated">
              <a:extLst>
                <a:ext uri="{FF2B5EF4-FFF2-40B4-BE49-F238E27FC236}">
                  <a16:creationId xmlns:a16="http://schemas.microsoft.com/office/drawing/2014/main" id="{07FFF598-3A2D-47CD-B02C-8948A0D52570}"/>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18703" t="31482" r="18889" b="30740"/>
            <a:stretch/>
          </p:blipFill>
          <p:spPr>
            <a:xfrm>
              <a:off x="7415805" y="1463543"/>
              <a:ext cx="650377" cy="393700"/>
            </a:xfrm>
            <a:prstGeom prst="rect">
              <a:avLst/>
            </a:prstGeom>
          </p:spPr>
        </p:pic>
        <p:pic>
          <p:nvPicPr>
            <p:cNvPr id="49" name="Picture 48" descr="Logo&#10;&#10;Description automatically generated">
              <a:extLst>
                <a:ext uri="{FF2B5EF4-FFF2-40B4-BE49-F238E27FC236}">
                  <a16:creationId xmlns:a16="http://schemas.microsoft.com/office/drawing/2014/main" id="{7B8A9944-D87C-4BB9-AECA-E43CD8D22DFA}"/>
                </a:ext>
              </a:extLst>
            </p:cNvPr>
            <p:cNvPicPr>
              <a:picLocks noChangeAspect="1"/>
            </p:cNvPicPr>
            <p:nvPr/>
          </p:nvPicPr>
          <p:blipFill rotWithShape="1">
            <a:blip r:embed="rId6" cstate="print">
              <a:biLevel thresh="75000"/>
              <a:extLst>
                <a:ext uri="{28A0092B-C50C-407E-A947-70E740481C1C}">
                  <a14:useLocalDpi xmlns:a14="http://schemas.microsoft.com/office/drawing/2010/main" val="0"/>
                </a:ext>
              </a:extLst>
            </a:blip>
            <a:srcRect l="18703" t="31482" r="18889" b="30740"/>
            <a:stretch/>
          </p:blipFill>
          <p:spPr>
            <a:xfrm>
              <a:off x="8549964" y="1029357"/>
              <a:ext cx="650377" cy="393700"/>
            </a:xfrm>
            <a:prstGeom prst="rect">
              <a:avLst/>
            </a:prstGeom>
          </p:spPr>
        </p:pic>
        <p:grpSp>
          <p:nvGrpSpPr>
            <p:cNvPr id="50" name="Group 49">
              <a:extLst>
                <a:ext uri="{FF2B5EF4-FFF2-40B4-BE49-F238E27FC236}">
                  <a16:creationId xmlns:a16="http://schemas.microsoft.com/office/drawing/2014/main" id="{02713D2B-93B7-4ABC-9A14-9154C43A9816}"/>
                </a:ext>
              </a:extLst>
            </p:cNvPr>
            <p:cNvGrpSpPr/>
            <p:nvPr/>
          </p:nvGrpSpPr>
          <p:grpSpPr>
            <a:xfrm rot="16200000">
              <a:off x="7894258" y="1459511"/>
              <a:ext cx="830998" cy="364394"/>
              <a:chOff x="8544766" y="3323579"/>
              <a:chExt cx="668018" cy="364394"/>
            </a:xfrm>
          </p:grpSpPr>
          <p:grpSp>
            <p:nvGrpSpPr>
              <p:cNvPr id="66" name="Group 65">
                <a:extLst>
                  <a:ext uri="{FF2B5EF4-FFF2-40B4-BE49-F238E27FC236}">
                    <a16:creationId xmlns:a16="http://schemas.microsoft.com/office/drawing/2014/main" id="{E4C5F5EC-A5EF-41ED-9EF8-FE57564E72BF}"/>
                  </a:ext>
                </a:extLst>
              </p:cNvPr>
              <p:cNvGrpSpPr/>
              <p:nvPr/>
            </p:nvGrpSpPr>
            <p:grpSpPr>
              <a:xfrm rot="5400000">
                <a:off x="8768302" y="3243491"/>
                <a:ext cx="220946" cy="668018"/>
                <a:chOff x="10044304" y="4325333"/>
                <a:chExt cx="912330" cy="668018"/>
              </a:xfrm>
            </p:grpSpPr>
            <p:cxnSp>
              <p:nvCxnSpPr>
                <p:cNvPr id="72" name="Connector: Elbow 71">
                  <a:extLst>
                    <a:ext uri="{FF2B5EF4-FFF2-40B4-BE49-F238E27FC236}">
                      <a16:creationId xmlns:a16="http://schemas.microsoft.com/office/drawing/2014/main" id="{7DA27854-6B44-4A29-AB46-41D91B207E31}"/>
                    </a:ext>
                  </a:extLst>
                </p:cNvPr>
                <p:cNvCxnSpPr>
                  <a:cxnSpLocks/>
                </p:cNvCxnSpPr>
                <p:nvPr/>
              </p:nvCxnSpPr>
              <p:spPr>
                <a:xfrm rot="16200000">
                  <a:off x="10329303" y="4041419"/>
                  <a:ext cx="343418" cy="911245"/>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687744DE-CDDF-4499-BC8C-3DF8D500A5D3}"/>
                    </a:ext>
                  </a:extLst>
                </p:cNvPr>
                <p:cNvCxnSpPr>
                  <a:cxnSpLocks/>
                </p:cNvCxnSpPr>
                <p:nvPr/>
              </p:nvCxnSpPr>
              <p:spPr>
                <a:xfrm rot="5400000" flipV="1">
                  <a:off x="10328218" y="4366019"/>
                  <a:ext cx="343418" cy="911246"/>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236F968F-9AD5-4A90-A73B-0A4CC0193FA0}"/>
                  </a:ext>
                </a:extLst>
              </p:cNvPr>
              <p:cNvCxnSpPr>
                <a:cxnSpLocks/>
              </p:cNvCxnSpPr>
              <p:nvPr/>
            </p:nvCxnSpPr>
            <p:spPr>
              <a:xfrm>
                <a:off x="8869780" y="3323579"/>
                <a:ext cx="0" cy="144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07396EFA-8749-4B88-92EF-CF82F1C84FC1}"/>
                </a:ext>
              </a:extLst>
            </p:cNvPr>
            <p:cNvSpPr txBox="1"/>
            <p:nvPr/>
          </p:nvSpPr>
          <p:spPr>
            <a:xfrm>
              <a:off x="7073944" y="1804304"/>
              <a:ext cx="1157002" cy="461665"/>
            </a:xfrm>
            <a:prstGeom prst="rect">
              <a:avLst/>
            </a:prstGeom>
            <a:noFill/>
          </p:spPr>
          <p:txBody>
            <a:bodyPr wrap="square">
              <a:spAutoFit/>
            </a:bodyPr>
            <a:lstStyle/>
            <a:p>
              <a:pPr algn="ctr"/>
              <a:r>
                <a:rPr lang="en-US" sz="1200" dirty="0">
                  <a:solidFill>
                    <a:srgbClr val="A5A5A5"/>
                  </a:solidFill>
                  <a:latin typeface="Arial" panose="020B0604020202020204" pitchFamily="34" charset="0"/>
                  <a:cs typeface="Arial" panose="020B0604020202020204" pitchFamily="34" charset="0"/>
                </a:rPr>
                <a:t> CBA (H-2K) donor mice</a:t>
              </a:r>
              <a:endParaRPr lang="en-GB" sz="12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97959B0-B853-4583-970C-89EEAA616F4C}"/>
                </a:ext>
              </a:extLst>
            </p:cNvPr>
            <p:cNvSpPr txBox="1"/>
            <p:nvPr/>
          </p:nvSpPr>
          <p:spPr>
            <a:xfrm>
              <a:off x="9252790" y="980066"/>
              <a:ext cx="2999064" cy="276999"/>
            </a:xfrm>
            <a:prstGeom prst="rect">
              <a:avLst/>
            </a:prstGeom>
            <a:noFill/>
          </p:spPr>
          <p:txBody>
            <a:bodyPr wrap="square">
              <a:spAutoFit/>
            </a:bodyPr>
            <a:lstStyle/>
            <a:p>
              <a:r>
                <a:rPr lang="en-GB" sz="1200" dirty="0">
                  <a:solidFill>
                    <a:srgbClr val="A5A5A5"/>
                  </a:solidFill>
                  <a:latin typeface="Arial" panose="020B0604020202020204" pitchFamily="34" charset="0"/>
                  <a:cs typeface="Arial" panose="020B0604020202020204" pitchFamily="34" charset="0"/>
                </a:rPr>
                <a:t>CD3εKO C57BL/6 (H-2b)</a:t>
              </a:r>
              <a:r>
                <a:rPr lang="en-US" sz="1200" dirty="0">
                  <a:solidFill>
                    <a:srgbClr val="A5A5A5"/>
                  </a:solidFill>
                  <a:latin typeface="Arial" panose="020B0604020202020204" pitchFamily="34" charset="0"/>
                  <a:cs typeface="Arial" panose="020B0604020202020204" pitchFamily="34" charset="0"/>
                </a:rPr>
                <a:t> recipient mice</a:t>
              </a:r>
              <a:endParaRPr lang="en-GB" sz="12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847E2080-6C5D-46B2-B721-C0DA42DB41D4}"/>
                </a:ext>
              </a:extLst>
            </p:cNvPr>
            <p:cNvSpPr txBox="1"/>
            <p:nvPr/>
          </p:nvSpPr>
          <p:spPr>
            <a:xfrm>
              <a:off x="9256204" y="1888945"/>
              <a:ext cx="2443692" cy="276999"/>
            </a:xfrm>
            <a:prstGeom prst="rect">
              <a:avLst/>
            </a:prstGeom>
            <a:noFill/>
          </p:spPr>
          <p:txBody>
            <a:bodyPr wrap="square">
              <a:spAutoFit/>
            </a:bodyPr>
            <a:lstStyle/>
            <a:p>
              <a:r>
                <a:rPr lang="en-GB" sz="1200" dirty="0" err="1">
                  <a:solidFill>
                    <a:srgbClr val="A5A5A5"/>
                  </a:solidFill>
                  <a:latin typeface="Arial" panose="020B0604020202020204" pitchFamily="34" charset="0"/>
                  <a:cs typeface="Arial" panose="020B0604020202020204" pitchFamily="34" charset="0"/>
                </a:rPr>
                <a:t>Balb</a:t>
              </a:r>
              <a:r>
                <a:rPr lang="en-GB" sz="1200" dirty="0">
                  <a:solidFill>
                    <a:srgbClr val="A5A5A5"/>
                  </a:solidFill>
                  <a:latin typeface="Arial" panose="020B0604020202020204" pitchFamily="34" charset="0"/>
                  <a:cs typeface="Arial" panose="020B0604020202020204" pitchFamily="34" charset="0"/>
                </a:rPr>
                <a:t>/c (H-2d) recipient mice</a:t>
              </a:r>
              <a:endParaRPr lang="en-GB" sz="1200" dirty="0">
                <a:latin typeface="Arial" panose="020B0604020202020204" pitchFamily="34" charset="0"/>
                <a:cs typeface="Arial" panose="020B0604020202020204" pitchFamily="34" charset="0"/>
              </a:endParaRPr>
            </a:p>
          </p:txBody>
        </p:sp>
        <p:pic>
          <p:nvPicPr>
            <p:cNvPr id="59" name="Picture 58" descr="Logo&#10;&#10;Description automatically generated">
              <a:extLst>
                <a:ext uri="{FF2B5EF4-FFF2-40B4-BE49-F238E27FC236}">
                  <a16:creationId xmlns:a16="http://schemas.microsoft.com/office/drawing/2014/main" id="{985BB9E5-0F29-43C4-B8B9-9CC8E12DB74E}"/>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8703" t="31482" r="18889" b="30740"/>
            <a:stretch/>
          </p:blipFill>
          <p:spPr>
            <a:xfrm>
              <a:off x="8549964" y="1872269"/>
              <a:ext cx="650377" cy="393700"/>
            </a:xfrm>
            <a:prstGeom prst="rect">
              <a:avLst/>
            </a:prstGeom>
          </p:spPr>
        </p:pic>
        <p:sp>
          <p:nvSpPr>
            <p:cNvPr id="60" name="TextBox 59">
              <a:extLst>
                <a:ext uri="{FF2B5EF4-FFF2-40B4-BE49-F238E27FC236}">
                  <a16:creationId xmlns:a16="http://schemas.microsoft.com/office/drawing/2014/main" id="{5A5DA221-FD3D-4FBB-841E-24E950FF6E2A}"/>
                </a:ext>
              </a:extLst>
            </p:cNvPr>
            <p:cNvSpPr txBox="1"/>
            <p:nvPr/>
          </p:nvSpPr>
          <p:spPr>
            <a:xfrm>
              <a:off x="7073944" y="720489"/>
              <a:ext cx="1525350" cy="307777"/>
            </a:xfrm>
            <a:prstGeom prst="rect">
              <a:avLst/>
            </a:prstGeom>
            <a:noFill/>
          </p:spPr>
          <p:txBody>
            <a:bodyPr wrap="square">
              <a:spAutoFit/>
            </a:bodyPr>
            <a:lstStyle/>
            <a:p>
              <a:r>
                <a:rPr lang="en-GB" sz="1400" b="1" dirty="0">
                  <a:solidFill>
                    <a:srgbClr val="A5A5A5"/>
                  </a:solidFill>
                  <a:latin typeface="Arial" panose="020B0604020202020204" pitchFamily="34" charset="0"/>
                  <a:cs typeface="Arial" panose="020B0604020202020204" pitchFamily="34" charset="0"/>
                </a:rPr>
                <a:t>Cardiac graft</a:t>
              </a:r>
              <a:endParaRPr lang="en-GB" sz="1400" b="1" dirty="0">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4FCC80E1-7B06-484A-9694-605B079DA4F1}"/>
              </a:ext>
            </a:extLst>
          </p:cNvPr>
          <p:cNvGrpSpPr/>
          <p:nvPr/>
        </p:nvGrpSpPr>
        <p:grpSpPr>
          <a:xfrm>
            <a:off x="6759803" y="3516206"/>
            <a:ext cx="5038761" cy="2284914"/>
            <a:chOff x="6221354" y="2452879"/>
            <a:chExt cx="5038761" cy="2284914"/>
          </a:xfrm>
        </p:grpSpPr>
        <p:pic>
          <p:nvPicPr>
            <p:cNvPr id="75" name="Picture 74" descr="Logo&#10;&#10;Description automatically generated">
              <a:extLst>
                <a:ext uri="{FF2B5EF4-FFF2-40B4-BE49-F238E27FC236}">
                  <a16:creationId xmlns:a16="http://schemas.microsoft.com/office/drawing/2014/main" id="{7E8FAFEA-D1CB-4D4F-9C52-03B4FC2EA662}"/>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18703" t="31482" r="18889" b="30740"/>
            <a:stretch/>
          </p:blipFill>
          <p:spPr>
            <a:xfrm>
              <a:off x="6565522" y="3935367"/>
              <a:ext cx="650377" cy="393700"/>
            </a:xfrm>
            <a:prstGeom prst="rect">
              <a:avLst/>
            </a:prstGeom>
          </p:spPr>
        </p:pic>
        <p:pic>
          <p:nvPicPr>
            <p:cNvPr id="76" name="Picture 75" descr="Logo&#10;&#10;Description automatically generated">
              <a:extLst>
                <a:ext uri="{FF2B5EF4-FFF2-40B4-BE49-F238E27FC236}">
                  <a16:creationId xmlns:a16="http://schemas.microsoft.com/office/drawing/2014/main" id="{BC6157F0-974C-42EC-BB65-CE25475C51E2}"/>
                </a:ext>
              </a:extLst>
            </p:cNvPr>
            <p:cNvPicPr>
              <a:picLocks noChangeAspect="1"/>
            </p:cNvPicPr>
            <p:nvPr/>
          </p:nvPicPr>
          <p:blipFill rotWithShape="1">
            <a:blip r:embed="rId6" cstate="print">
              <a:biLevel thresh="75000"/>
              <a:extLst>
                <a:ext uri="{28A0092B-C50C-407E-A947-70E740481C1C}">
                  <a14:useLocalDpi xmlns:a14="http://schemas.microsoft.com/office/drawing/2010/main" val="0"/>
                </a:ext>
              </a:extLst>
            </a:blip>
            <a:srcRect l="18703" t="31482" r="18889" b="30740"/>
            <a:stretch/>
          </p:blipFill>
          <p:spPr>
            <a:xfrm>
              <a:off x="8337509" y="2821305"/>
              <a:ext cx="650377" cy="393700"/>
            </a:xfrm>
            <a:prstGeom prst="rect">
              <a:avLst/>
            </a:prstGeom>
          </p:spPr>
        </p:pic>
        <p:sp>
          <p:nvSpPr>
            <p:cNvPr id="77" name="TextBox 76">
              <a:extLst>
                <a:ext uri="{FF2B5EF4-FFF2-40B4-BE49-F238E27FC236}">
                  <a16:creationId xmlns:a16="http://schemas.microsoft.com/office/drawing/2014/main" id="{DE714716-7816-4F10-894C-F991261CDCA7}"/>
                </a:ext>
              </a:extLst>
            </p:cNvPr>
            <p:cNvSpPr txBox="1"/>
            <p:nvPr/>
          </p:nvSpPr>
          <p:spPr>
            <a:xfrm>
              <a:off x="6223661" y="4276128"/>
              <a:ext cx="1157002" cy="461665"/>
            </a:xfrm>
            <a:prstGeom prst="rect">
              <a:avLst/>
            </a:prstGeom>
            <a:noFill/>
          </p:spPr>
          <p:txBody>
            <a:bodyPr wrap="square">
              <a:spAutoFit/>
            </a:bodyPr>
            <a:lstStyle/>
            <a:p>
              <a:pPr algn="ctr"/>
              <a:r>
                <a:rPr lang="en-US" sz="1200" dirty="0">
                  <a:solidFill>
                    <a:srgbClr val="A5A5A5"/>
                  </a:solidFill>
                  <a:latin typeface="Arial" panose="020B0604020202020204" pitchFamily="34" charset="0"/>
                  <a:cs typeface="Arial" panose="020B0604020202020204" pitchFamily="34" charset="0"/>
                </a:rPr>
                <a:t> CBA (H-2K) donor mice</a:t>
              </a:r>
              <a:endParaRPr lang="en-GB" sz="1200"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FDBDA86C-F341-4348-90F5-D8A8431A376E}"/>
                </a:ext>
              </a:extLst>
            </p:cNvPr>
            <p:cNvSpPr txBox="1"/>
            <p:nvPr/>
          </p:nvSpPr>
          <p:spPr>
            <a:xfrm>
              <a:off x="8977908" y="2782958"/>
              <a:ext cx="2139245"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CD3εKO C57BL/6 (H-2b)</a:t>
              </a:r>
              <a:r>
                <a:rPr lang="en-US" sz="1200" dirty="0">
                  <a:solidFill>
                    <a:srgbClr val="A5A5A5"/>
                  </a:solidFill>
                  <a:latin typeface="Arial" panose="020B0604020202020204" pitchFamily="34" charset="0"/>
                  <a:cs typeface="Arial" panose="020B0604020202020204" pitchFamily="34" charset="0"/>
                </a:rPr>
                <a:t> recipient mice</a:t>
              </a:r>
              <a:endParaRPr lang="en-GB" sz="12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A732A3F2-6CF7-4518-9A00-51802894771F}"/>
                </a:ext>
              </a:extLst>
            </p:cNvPr>
            <p:cNvSpPr txBox="1"/>
            <p:nvPr/>
          </p:nvSpPr>
          <p:spPr>
            <a:xfrm>
              <a:off x="6247563" y="3178435"/>
              <a:ext cx="1319014" cy="461665"/>
            </a:xfrm>
            <a:prstGeom prst="rect">
              <a:avLst/>
            </a:prstGeom>
            <a:noFill/>
          </p:spPr>
          <p:txBody>
            <a:bodyPr wrap="square">
              <a:spAutoFit/>
            </a:bodyPr>
            <a:lstStyle/>
            <a:p>
              <a:pPr algn="ctr"/>
              <a:r>
                <a:rPr lang="en-GB" sz="1200" dirty="0" err="1">
                  <a:solidFill>
                    <a:srgbClr val="A5A5A5"/>
                  </a:solidFill>
                  <a:latin typeface="Arial" panose="020B0604020202020204" pitchFamily="34" charset="0"/>
                  <a:cs typeface="Arial" panose="020B0604020202020204" pitchFamily="34" charset="0"/>
                </a:rPr>
                <a:t>Balb</a:t>
              </a:r>
              <a:r>
                <a:rPr lang="en-GB" sz="1200" dirty="0">
                  <a:solidFill>
                    <a:srgbClr val="A5A5A5"/>
                  </a:solidFill>
                  <a:latin typeface="Arial" panose="020B0604020202020204" pitchFamily="34" charset="0"/>
                  <a:cs typeface="Arial" panose="020B0604020202020204" pitchFamily="34" charset="0"/>
                </a:rPr>
                <a:t>/c (H-2d) donor mice</a:t>
              </a:r>
            </a:p>
          </p:txBody>
        </p:sp>
        <p:pic>
          <p:nvPicPr>
            <p:cNvPr id="80" name="Picture 79" descr="Logo&#10;&#10;Description automatically generated">
              <a:extLst>
                <a:ext uri="{FF2B5EF4-FFF2-40B4-BE49-F238E27FC236}">
                  <a16:creationId xmlns:a16="http://schemas.microsoft.com/office/drawing/2014/main" id="{AB053644-FB0B-4DFD-A947-97DE0C670A2B}"/>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8703" t="31482" r="18889" b="30740"/>
            <a:stretch/>
          </p:blipFill>
          <p:spPr>
            <a:xfrm>
              <a:off x="6581882" y="2818786"/>
              <a:ext cx="650377" cy="393700"/>
            </a:xfrm>
            <a:prstGeom prst="rect">
              <a:avLst/>
            </a:prstGeom>
          </p:spPr>
        </p:pic>
        <p:sp>
          <p:nvSpPr>
            <p:cNvPr id="81" name="TextBox 80">
              <a:extLst>
                <a:ext uri="{FF2B5EF4-FFF2-40B4-BE49-F238E27FC236}">
                  <a16:creationId xmlns:a16="http://schemas.microsoft.com/office/drawing/2014/main" id="{3C3D0A7D-C9DD-4D90-8AB6-E12FDDDAC5FA}"/>
                </a:ext>
              </a:extLst>
            </p:cNvPr>
            <p:cNvSpPr txBox="1"/>
            <p:nvPr/>
          </p:nvSpPr>
          <p:spPr>
            <a:xfrm>
              <a:off x="6221354" y="2452879"/>
              <a:ext cx="3081672" cy="307777"/>
            </a:xfrm>
            <a:prstGeom prst="rect">
              <a:avLst/>
            </a:prstGeom>
            <a:noFill/>
          </p:spPr>
          <p:txBody>
            <a:bodyPr wrap="square">
              <a:spAutoFit/>
            </a:bodyPr>
            <a:lstStyle/>
            <a:p>
              <a:r>
                <a:rPr lang="en-GB" sz="1400" b="1" dirty="0">
                  <a:solidFill>
                    <a:srgbClr val="A5A5A5"/>
                  </a:solidFill>
                  <a:latin typeface="Arial" panose="020B0604020202020204" pitchFamily="34" charset="0"/>
                  <a:cs typeface="Arial" panose="020B0604020202020204" pitchFamily="34" charset="0"/>
                </a:rPr>
                <a:t>Adoptive T cells transfer</a:t>
              </a:r>
              <a:endParaRPr lang="en-GB" sz="1400" b="1" dirty="0">
                <a:latin typeface="Arial" panose="020B0604020202020204" pitchFamily="34" charset="0"/>
                <a:cs typeface="Arial" panose="020B0604020202020204" pitchFamily="34" charset="0"/>
              </a:endParaRPr>
            </a:p>
          </p:txBody>
        </p:sp>
        <p:grpSp>
          <p:nvGrpSpPr>
            <p:cNvPr id="82" name="Group 81">
              <a:extLst>
                <a:ext uri="{FF2B5EF4-FFF2-40B4-BE49-F238E27FC236}">
                  <a16:creationId xmlns:a16="http://schemas.microsoft.com/office/drawing/2014/main" id="{273D7695-3955-4D19-8353-DB85BFE66636}"/>
                </a:ext>
              </a:extLst>
            </p:cNvPr>
            <p:cNvGrpSpPr/>
            <p:nvPr/>
          </p:nvGrpSpPr>
          <p:grpSpPr>
            <a:xfrm rot="16200000">
              <a:off x="6862975" y="3405950"/>
              <a:ext cx="1146162" cy="320693"/>
              <a:chOff x="7821429" y="3263194"/>
              <a:chExt cx="2941613" cy="207656"/>
            </a:xfrm>
          </p:grpSpPr>
          <p:cxnSp>
            <p:nvCxnSpPr>
              <p:cNvPr id="90" name="Connector: Elbow 89">
                <a:extLst>
                  <a:ext uri="{FF2B5EF4-FFF2-40B4-BE49-F238E27FC236}">
                    <a16:creationId xmlns:a16="http://schemas.microsoft.com/office/drawing/2014/main" id="{6609AEC7-4DBC-4926-B73A-8B1236C4ED24}"/>
                  </a:ext>
                </a:extLst>
              </p:cNvPr>
              <p:cNvCxnSpPr>
                <a:cxnSpLocks/>
              </p:cNvCxnSpPr>
              <p:nvPr/>
            </p:nvCxnSpPr>
            <p:spPr>
              <a:xfrm rot="16200000" flipH="1">
                <a:off x="8430657" y="2657713"/>
                <a:ext cx="203909" cy="1422366"/>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F64FDFBC-CC71-4D62-B767-6AE9C925445A}"/>
                  </a:ext>
                </a:extLst>
              </p:cNvPr>
              <p:cNvCxnSpPr>
                <a:cxnSpLocks/>
              </p:cNvCxnSpPr>
              <p:nvPr/>
            </p:nvCxnSpPr>
            <p:spPr>
              <a:xfrm rot="5400000">
                <a:off x="9887087" y="2591149"/>
                <a:ext cx="203909" cy="1548000"/>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1BAA13A4-DFF3-499F-8245-A9A8A2C98A8F}"/>
                </a:ext>
              </a:extLst>
            </p:cNvPr>
            <p:cNvSpPr txBox="1"/>
            <p:nvPr/>
          </p:nvSpPr>
          <p:spPr>
            <a:xfrm>
              <a:off x="6257395" y="3617723"/>
              <a:ext cx="1319014" cy="276999"/>
            </a:xfrm>
            <a:prstGeom prst="rect">
              <a:avLst/>
            </a:prstGeom>
            <a:noFill/>
          </p:spPr>
          <p:txBody>
            <a:bodyPr wrap="square">
              <a:spAutoFit/>
            </a:bodyPr>
            <a:lstStyle/>
            <a:p>
              <a:pPr algn="ctr"/>
              <a:r>
                <a:rPr lang="en-GB" sz="1200" b="1" dirty="0">
                  <a:solidFill>
                    <a:srgbClr val="A5A5A5"/>
                  </a:solidFill>
                  <a:latin typeface="Arial" panose="020B0604020202020204" pitchFamily="34" charset="0"/>
                  <a:cs typeface="Arial" panose="020B0604020202020204" pitchFamily="34" charset="0"/>
                </a:rPr>
                <a:t>Or</a:t>
              </a:r>
            </a:p>
          </p:txBody>
        </p:sp>
        <p:cxnSp>
          <p:nvCxnSpPr>
            <p:cNvPr id="84" name="Straight Connector 83">
              <a:extLst>
                <a:ext uri="{FF2B5EF4-FFF2-40B4-BE49-F238E27FC236}">
                  <a16:creationId xmlns:a16="http://schemas.microsoft.com/office/drawing/2014/main" id="{DC0E38F7-548D-45EE-A5EB-953C14B295DC}"/>
                </a:ext>
              </a:extLst>
            </p:cNvPr>
            <p:cNvCxnSpPr>
              <a:cxnSpLocks/>
            </p:cNvCxnSpPr>
            <p:nvPr/>
          </p:nvCxnSpPr>
          <p:spPr>
            <a:xfrm rot="16200000">
              <a:off x="7766674" y="3375674"/>
              <a:ext cx="0" cy="360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pic>
          <p:nvPicPr>
            <p:cNvPr id="85" name="Picture 84" descr="Logo&#10;&#10;Description automatically generated">
              <a:extLst>
                <a:ext uri="{FF2B5EF4-FFF2-40B4-BE49-F238E27FC236}">
                  <a16:creationId xmlns:a16="http://schemas.microsoft.com/office/drawing/2014/main" id="{77C76C19-8012-402C-B45F-333EFE126003}"/>
                </a:ext>
              </a:extLst>
            </p:cNvPr>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18703" t="31482" r="18889" b="30740"/>
            <a:stretch/>
          </p:blipFill>
          <p:spPr>
            <a:xfrm>
              <a:off x="8331887" y="3945732"/>
              <a:ext cx="650377" cy="393700"/>
            </a:xfrm>
            <a:prstGeom prst="rect">
              <a:avLst/>
            </a:prstGeom>
          </p:spPr>
        </p:pic>
        <p:sp>
          <p:nvSpPr>
            <p:cNvPr id="86" name="TextBox 85">
              <a:extLst>
                <a:ext uri="{FF2B5EF4-FFF2-40B4-BE49-F238E27FC236}">
                  <a16:creationId xmlns:a16="http://schemas.microsoft.com/office/drawing/2014/main" id="{60D1808E-EEBD-4B7A-B956-2F51F670C060}"/>
                </a:ext>
              </a:extLst>
            </p:cNvPr>
            <p:cNvSpPr txBox="1"/>
            <p:nvPr/>
          </p:nvSpPr>
          <p:spPr>
            <a:xfrm>
              <a:off x="8977908" y="3756222"/>
              <a:ext cx="2282207"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CD3εKO C57BL/6 (H-2b) depleted in NK cells</a:t>
              </a:r>
              <a:r>
                <a:rPr lang="en-US" sz="1200" dirty="0">
                  <a:solidFill>
                    <a:srgbClr val="A5A5A5"/>
                  </a:solidFill>
                  <a:latin typeface="Arial" panose="020B0604020202020204" pitchFamily="34" charset="0"/>
                  <a:cs typeface="Arial" panose="020B0604020202020204" pitchFamily="34" charset="0"/>
                </a:rPr>
                <a:t> recipient mice</a:t>
              </a:r>
              <a:endParaRPr lang="en-GB" sz="1200" dirty="0">
                <a:latin typeface="Arial" panose="020B060402020202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87DFB4A4-556D-4F0D-951F-D099FBF5C554}"/>
                </a:ext>
              </a:extLst>
            </p:cNvPr>
            <p:cNvGrpSpPr/>
            <p:nvPr/>
          </p:nvGrpSpPr>
          <p:grpSpPr>
            <a:xfrm>
              <a:off x="7958668" y="2993214"/>
              <a:ext cx="373213" cy="1146163"/>
              <a:chOff x="7958592" y="3083478"/>
              <a:chExt cx="220826" cy="830998"/>
            </a:xfrm>
          </p:grpSpPr>
          <p:cxnSp>
            <p:nvCxnSpPr>
              <p:cNvPr id="88" name="Connector: Elbow 87">
                <a:extLst>
                  <a:ext uri="{FF2B5EF4-FFF2-40B4-BE49-F238E27FC236}">
                    <a16:creationId xmlns:a16="http://schemas.microsoft.com/office/drawing/2014/main" id="{A38AC733-040A-4338-9334-300A949A18F3}"/>
                  </a:ext>
                </a:extLst>
              </p:cNvPr>
              <p:cNvCxnSpPr>
                <a:cxnSpLocks/>
              </p:cNvCxnSpPr>
              <p:nvPr/>
            </p:nvCxnSpPr>
            <p:spPr>
              <a:xfrm rot="16200000">
                <a:off x="7855475" y="3186738"/>
                <a:ext cx="427204"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35F95AB8-BBFB-4C2E-AA3B-84098DCFF89F}"/>
                  </a:ext>
                </a:extLst>
              </p:cNvPr>
              <p:cNvCxnSpPr>
                <a:cxnSpLocks/>
              </p:cNvCxnSpPr>
              <p:nvPr/>
            </p:nvCxnSpPr>
            <p:spPr>
              <a:xfrm rot="5400000" flipV="1">
                <a:off x="7855332" y="3590532"/>
                <a:ext cx="427204"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285429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5" y="95383"/>
            <a:ext cx="11007839" cy="668238"/>
          </a:xfrm>
        </p:spPr>
        <p:txBody>
          <a:bodyPr>
            <a:normAutofit fontScale="90000"/>
          </a:bodyPr>
          <a:lstStyle/>
          <a:p>
            <a:r>
              <a:rPr lang="en-GB" dirty="0">
                <a:latin typeface="Arial" panose="020B0604020202020204" pitchFamily="34" charset="0"/>
                <a:cs typeface="Arial" panose="020B0604020202020204" pitchFamily="34" charset="0"/>
              </a:rPr>
              <a:t>NK-mediated innate allorecognition controls the early production of donor specific antibodies by the inverted direct pathway</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Charmetant</a:t>
            </a:r>
            <a:r>
              <a:rPr lang="en-GB" dirty="0">
                <a:latin typeface="Arial" panose="020B0604020202020204" pitchFamily="34" charset="0"/>
                <a:cs typeface="Arial" panose="020B0604020202020204" pitchFamily="34" charset="0"/>
              </a:rPr>
              <a:t> X. et al., ESOT Congress 2023; OS2_5</a:t>
            </a:r>
          </a:p>
        </p:txBody>
      </p:sp>
      <p:sp>
        <p:nvSpPr>
          <p:cNvPr id="5" name="TextBox 4">
            <a:extLst>
              <a:ext uri="{FF2B5EF4-FFF2-40B4-BE49-F238E27FC236}">
                <a16:creationId xmlns:a16="http://schemas.microsoft.com/office/drawing/2014/main" id="{F485CE4A-BB71-4793-8AA9-D8DAC221D87C}"/>
              </a:ext>
            </a:extLst>
          </p:cNvPr>
          <p:cNvSpPr txBox="1"/>
          <p:nvPr/>
        </p:nvSpPr>
        <p:spPr>
          <a:xfrm>
            <a:off x="6243486" y="1122790"/>
            <a:ext cx="5231079" cy="2616101"/>
          </a:xfrm>
          <a:prstGeom prst="rect">
            <a:avLst/>
          </a:prstGeom>
          <a:noFill/>
        </p:spPr>
        <p:txBody>
          <a:bodyPr wrap="square" rtlCol="0">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In the context of transplantation, NK cell-mediated allorecognition is a double-edged sword that protects against the microvascular lesions resulting from the generation of DSA through the inverted direct pathway, while it is now known that these same alloreactive NK can be the cause of missing self-induced chronic vascular rejection</a:t>
            </a:r>
            <a:endParaRPr lang="en-CH" dirty="0">
              <a:solidFill>
                <a:srgbClr val="A5A5A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39A9F69-9287-458C-8F79-ADCDCD14FC26}"/>
              </a:ext>
            </a:extLst>
          </p:cNvPr>
          <p:cNvSpPr txBox="1"/>
          <p:nvPr/>
        </p:nvSpPr>
        <p:spPr>
          <a:xfrm>
            <a:off x="717435" y="1122790"/>
            <a:ext cx="5231081" cy="4339650"/>
          </a:xfrm>
          <a:prstGeom prst="rect">
            <a:avLst/>
          </a:prstGeom>
          <a:solidFill>
            <a:srgbClr val="FFFFFF"/>
          </a:solid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Cardiac graft from CBA (H-2k) mice induces an early DSA response in a CD3εKO C57BL/6 (H-2b) recipient mouse by the inverted direct pathway, whereas a </a:t>
            </a:r>
            <a:r>
              <a:rPr lang="en-GB" sz="1600" dirty="0" err="1">
                <a:solidFill>
                  <a:srgbClr val="A5A5A5"/>
                </a:solidFill>
                <a:latin typeface="Arial" panose="020B0604020202020204" pitchFamily="34" charset="0"/>
                <a:cs typeface="Arial" panose="020B0604020202020204" pitchFamily="34" charset="0"/>
              </a:rPr>
              <a:t>Balb</a:t>
            </a:r>
            <a:r>
              <a:rPr lang="en-GB" sz="1600" dirty="0">
                <a:solidFill>
                  <a:srgbClr val="A5A5A5"/>
                </a:solidFill>
                <a:latin typeface="Arial" panose="020B0604020202020204" pitchFamily="34" charset="0"/>
                <a:cs typeface="Arial" panose="020B0604020202020204" pitchFamily="34" charset="0"/>
              </a:rPr>
              <a:t>/c (H-2d) heart graft does not</a:t>
            </a:r>
            <a:endParaRPr lang="en-CH"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CD4</a:t>
            </a:r>
            <a:r>
              <a:rPr lang="en-GB" sz="1600" baseline="30000" dirty="0">
                <a:solidFill>
                  <a:srgbClr val="A5A5A5"/>
                </a:solidFill>
                <a:latin typeface="Arial" panose="020B0604020202020204" pitchFamily="34" charset="0"/>
                <a:cs typeface="Arial" panose="020B0604020202020204" pitchFamily="34" charset="0"/>
              </a:rPr>
              <a:t>+</a:t>
            </a:r>
            <a:r>
              <a:rPr lang="en-GB" sz="1600" dirty="0">
                <a:solidFill>
                  <a:srgbClr val="A5A5A5"/>
                </a:solidFill>
                <a:latin typeface="Arial" panose="020B0604020202020204" pitchFamily="34" charset="0"/>
                <a:cs typeface="Arial" panose="020B0604020202020204" pitchFamily="34" charset="0"/>
              </a:rPr>
              <a:t> T cells from </a:t>
            </a:r>
            <a:r>
              <a:rPr lang="en-GB" sz="1600" dirty="0" err="1">
                <a:solidFill>
                  <a:srgbClr val="A5A5A5"/>
                </a:solidFill>
                <a:latin typeface="Arial" panose="020B0604020202020204" pitchFamily="34" charset="0"/>
                <a:cs typeface="Arial" panose="020B0604020202020204" pitchFamily="34" charset="0"/>
              </a:rPr>
              <a:t>Balb</a:t>
            </a:r>
            <a:r>
              <a:rPr lang="en-GB" sz="1600" dirty="0">
                <a:solidFill>
                  <a:srgbClr val="A5A5A5"/>
                </a:solidFill>
                <a:latin typeface="Arial" panose="020B0604020202020204" pitchFamily="34" charset="0"/>
                <a:cs typeface="Arial" panose="020B0604020202020204" pitchFamily="34" charset="0"/>
              </a:rPr>
              <a:t>/c donor survive much shorter than their CBA counterparts in recipient mice. In contrast with CBA T cells, T cells from </a:t>
            </a:r>
            <a:r>
              <a:rPr lang="en-GB" sz="1600" dirty="0" err="1">
                <a:solidFill>
                  <a:srgbClr val="A5A5A5"/>
                </a:solidFill>
                <a:latin typeface="Arial" panose="020B0604020202020204" pitchFamily="34" charset="0"/>
                <a:cs typeface="Arial" panose="020B0604020202020204" pitchFamily="34" charset="0"/>
              </a:rPr>
              <a:t>Balb</a:t>
            </a:r>
            <a:r>
              <a:rPr lang="en-GB" sz="1600" dirty="0">
                <a:solidFill>
                  <a:srgbClr val="A5A5A5"/>
                </a:solidFill>
                <a:latin typeface="Arial" panose="020B0604020202020204" pitchFamily="34" charset="0"/>
                <a:cs typeface="Arial" panose="020B0604020202020204" pitchFamily="34" charset="0"/>
              </a:rPr>
              <a:t>/c are promptly eliminated by recipient’s NK cells, thus preventing their interaction with recipient’s B cells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Depletion of NK cells in CD3εKO C57BL/6 recipient mice prolonged the survival of transferred allogeneic </a:t>
            </a:r>
            <a:r>
              <a:rPr lang="en-GB" sz="1600" dirty="0" err="1">
                <a:solidFill>
                  <a:srgbClr val="A5A5A5"/>
                </a:solidFill>
                <a:latin typeface="Arial" panose="020B0604020202020204" pitchFamily="34" charset="0"/>
                <a:cs typeface="Arial" panose="020B0604020202020204" pitchFamily="34" charset="0"/>
              </a:rPr>
              <a:t>Balb</a:t>
            </a:r>
            <a:r>
              <a:rPr lang="en-GB" sz="1600" dirty="0">
                <a:solidFill>
                  <a:srgbClr val="A5A5A5"/>
                </a:solidFill>
                <a:latin typeface="Arial" panose="020B0604020202020204" pitchFamily="34" charset="0"/>
                <a:cs typeface="Arial" panose="020B0604020202020204" pitchFamily="34" charset="0"/>
              </a:rPr>
              <a:t>/c CD4</a:t>
            </a:r>
            <a:r>
              <a:rPr lang="en-GB" sz="1600" baseline="30000" dirty="0">
                <a:solidFill>
                  <a:srgbClr val="A5A5A5"/>
                </a:solidFill>
                <a:latin typeface="Arial" panose="020B0604020202020204" pitchFamily="34" charset="0"/>
                <a:cs typeface="Arial" panose="020B0604020202020204" pitchFamily="34" charset="0"/>
              </a:rPr>
              <a:t>+</a:t>
            </a:r>
            <a:r>
              <a:rPr lang="en-GB" sz="1600" dirty="0">
                <a:solidFill>
                  <a:srgbClr val="A5A5A5"/>
                </a:solidFill>
                <a:latin typeface="Arial" panose="020B0604020202020204" pitchFamily="34" charset="0"/>
                <a:cs typeface="Arial" panose="020B0604020202020204" pitchFamily="34" charset="0"/>
              </a:rPr>
              <a:t> T cells, thereby restoring DSA production through the inverted direct pathway</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clinical validity of these original experimental findings is currently being investigated in a large cohort of lung transplant patients</a:t>
            </a:r>
            <a:endParaRPr lang="en-CH" sz="1600" dirty="0">
              <a:solidFill>
                <a:srgbClr val="A5A5A5"/>
              </a:solidFill>
              <a:latin typeface="Arial" panose="020B0604020202020204" pitchFamily="34" charset="0"/>
              <a:cs typeface="Arial" panose="020B0604020202020204" pitchFamily="34" charset="0"/>
            </a:endParaRPr>
          </a:p>
        </p:txBody>
      </p:sp>
      <p:pic>
        <p:nvPicPr>
          <p:cNvPr id="7" name="Picture 6" descr="A blue and white house&#10;&#10;Description automatically generated">
            <a:hlinkClick r:id="rId4" action="ppaction://hlinksldjump"/>
            <a:extLst>
              <a:ext uri="{FF2B5EF4-FFF2-40B4-BE49-F238E27FC236}">
                <a16:creationId xmlns:a16="http://schemas.microsoft.com/office/drawing/2014/main" id="{770B23AB-6D74-4F11-974E-F73C544017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363096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Single cells transcriptome of alloreactive CD8 T cells supports roles for both deletion and exhaustion in tolerance induction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Paul-Heng M. et al., ESOT Congress 2023; OS2_8</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2865"/>
            <a:ext cx="5201583" cy="270843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Expression of allogeneic donor MHC class I in recipient hepatocytes using AAV vectors induces tolerance to subsequent skin grafts bearing the same mismatched MHC, even in the presence of pre-existing immune memory against the donor strain</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algn="just"/>
            <a:r>
              <a:rPr lang="en-GB" sz="1600" b="1" dirty="0">
                <a:solidFill>
                  <a:srgbClr val="A5A5A5"/>
                </a:solidFill>
                <a:latin typeface="Arial" panose="020B0604020202020204" pitchFamily="34" charset="0"/>
                <a:cs typeface="Arial" panose="020B0604020202020204" pitchFamily="34" charset="0"/>
              </a:rPr>
              <a:t>Aim: </a:t>
            </a:r>
            <a:r>
              <a:rPr lang="en-GB" sz="1600" dirty="0">
                <a:solidFill>
                  <a:srgbClr val="A5A5A5"/>
                </a:solidFill>
                <a:latin typeface="Arial" panose="020B0604020202020204" pitchFamily="34" charset="0"/>
                <a:cs typeface="Arial" panose="020B0604020202020204" pitchFamily="34" charset="0"/>
              </a:rPr>
              <a:t>To understand the mechanisms underpinning tolerance induction</a:t>
            </a:r>
            <a:endParaRPr lang="en-CH" sz="1600"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717436" y="3806824"/>
            <a:ext cx="1572548"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grpSp>
        <p:nvGrpSpPr>
          <p:cNvPr id="44" name="Group 43">
            <a:extLst>
              <a:ext uri="{FF2B5EF4-FFF2-40B4-BE49-F238E27FC236}">
                <a16:creationId xmlns:a16="http://schemas.microsoft.com/office/drawing/2014/main" id="{6C72CE8A-8DCF-4CF1-B468-C78958A2B99A}"/>
              </a:ext>
            </a:extLst>
          </p:cNvPr>
          <p:cNvGrpSpPr/>
          <p:nvPr/>
        </p:nvGrpSpPr>
        <p:grpSpPr>
          <a:xfrm>
            <a:off x="831685" y="3858011"/>
            <a:ext cx="5323802" cy="2620567"/>
            <a:chOff x="6208012" y="1452966"/>
            <a:chExt cx="5323802" cy="2620567"/>
          </a:xfrm>
        </p:grpSpPr>
        <p:pic>
          <p:nvPicPr>
            <p:cNvPr id="6" name="Picture 5" descr="Logo&#10;&#10;Description automatically generated">
              <a:extLst>
                <a:ext uri="{FF2B5EF4-FFF2-40B4-BE49-F238E27FC236}">
                  <a16:creationId xmlns:a16="http://schemas.microsoft.com/office/drawing/2014/main" id="{ECB8BECB-2886-468C-8962-B314DD584F09}"/>
                </a:ext>
              </a:extLst>
            </p:cNvPr>
            <p:cNvPicPr>
              <a:picLocks noChangeAspect="1"/>
            </p:cNvPicPr>
            <p:nvPr/>
          </p:nvPicPr>
          <p:blipFill rotWithShape="1">
            <a:blip r:embed="rId4"/>
            <a:srcRect/>
            <a:stretch/>
          </p:blipFill>
          <p:spPr>
            <a:xfrm>
              <a:off x="6398267" y="2758130"/>
              <a:ext cx="650377" cy="393700"/>
            </a:xfrm>
            <a:prstGeom prst="rect">
              <a:avLst/>
            </a:prstGeom>
          </p:spPr>
        </p:pic>
        <p:sp>
          <p:nvSpPr>
            <p:cNvPr id="7" name="TextBox 6">
              <a:extLst>
                <a:ext uri="{FF2B5EF4-FFF2-40B4-BE49-F238E27FC236}">
                  <a16:creationId xmlns:a16="http://schemas.microsoft.com/office/drawing/2014/main" id="{2267D90F-F283-4F51-97A0-9394B188185E}"/>
                </a:ext>
              </a:extLst>
            </p:cNvPr>
            <p:cNvSpPr txBox="1"/>
            <p:nvPr/>
          </p:nvSpPr>
          <p:spPr>
            <a:xfrm>
              <a:off x="6208012" y="3120574"/>
              <a:ext cx="1030889" cy="461665"/>
            </a:xfrm>
            <a:prstGeom prst="rect">
              <a:avLst/>
            </a:prstGeom>
            <a:noFill/>
          </p:spPr>
          <p:txBody>
            <a:bodyPr wrap="square">
              <a:spAutoFit/>
            </a:bodyPr>
            <a:lstStyle/>
            <a:p>
              <a:pPr algn="ctr"/>
              <a:r>
                <a:rPr lang="en-US" sz="1200" dirty="0">
                  <a:solidFill>
                    <a:srgbClr val="A5A5A5"/>
                  </a:solidFill>
                  <a:latin typeface="Arial" panose="020B0604020202020204" pitchFamily="34" charset="0"/>
                  <a:cs typeface="Arial" panose="020B0604020202020204" pitchFamily="34" charset="0"/>
                </a:rPr>
                <a:t> </a:t>
              </a:r>
              <a:r>
                <a:rPr lang="en-GB" sz="1200" dirty="0">
                  <a:solidFill>
                    <a:srgbClr val="A5A5A5"/>
                  </a:solidFill>
                  <a:latin typeface="Arial" panose="020B0604020202020204" pitchFamily="34" charset="0"/>
                  <a:cs typeface="Arial" panose="020B0604020202020204" pitchFamily="34" charset="0"/>
                </a:rPr>
                <a:t>B10.BR (H-2k) mice</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D68A413-B835-48C6-824E-A9AC455602EE}"/>
                </a:ext>
              </a:extLst>
            </p:cNvPr>
            <p:cNvSpPr txBox="1"/>
            <p:nvPr/>
          </p:nvSpPr>
          <p:spPr>
            <a:xfrm>
              <a:off x="6926763" y="1809073"/>
              <a:ext cx="1030890" cy="830997"/>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H-2K</a:t>
              </a:r>
              <a:r>
                <a:rPr lang="en-GB" sz="1200" baseline="30000" dirty="0">
                  <a:solidFill>
                    <a:srgbClr val="A5A5A5"/>
                  </a:solidFill>
                  <a:latin typeface="Arial" panose="020B0604020202020204" pitchFamily="34" charset="0"/>
                  <a:cs typeface="Arial" panose="020B0604020202020204" pitchFamily="34" charset="0"/>
                </a:rPr>
                <a:t>b</a:t>
              </a:r>
              <a:r>
                <a:rPr lang="en-GB" sz="1200" dirty="0">
                  <a:solidFill>
                    <a:srgbClr val="A5A5A5"/>
                  </a:solidFill>
                  <a:latin typeface="Arial" panose="020B0604020202020204" pitchFamily="34" charset="0"/>
                  <a:cs typeface="Arial" panose="020B0604020202020204" pitchFamily="34" charset="0"/>
                </a:rPr>
                <a:t>-bearing primary skin graft</a:t>
              </a:r>
              <a:endParaRPr lang="en-GB" sz="12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991CFB41-0B28-4773-A0FE-7897FF33C2C8}"/>
                </a:ext>
              </a:extLst>
            </p:cNvPr>
            <p:cNvCxnSpPr>
              <a:cxnSpLocks/>
            </p:cNvCxnSpPr>
            <p:nvPr/>
          </p:nvCxnSpPr>
          <p:spPr>
            <a:xfrm rot="16200000">
              <a:off x="9042216" y="1321724"/>
              <a:ext cx="0" cy="3204000"/>
            </a:xfrm>
            <a:prstGeom prst="straightConnector1">
              <a:avLst/>
            </a:prstGeom>
            <a:ln w="28575">
              <a:solidFill>
                <a:srgbClr val="A5A5A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BBB70E-6890-4891-B707-93725DDCCB43}"/>
                </a:ext>
              </a:extLst>
            </p:cNvPr>
            <p:cNvCxnSpPr>
              <a:cxnSpLocks/>
            </p:cNvCxnSpPr>
            <p:nvPr/>
          </p:nvCxnSpPr>
          <p:spPr>
            <a:xfrm rot="10800000" flipV="1">
              <a:off x="7440215" y="2655953"/>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4CFC3E6-31B6-441F-93B0-DC3F887AD6EE}"/>
                </a:ext>
              </a:extLst>
            </p:cNvPr>
            <p:cNvSpPr txBox="1"/>
            <p:nvPr/>
          </p:nvSpPr>
          <p:spPr>
            <a:xfrm>
              <a:off x="7110134" y="2951923"/>
              <a:ext cx="660162"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Day 0</a:t>
              </a:r>
              <a:endParaRPr lang="en-GB"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91A33BF-E294-4367-AAC0-3E037AFE13D4}"/>
                </a:ext>
              </a:extLst>
            </p:cNvPr>
            <p:cNvSpPr txBox="1"/>
            <p:nvPr/>
          </p:nvSpPr>
          <p:spPr>
            <a:xfrm>
              <a:off x="7953120" y="2954182"/>
              <a:ext cx="807419"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Day 30</a:t>
              </a:r>
              <a:endParaRPr lang="en-GB" sz="1200"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453A05C1-FB02-4F3D-A182-7A619B1E827E}"/>
                </a:ext>
              </a:extLst>
            </p:cNvPr>
            <p:cNvCxnSpPr>
              <a:cxnSpLocks/>
            </p:cNvCxnSpPr>
            <p:nvPr/>
          </p:nvCxnSpPr>
          <p:spPr>
            <a:xfrm rot="10800000" flipV="1">
              <a:off x="8346409" y="2655954"/>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295564-A09D-45DE-A5F4-7CC3E8768BE3}"/>
                </a:ext>
              </a:extLst>
            </p:cNvPr>
            <p:cNvCxnSpPr/>
            <p:nvPr/>
          </p:nvCxnSpPr>
          <p:spPr>
            <a:xfrm>
              <a:off x="7452853" y="285225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684FCE-E838-42F4-87A2-A43E3758AB24}"/>
                </a:ext>
              </a:extLst>
            </p:cNvPr>
            <p:cNvCxnSpPr/>
            <p:nvPr/>
          </p:nvCxnSpPr>
          <p:spPr>
            <a:xfrm>
              <a:off x="8342672" y="2847342"/>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24EA57D-C347-4F92-9D95-F5132B1B9EBB}"/>
                </a:ext>
              </a:extLst>
            </p:cNvPr>
            <p:cNvSpPr txBox="1"/>
            <p:nvPr/>
          </p:nvSpPr>
          <p:spPr>
            <a:xfrm>
              <a:off x="7695595" y="1452966"/>
              <a:ext cx="1299638" cy="120032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AAV-</a:t>
              </a:r>
              <a:r>
                <a:rPr lang="en-GB" sz="1200" dirty="0" err="1">
                  <a:solidFill>
                    <a:srgbClr val="A5A5A5"/>
                  </a:solidFill>
                  <a:latin typeface="Arial" panose="020B0604020202020204" pitchFamily="34" charset="0"/>
                  <a:cs typeface="Arial" panose="020B0604020202020204" pitchFamily="34" charset="0"/>
                </a:rPr>
                <a:t>K</a:t>
              </a:r>
              <a:r>
                <a:rPr lang="en-GB" sz="1200" baseline="30000" dirty="0" err="1">
                  <a:solidFill>
                    <a:srgbClr val="A5A5A5"/>
                  </a:solidFill>
                  <a:latin typeface="Arial" panose="020B0604020202020204" pitchFamily="34" charset="0"/>
                  <a:cs typeface="Arial" panose="020B0604020202020204" pitchFamily="34" charset="0"/>
                </a:rPr>
                <a:t>b</a:t>
              </a:r>
              <a:r>
                <a:rPr lang="en-GB" sz="1200" dirty="0">
                  <a:solidFill>
                    <a:srgbClr val="A5A5A5"/>
                  </a:solidFill>
                  <a:latin typeface="Arial" panose="020B0604020202020204" pitchFamily="34" charset="0"/>
                  <a:cs typeface="Arial" panose="020B0604020202020204" pitchFamily="34" charset="0"/>
                </a:rPr>
                <a:t> inoculation</a:t>
              </a:r>
            </a:p>
            <a:p>
              <a:pPr algn="ctr"/>
              <a:r>
                <a:rPr lang="en-GB" sz="1200" dirty="0">
                  <a:solidFill>
                    <a:srgbClr val="A5A5A5"/>
                  </a:solidFill>
                  <a:latin typeface="Arial" panose="020B0604020202020204" pitchFamily="34" charset="0"/>
                  <a:cs typeface="Arial" panose="020B0604020202020204" pitchFamily="34" charset="0"/>
                </a:rPr>
                <a:t>+</a:t>
              </a:r>
            </a:p>
            <a:p>
              <a:pPr algn="ctr"/>
              <a:r>
                <a:rPr lang="en-GB" sz="1200" dirty="0">
                  <a:solidFill>
                    <a:srgbClr val="A5A5A5"/>
                  </a:solidFill>
                  <a:latin typeface="Arial" panose="020B0604020202020204" pitchFamily="34" charset="0"/>
                  <a:cs typeface="Arial" panose="020B0604020202020204" pitchFamily="34" charset="0"/>
                </a:rPr>
                <a:t>H-2K</a:t>
              </a:r>
              <a:r>
                <a:rPr lang="en-GB" sz="1200" baseline="30000" dirty="0">
                  <a:solidFill>
                    <a:srgbClr val="A5A5A5"/>
                  </a:solidFill>
                  <a:latin typeface="Arial" panose="020B0604020202020204" pitchFamily="34" charset="0"/>
                  <a:cs typeface="Arial" panose="020B0604020202020204" pitchFamily="34" charset="0"/>
                </a:rPr>
                <a:t>b</a:t>
              </a:r>
              <a:r>
                <a:rPr lang="en-GB" sz="1200" dirty="0">
                  <a:solidFill>
                    <a:srgbClr val="A5A5A5"/>
                  </a:solidFill>
                  <a:latin typeface="Arial" panose="020B0604020202020204" pitchFamily="34" charset="0"/>
                  <a:cs typeface="Arial" panose="020B0604020202020204" pitchFamily="34" charset="0"/>
                </a:rPr>
                <a:t>-bearing secondary skin graft</a:t>
              </a:r>
              <a:endParaRPr lang="en-GB"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7233329-5F73-4B8C-B630-3CF20F91C138}"/>
                </a:ext>
              </a:extLst>
            </p:cNvPr>
            <p:cNvSpPr txBox="1"/>
            <p:nvPr/>
          </p:nvSpPr>
          <p:spPr>
            <a:xfrm>
              <a:off x="8812154" y="2948536"/>
              <a:ext cx="807419"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Day 35</a:t>
              </a:r>
              <a:endParaRPr lang="en-GB" sz="12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4ACAB4B8-738E-4219-85D6-6DA08DFFD46C}"/>
                </a:ext>
              </a:extLst>
            </p:cNvPr>
            <p:cNvCxnSpPr/>
            <p:nvPr/>
          </p:nvCxnSpPr>
          <p:spPr>
            <a:xfrm>
              <a:off x="9201706" y="284169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468DE9C-5CA5-41BA-950F-2BA033C12751}"/>
                </a:ext>
              </a:extLst>
            </p:cNvPr>
            <p:cNvSpPr txBox="1"/>
            <p:nvPr/>
          </p:nvSpPr>
          <p:spPr>
            <a:xfrm>
              <a:off x="10012163" y="2957227"/>
              <a:ext cx="807419"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Day 130</a:t>
              </a:r>
              <a:endParaRPr lang="en-GB" sz="12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931D0-6A56-4CA9-9A48-C09958BE167F}"/>
                </a:ext>
              </a:extLst>
            </p:cNvPr>
            <p:cNvCxnSpPr/>
            <p:nvPr/>
          </p:nvCxnSpPr>
          <p:spPr>
            <a:xfrm>
              <a:off x="10415873" y="2843978"/>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3B281D3-4851-4C02-B8C7-1759FFC2E4BF}"/>
                </a:ext>
              </a:extLst>
            </p:cNvPr>
            <p:cNvSpPr txBox="1"/>
            <p:nvPr/>
          </p:nvSpPr>
          <p:spPr>
            <a:xfrm>
              <a:off x="9295971" y="1808234"/>
              <a:ext cx="1030888"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Liver leukocytes isolation</a:t>
              </a:r>
              <a:endParaRPr lang="en-GB" sz="120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47312BA0-BF5A-42EA-8C83-8B5DA900DE28}"/>
                </a:ext>
              </a:extLst>
            </p:cNvPr>
            <p:cNvCxnSpPr>
              <a:cxnSpLocks/>
            </p:cNvCxnSpPr>
            <p:nvPr/>
          </p:nvCxnSpPr>
          <p:spPr>
            <a:xfrm rot="10800000" flipV="1">
              <a:off x="9206733" y="2662249"/>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8C8E5BF-A1E2-4CAC-9660-3B74EFD26FEF}"/>
                </a:ext>
              </a:extLst>
            </p:cNvPr>
            <p:cNvCxnSpPr>
              <a:cxnSpLocks/>
            </p:cNvCxnSpPr>
            <p:nvPr/>
          </p:nvCxnSpPr>
          <p:spPr>
            <a:xfrm rot="10800000" flipV="1">
              <a:off x="9365319" y="2658712"/>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651415-76E5-40CA-91ED-CC1FAF9A16FD}"/>
                </a:ext>
              </a:extLst>
            </p:cNvPr>
            <p:cNvCxnSpPr>
              <a:cxnSpLocks/>
            </p:cNvCxnSpPr>
            <p:nvPr/>
          </p:nvCxnSpPr>
          <p:spPr>
            <a:xfrm rot="10800000" flipV="1">
              <a:off x="9520072" y="2659490"/>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FF020BD-43C9-4A34-87DB-DBEE4C6571F5}"/>
                </a:ext>
              </a:extLst>
            </p:cNvPr>
            <p:cNvCxnSpPr>
              <a:cxnSpLocks/>
            </p:cNvCxnSpPr>
            <p:nvPr/>
          </p:nvCxnSpPr>
          <p:spPr>
            <a:xfrm rot="10800000" flipV="1">
              <a:off x="9668826" y="2665681"/>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3ED0B47-A6CE-468E-AD04-9FF6C79B7E15}"/>
                </a:ext>
              </a:extLst>
            </p:cNvPr>
            <p:cNvCxnSpPr>
              <a:cxnSpLocks/>
            </p:cNvCxnSpPr>
            <p:nvPr/>
          </p:nvCxnSpPr>
          <p:spPr>
            <a:xfrm rot="10800000" flipV="1">
              <a:off x="9811415" y="2662248"/>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D9671A0-FBB3-4ACB-920B-6B05E0C13077}"/>
                </a:ext>
              </a:extLst>
            </p:cNvPr>
            <p:cNvCxnSpPr>
              <a:cxnSpLocks/>
            </p:cNvCxnSpPr>
            <p:nvPr/>
          </p:nvCxnSpPr>
          <p:spPr>
            <a:xfrm rot="10800000" flipV="1">
              <a:off x="9960169" y="2658711"/>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5F8F9BE-393F-499B-976E-E7E90431F248}"/>
                </a:ext>
              </a:extLst>
            </p:cNvPr>
            <p:cNvCxnSpPr>
              <a:cxnSpLocks/>
            </p:cNvCxnSpPr>
            <p:nvPr/>
          </p:nvCxnSpPr>
          <p:spPr>
            <a:xfrm rot="10800000" flipV="1">
              <a:off x="10105090" y="2659489"/>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E8E8B-8C45-4B6C-BA9C-A3568495B84D}"/>
                </a:ext>
              </a:extLst>
            </p:cNvPr>
            <p:cNvCxnSpPr>
              <a:cxnSpLocks/>
            </p:cNvCxnSpPr>
            <p:nvPr/>
          </p:nvCxnSpPr>
          <p:spPr>
            <a:xfrm rot="10800000" flipV="1">
              <a:off x="10253844" y="2665680"/>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895E6B4-0E71-4D4F-87BE-4E1A7CB7A756}"/>
                </a:ext>
              </a:extLst>
            </p:cNvPr>
            <p:cNvCxnSpPr>
              <a:cxnSpLocks/>
            </p:cNvCxnSpPr>
            <p:nvPr/>
          </p:nvCxnSpPr>
          <p:spPr>
            <a:xfrm rot="10800000" flipV="1">
              <a:off x="10406649" y="2662248"/>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40" name="Right Brace 39">
              <a:extLst>
                <a:ext uri="{FF2B5EF4-FFF2-40B4-BE49-F238E27FC236}">
                  <a16:creationId xmlns:a16="http://schemas.microsoft.com/office/drawing/2014/main" id="{DB4CCE69-16AD-43A5-9CA1-62EB8DE49E83}"/>
                </a:ext>
              </a:extLst>
            </p:cNvPr>
            <p:cNvSpPr/>
            <p:nvPr/>
          </p:nvSpPr>
          <p:spPr>
            <a:xfrm rot="16200000">
              <a:off x="9730424" y="1970531"/>
              <a:ext cx="166966" cy="1204944"/>
            </a:xfrm>
            <a:prstGeom prst="rightBrace">
              <a:avLst/>
            </a:prstGeom>
            <a:ln w="1905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DF8B772-3437-4913-987E-B5AF0DC383DF}"/>
                </a:ext>
              </a:extLst>
            </p:cNvPr>
            <p:cNvSpPr txBox="1"/>
            <p:nvPr/>
          </p:nvSpPr>
          <p:spPr>
            <a:xfrm>
              <a:off x="8104931" y="3427202"/>
              <a:ext cx="3426883"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Paired TCR sequence, specificity and gene expression were determined for single alloreactive and bystander CD8 T cells </a:t>
              </a:r>
              <a:endParaRPr lang="en-GB" sz="1200" dirty="0">
                <a:latin typeface="Arial" panose="020B0604020202020204" pitchFamily="34" charset="0"/>
                <a:cs typeface="Arial" panose="020B0604020202020204" pitchFamily="34" charset="0"/>
              </a:endParaRPr>
            </a:p>
          </p:txBody>
        </p:sp>
        <p:sp>
          <p:nvSpPr>
            <p:cNvPr id="43" name="Right Brace 42">
              <a:extLst>
                <a:ext uri="{FF2B5EF4-FFF2-40B4-BE49-F238E27FC236}">
                  <a16:creationId xmlns:a16="http://schemas.microsoft.com/office/drawing/2014/main" id="{15D1C044-6756-4868-AA5C-C728A53BBCF3}"/>
                </a:ext>
              </a:extLst>
            </p:cNvPr>
            <p:cNvSpPr/>
            <p:nvPr/>
          </p:nvSpPr>
          <p:spPr>
            <a:xfrm rot="5400000" flipV="1">
              <a:off x="9727932" y="2706546"/>
              <a:ext cx="166966" cy="1204944"/>
            </a:xfrm>
            <a:prstGeom prst="rightBrace">
              <a:avLst/>
            </a:prstGeom>
            <a:ln w="1905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grpSp>
      <p:pic>
        <p:nvPicPr>
          <p:cNvPr id="36" name="Picture 35" descr="A blue and white house&#10;&#10;Description automatically generated">
            <a:hlinkClick r:id="rId5" action="ppaction://hlinksldjump"/>
            <a:extLst>
              <a:ext uri="{FF2B5EF4-FFF2-40B4-BE49-F238E27FC236}">
                <a16:creationId xmlns:a16="http://schemas.microsoft.com/office/drawing/2014/main" id="{14A4AF56-F19B-4A54-86A3-9E8C87ACE78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
        <p:nvSpPr>
          <p:cNvPr id="37" name="TextBox 36">
            <a:extLst>
              <a:ext uri="{FF2B5EF4-FFF2-40B4-BE49-F238E27FC236}">
                <a16:creationId xmlns:a16="http://schemas.microsoft.com/office/drawing/2014/main" id="{EE182B96-4961-40CC-9118-2033AEDDC4C4}"/>
              </a:ext>
            </a:extLst>
          </p:cNvPr>
          <p:cNvSpPr txBox="1"/>
          <p:nvPr/>
        </p:nvSpPr>
        <p:spPr>
          <a:xfrm>
            <a:off x="6272983" y="1112865"/>
            <a:ext cx="5201581" cy="2123658"/>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endParaRPr lang="en-GB" sz="20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Alloreactive T cells exposed to their cognate antigens in the liver segregate into several clusters based on gene expression: </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Signature of deletional tolerance</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Liver-residency markers and receptors typically associated with gamma-delta, NK, and innate lymphoid cells (Figure A)</a:t>
            </a:r>
          </a:p>
        </p:txBody>
      </p:sp>
      <p:sp>
        <p:nvSpPr>
          <p:cNvPr id="41" name="TextBox 40">
            <a:extLst>
              <a:ext uri="{FF2B5EF4-FFF2-40B4-BE49-F238E27FC236}">
                <a16:creationId xmlns:a16="http://schemas.microsoft.com/office/drawing/2014/main" id="{157D81DC-AF58-4D94-8C91-41CD5F97C1CB}"/>
              </a:ext>
            </a:extLst>
          </p:cNvPr>
          <p:cNvSpPr txBox="1"/>
          <p:nvPr/>
        </p:nvSpPr>
        <p:spPr>
          <a:xfrm>
            <a:off x="6253713" y="3178873"/>
            <a:ext cx="1075411" cy="307777"/>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Figure A</a:t>
            </a:r>
          </a:p>
        </p:txBody>
      </p:sp>
      <p:pic>
        <p:nvPicPr>
          <p:cNvPr id="9" name="Picture 8" descr="A screenshot of a computer screen&#10;&#10;Description automatically generated">
            <a:extLst>
              <a:ext uri="{FF2B5EF4-FFF2-40B4-BE49-F238E27FC236}">
                <a16:creationId xmlns:a16="http://schemas.microsoft.com/office/drawing/2014/main" id="{899C87BF-D741-492E-A130-42A1D3C1DC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5808" y="3440828"/>
            <a:ext cx="5744150" cy="3036946"/>
          </a:xfrm>
          <a:prstGeom prst="rect">
            <a:avLst/>
          </a:prstGeom>
        </p:spPr>
      </p:pic>
    </p:spTree>
    <p:custDataLst>
      <p:tags r:id="rId1"/>
    </p:custDataLst>
    <p:extLst>
      <p:ext uri="{BB962C8B-B14F-4D97-AF65-F5344CB8AC3E}">
        <p14:creationId xmlns:p14="http://schemas.microsoft.com/office/powerpoint/2010/main" val="2224720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Single cells transcriptome of alloreactive CD8 T cells supports roles for both deletion and exhaustion in tolerance induction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Paul-Heng M. et al., ESOT Congress 2023; OS2_8</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7548"/>
            <a:ext cx="5216436" cy="5139869"/>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 (cont.)</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Projection of time course data onto a mouse CD8 T cell atlas suggests that early during tolerance induction, cells align with the transcriptomic profiles of activation, proliferation and deletional tolerance, while later during this process, the signature of terminal exhaustion predominates (Figure B)</a:t>
            </a:r>
          </a:p>
          <a:p>
            <a:pPr marL="285750" indent="-2857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The proportion and absolute number of cells bearing the public </a:t>
            </a:r>
            <a:r>
              <a:rPr lang="en-GB" sz="1400" dirty="0" err="1">
                <a:solidFill>
                  <a:srgbClr val="A5A5A5"/>
                </a:solidFill>
                <a:latin typeface="Arial" panose="020B0604020202020204" pitchFamily="34" charset="0"/>
                <a:cs typeface="Arial" panose="020B0604020202020204" pitchFamily="34" charset="0"/>
              </a:rPr>
              <a:t>Kb</a:t>
            </a:r>
            <a:r>
              <a:rPr lang="en-GB" sz="1400" dirty="0">
                <a:solidFill>
                  <a:srgbClr val="A5A5A5"/>
                </a:solidFill>
                <a:latin typeface="Arial" panose="020B0604020202020204" pitchFamily="34" charset="0"/>
                <a:cs typeface="Arial" panose="020B0604020202020204" pitchFamily="34" charset="0"/>
              </a:rPr>
              <a:t>-reactive TCR clonotype TRAV16D/AJ49 TRBV13-2/BJ2-4 decline rapidly between d7 and d21 post-AAV inoculation, consistent with deletion</a:t>
            </a:r>
          </a:p>
          <a:p>
            <a:pPr marL="171450" indent="-1714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Ingenuity pathway analysis points to upregulation of metabolic pathways that may contribute to cell death in the deletional tolerance cluster – these include polyamine catabolism, lipid peroxidation and ferroptosis</a:t>
            </a:r>
          </a:p>
          <a:p>
            <a:pPr marL="171450" indent="-1714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These cells express high levels of CD200, whereas the resident innate-like cluster is marked by expression of inhibitory CD200 receptors suggesting that interactions between this receptor-ligand pair could also influence cell fate and transplant outcome</a:t>
            </a:r>
            <a:endParaRPr lang="en-CH" sz="1400"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58130" y="4316784"/>
            <a:ext cx="5216434" cy="1508105"/>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These data support roles for both deletion and immune exhaustion in tolerance mediated by liver-specific expression of donor MHC I in skin graft recipients</a:t>
            </a:r>
          </a:p>
        </p:txBody>
      </p:sp>
      <p:pic>
        <p:nvPicPr>
          <p:cNvPr id="10" name="Picture 9" descr="A blue and white house&#10;&#10;Description automatically generated">
            <a:hlinkClick r:id="rId4" action="ppaction://hlinksldjump"/>
            <a:extLst>
              <a:ext uri="{FF2B5EF4-FFF2-40B4-BE49-F238E27FC236}">
                <a16:creationId xmlns:a16="http://schemas.microsoft.com/office/drawing/2014/main" id="{BB54D913-8A03-4BF2-8A70-30660F040C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
        <p:nvSpPr>
          <p:cNvPr id="12" name="TextBox 11">
            <a:extLst>
              <a:ext uri="{FF2B5EF4-FFF2-40B4-BE49-F238E27FC236}">
                <a16:creationId xmlns:a16="http://schemas.microsoft.com/office/drawing/2014/main" id="{6196DC34-2050-478E-9B2E-39C4F3C96B11}"/>
              </a:ext>
            </a:extLst>
          </p:cNvPr>
          <p:cNvSpPr txBox="1"/>
          <p:nvPr/>
        </p:nvSpPr>
        <p:spPr>
          <a:xfrm>
            <a:off x="5969206" y="1127276"/>
            <a:ext cx="1075411" cy="307777"/>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Figure B</a:t>
            </a:r>
          </a:p>
        </p:txBody>
      </p:sp>
      <p:pic>
        <p:nvPicPr>
          <p:cNvPr id="7" name="Picture 6" descr="A close-up of a diagram&#10;&#10;Description automatically generated">
            <a:extLst>
              <a:ext uri="{FF2B5EF4-FFF2-40B4-BE49-F238E27FC236}">
                <a16:creationId xmlns:a16="http://schemas.microsoft.com/office/drawing/2014/main" id="{D535A24E-1564-4E87-A8DC-C5FE4DE870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1496" y="1462844"/>
            <a:ext cx="5896798" cy="2400635"/>
          </a:xfrm>
          <a:prstGeom prst="rect">
            <a:avLst/>
          </a:prstGeom>
        </p:spPr>
      </p:pic>
    </p:spTree>
    <p:custDataLst>
      <p:tags r:id="rId1"/>
    </p:custDataLst>
    <p:extLst>
      <p:ext uri="{BB962C8B-B14F-4D97-AF65-F5344CB8AC3E}">
        <p14:creationId xmlns:p14="http://schemas.microsoft.com/office/powerpoint/2010/main" val="361796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Hydrogel-based, </a:t>
            </a:r>
            <a:r>
              <a:rPr lang="en-GB" dirty="0" err="1">
                <a:latin typeface="Arial" panose="020B0604020202020204" pitchFamily="34" charset="0"/>
                <a:cs typeface="Arial" panose="020B0604020202020204" pitchFamily="34" charset="0"/>
              </a:rPr>
              <a:t>prevascularized</a:t>
            </a:r>
            <a:r>
              <a:rPr lang="en-GB" dirty="0">
                <a:latin typeface="Arial" panose="020B0604020202020204" pitchFamily="34" charset="0"/>
                <a:cs typeface="Arial" panose="020B0604020202020204" pitchFamily="34" charset="0"/>
              </a:rPr>
              <a:t>, retrievable endocrine construct to treat type 1 diabetes</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Lebreton</a:t>
            </a:r>
            <a:r>
              <a:rPr lang="en-GB" dirty="0">
                <a:latin typeface="Arial" panose="020B0604020202020204" pitchFamily="34" charset="0"/>
                <a:cs typeface="Arial" panose="020B0604020202020204" pitchFamily="34" charset="0"/>
              </a:rPr>
              <a:t> F. et al., ESOT Congress 2023; OS3_3</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4025"/>
            <a:ext cx="5192476" cy="1508105"/>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generate a functional, </a:t>
            </a:r>
            <a:r>
              <a:rPr lang="en-GB" dirty="0" err="1">
                <a:solidFill>
                  <a:srgbClr val="A5A5A5"/>
                </a:solidFill>
                <a:latin typeface="Arial" panose="020B0604020202020204" pitchFamily="34" charset="0"/>
                <a:cs typeface="Arial" panose="020B0604020202020204" pitchFamily="34" charset="0"/>
              </a:rPr>
              <a:t>prevascularized</a:t>
            </a:r>
            <a:r>
              <a:rPr lang="en-GB" dirty="0">
                <a:solidFill>
                  <a:srgbClr val="A5A5A5"/>
                </a:solidFill>
                <a:latin typeface="Arial" panose="020B0604020202020204" pitchFamily="34" charset="0"/>
                <a:cs typeface="Arial" panose="020B0604020202020204" pitchFamily="34" charset="0"/>
              </a:rPr>
              <a:t> endocrine construct utilizing amniotic membrane derived hydrogel, islets and BOECs to be transplanted in diabetic hosts</a:t>
            </a:r>
            <a:endParaRPr lang="en-CH" dirty="0">
              <a:solidFill>
                <a:srgbClr val="A5A5A5"/>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0B499551-5FED-4063-AD40-E72329F038A6}"/>
              </a:ext>
            </a:extLst>
          </p:cNvPr>
          <p:cNvSpPr txBox="1"/>
          <p:nvPr/>
        </p:nvSpPr>
        <p:spPr>
          <a:xfrm>
            <a:off x="6282090" y="1109378"/>
            <a:ext cx="1340318" cy="400110"/>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pic>
        <p:nvPicPr>
          <p:cNvPr id="26" name="Picture 25" descr="A blue and white house&#10;&#10;Description automatically generated">
            <a:hlinkClick r:id="rId4" action="ppaction://hlinksldjump"/>
            <a:extLst>
              <a:ext uri="{FF2B5EF4-FFF2-40B4-BE49-F238E27FC236}">
                <a16:creationId xmlns:a16="http://schemas.microsoft.com/office/drawing/2014/main" id="{339D3E13-40F7-4910-BD1D-E7DD19D031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grpSp>
        <p:nvGrpSpPr>
          <p:cNvPr id="8" name="Group 7">
            <a:extLst>
              <a:ext uri="{FF2B5EF4-FFF2-40B4-BE49-F238E27FC236}">
                <a16:creationId xmlns:a16="http://schemas.microsoft.com/office/drawing/2014/main" id="{AE806845-092C-4C68-A0B5-23891180B4B6}"/>
              </a:ext>
            </a:extLst>
          </p:cNvPr>
          <p:cNvGrpSpPr/>
          <p:nvPr/>
        </p:nvGrpSpPr>
        <p:grpSpPr>
          <a:xfrm>
            <a:off x="6387709" y="1517530"/>
            <a:ext cx="5540147" cy="4625610"/>
            <a:chOff x="6387709" y="1517530"/>
            <a:chExt cx="5540147" cy="4625610"/>
          </a:xfrm>
        </p:grpSpPr>
        <p:sp>
          <p:nvSpPr>
            <p:cNvPr id="6" name="Rectangle: Rounded Corners 5">
              <a:extLst>
                <a:ext uri="{FF2B5EF4-FFF2-40B4-BE49-F238E27FC236}">
                  <a16:creationId xmlns:a16="http://schemas.microsoft.com/office/drawing/2014/main" id="{85EFB8A3-4E55-4429-AA9D-45A1FDDB60BB}"/>
                </a:ext>
              </a:extLst>
            </p:cNvPr>
            <p:cNvSpPr/>
            <p:nvPr/>
          </p:nvSpPr>
          <p:spPr>
            <a:xfrm>
              <a:off x="6942539" y="1517530"/>
              <a:ext cx="4458977" cy="546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Human amniotic membranes were decellularized, lyophilized, and solubilized to obtain hydrogels</a:t>
              </a:r>
            </a:p>
          </p:txBody>
        </p:sp>
        <p:cxnSp>
          <p:nvCxnSpPr>
            <p:cNvPr id="7" name="Straight Arrow Connector 6">
              <a:extLst>
                <a:ext uri="{FF2B5EF4-FFF2-40B4-BE49-F238E27FC236}">
                  <a16:creationId xmlns:a16="http://schemas.microsoft.com/office/drawing/2014/main" id="{F1D2EA69-11CB-4D7C-B4E2-AAEB1418D71B}"/>
                </a:ext>
              </a:extLst>
            </p:cNvPr>
            <p:cNvCxnSpPr>
              <a:cxnSpLocks/>
            </p:cNvCxnSpPr>
            <p:nvPr/>
          </p:nvCxnSpPr>
          <p:spPr>
            <a:xfrm>
              <a:off x="9013946" y="2099854"/>
              <a:ext cx="0" cy="30240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FDE03E18-6FCF-4C09-827C-B143EB28BC54}"/>
                </a:ext>
              </a:extLst>
            </p:cNvPr>
            <p:cNvSpPr/>
            <p:nvPr/>
          </p:nvSpPr>
          <p:spPr>
            <a:xfrm>
              <a:off x="6555751" y="2430483"/>
              <a:ext cx="4916389" cy="74937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A5A5A5"/>
                  </a:solidFill>
                  <a:latin typeface="Arial" panose="020B0604020202020204" pitchFamily="34" charset="0"/>
                  <a:cs typeface="Arial" panose="020B0604020202020204" pitchFamily="34" charset="0"/>
                </a:rPr>
                <a:t>Rodent and human derived islets and human BOECs were admixed in hydrogels and cultured in vasculogenic media to enhance endothelial cell assembly into tubular, vascular-like structures</a:t>
              </a:r>
            </a:p>
          </p:txBody>
        </p:sp>
        <p:grpSp>
          <p:nvGrpSpPr>
            <p:cNvPr id="58" name="Group 57">
              <a:extLst>
                <a:ext uri="{FF2B5EF4-FFF2-40B4-BE49-F238E27FC236}">
                  <a16:creationId xmlns:a16="http://schemas.microsoft.com/office/drawing/2014/main" id="{550D09CF-FCFB-4473-B5F3-49480A86D5B1}"/>
                </a:ext>
              </a:extLst>
            </p:cNvPr>
            <p:cNvGrpSpPr/>
            <p:nvPr/>
          </p:nvGrpSpPr>
          <p:grpSpPr>
            <a:xfrm>
              <a:off x="6387709" y="3185650"/>
              <a:ext cx="5540147" cy="2957490"/>
              <a:chOff x="776181" y="3003251"/>
              <a:chExt cx="5540147" cy="2957490"/>
            </a:xfrm>
          </p:grpSpPr>
          <p:sp>
            <p:nvSpPr>
              <p:cNvPr id="12" name="TextBox 11">
                <a:extLst>
                  <a:ext uri="{FF2B5EF4-FFF2-40B4-BE49-F238E27FC236}">
                    <a16:creationId xmlns:a16="http://schemas.microsoft.com/office/drawing/2014/main" id="{AA3E5B1D-1A30-4649-86ED-D61CC2D7B1AB}"/>
                  </a:ext>
                </a:extLst>
              </p:cNvPr>
              <p:cNvSpPr txBox="1"/>
              <p:nvPr/>
            </p:nvSpPr>
            <p:spPr>
              <a:xfrm>
                <a:off x="2670921" y="4613810"/>
                <a:ext cx="1709412" cy="276999"/>
              </a:xfrm>
              <a:prstGeom prst="rect">
                <a:avLst/>
              </a:prstGeom>
              <a:noFill/>
            </p:spPr>
            <p:txBody>
              <a:bodyPr wrap="square">
                <a:spAutoFit/>
              </a:bodyPr>
              <a:lstStyle/>
              <a:p>
                <a:pPr algn="ctr"/>
                <a:r>
                  <a:rPr lang="en-US" sz="1200" dirty="0">
                    <a:solidFill>
                      <a:srgbClr val="A5A5A5"/>
                    </a:solidFill>
                    <a:latin typeface="Arial" panose="020B0604020202020204" pitchFamily="34" charset="0"/>
                    <a:cs typeface="Arial" panose="020B0604020202020204" pitchFamily="34" charset="0"/>
                  </a:rPr>
                  <a:t> Diabetic </a:t>
                </a:r>
                <a:r>
                  <a:rPr lang="en-GB" sz="1200" dirty="0">
                    <a:solidFill>
                      <a:srgbClr val="A5A5A5"/>
                    </a:solidFill>
                    <a:latin typeface="Arial" panose="020B0604020202020204" pitchFamily="34" charset="0"/>
                    <a:cs typeface="Arial" panose="020B0604020202020204" pitchFamily="34" charset="0"/>
                  </a:rPr>
                  <a:t>NSG mice</a:t>
                </a:r>
                <a:endParaRPr lang="en-GB" sz="1200" dirty="0">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46640909-78D7-4146-9B0E-106C9039076B}"/>
                  </a:ext>
                </a:extLst>
              </p:cNvPr>
              <p:cNvCxnSpPr>
                <a:cxnSpLocks/>
                <a:stCxn id="43" idx="2"/>
              </p:cNvCxnSpPr>
              <p:nvPr/>
            </p:nvCxnSpPr>
            <p:spPr>
              <a:xfrm>
                <a:off x="3512066" y="3659832"/>
                <a:ext cx="1" cy="504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2D969DE-331E-42FF-977E-0F786BE84861}"/>
                  </a:ext>
                </a:extLst>
              </p:cNvPr>
              <p:cNvGrpSpPr/>
              <p:nvPr/>
            </p:nvGrpSpPr>
            <p:grpSpPr>
              <a:xfrm rot="5400000">
                <a:off x="3348919" y="2363531"/>
                <a:ext cx="320595" cy="2902973"/>
                <a:chOff x="6741513" y="4827263"/>
                <a:chExt cx="320595" cy="1146162"/>
              </a:xfrm>
            </p:grpSpPr>
            <p:cxnSp>
              <p:nvCxnSpPr>
                <p:cNvPr id="39" name="Connector: Elbow 38">
                  <a:extLst>
                    <a:ext uri="{FF2B5EF4-FFF2-40B4-BE49-F238E27FC236}">
                      <a16:creationId xmlns:a16="http://schemas.microsoft.com/office/drawing/2014/main" id="{BF583747-9F0A-4ED2-B915-0C93C57D6A02}"/>
                    </a:ext>
                  </a:extLst>
                </p:cNvPr>
                <p:cNvCxnSpPr>
                  <a:cxnSpLocks/>
                </p:cNvCxnSpPr>
                <p:nvPr/>
              </p:nvCxnSpPr>
              <p:spPr>
                <a:xfrm rot="10800000" flipH="1">
                  <a:off x="6747202" y="5419218"/>
                  <a:ext cx="314906" cy="554207"/>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88A3E08A-F703-48C0-B5B7-C8D447A2272B}"/>
                    </a:ext>
                  </a:extLst>
                </p:cNvPr>
                <p:cNvCxnSpPr>
                  <a:cxnSpLocks/>
                </p:cNvCxnSpPr>
                <p:nvPr/>
              </p:nvCxnSpPr>
              <p:spPr>
                <a:xfrm>
                  <a:off x="6741513" y="4827263"/>
                  <a:ext cx="314906" cy="603158"/>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E7B4BE47-CF7D-4AED-A62A-AB1E09A5ACC1}"/>
                  </a:ext>
                </a:extLst>
              </p:cNvPr>
              <p:cNvSpPr txBox="1"/>
              <p:nvPr/>
            </p:nvSpPr>
            <p:spPr>
              <a:xfrm>
                <a:off x="1401636" y="3210431"/>
                <a:ext cx="1314871"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500 rat IEQ + 2× 10</a:t>
                </a:r>
                <a:r>
                  <a:rPr lang="en-GB" sz="1200" baseline="30000" dirty="0">
                    <a:solidFill>
                      <a:srgbClr val="A5A5A5"/>
                    </a:solidFill>
                    <a:latin typeface="Arial" panose="020B0604020202020204" pitchFamily="34" charset="0"/>
                    <a:cs typeface="Arial" panose="020B0604020202020204" pitchFamily="34" charset="0"/>
                  </a:rPr>
                  <a:t>5 </a:t>
                </a:r>
                <a:r>
                  <a:rPr lang="en-GB" sz="1200" dirty="0">
                    <a:solidFill>
                      <a:srgbClr val="A5A5A5"/>
                    </a:solidFill>
                    <a:latin typeface="Arial" panose="020B0604020202020204" pitchFamily="34" charset="0"/>
                    <a:cs typeface="Arial" panose="020B0604020202020204" pitchFamily="34" charset="0"/>
                  </a:rPr>
                  <a:t>BOECs</a:t>
                </a:r>
                <a:endParaRPr lang="en-GB"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2141F9F-3734-401F-8192-62CD0A298C83}"/>
                  </a:ext>
                </a:extLst>
              </p:cNvPr>
              <p:cNvSpPr txBox="1"/>
              <p:nvPr/>
            </p:nvSpPr>
            <p:spPr>
              <a:xfrm>
                <a:off x="2693376" y="3198167"/>
                <a:ext cx="1637379"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2000 human IEQ + 2× 10</a:t>
                </a:r>
                <a:r>
                  <a:rPr lang="en-GB" sz="1200" baseline="30000" dirty="0">
                    <a:solidFill>
                      <a:srgbClr val="A5A5A5"/>
                    </a:solidFill>
                    <a:latin typeface="Arial" panose="020B0604020202020204" pitchFamily="34" charset="0"/>
                    <a:cs typeface="Arial" panose="020B0604020202020204" pitchFamily="34" charset="0"/>
                  </a:rPr>
                  <a:t>5 </a:t>
                </a:r>
                <a:r>
                  <a:rPr lang="en-GB" sz="1200" dirty="0">
                    <a:solidFill>
                      <a:srgbClr val="A5A5A5"/>
                    </a:solidFill>
                    <a:latin typeface="Arial" panose="020B0604020202020204" pitchFamily="34" charset="0"/>
                    <a:cs typeface="Arial" panose="020B0604020202020204" pitchFamily="34" charset="0"/>
                  </a:rPr>
                  <a:t>BOECs</a:t>
                </a:r>
                <a:endParaRPr lang="en-GB" sz="12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37A3E960-DBED-428E-B1A9-1EDA940A4AD8}"/>
                  </a:ext>
                </a:extLst>
              </p:cNvPr>
              <p:cNvSpPr txBox="1"/>
              <p:nvPr/>
            </p:nvSpPr>
            <p:spPr>
              <a:xfrm>
                <a:off x="3560499" y="3949320"/>
                <a:ext cx="2091709" cy="276999"/>
              </a:xfrm>
              <a:prstGeom prst="rect">
                <a:avLst/>
              </a:prstGeom>
              <a:noFill/>
            </p:spPr>
            <p:txBody>
              <a:bodyPr wrap="square">
                <a:spAutoFit/>
              </a:bodyPr>
              <a:lstStyle/>
              <a:p>
                <a:r>
                  <a:rPr lang="en-GB" sz="1200" dirty="0">
                    <a:solidFill>
                      <a:srgbClr val="A5A5A5"/>
                    </a:solidFill>
                    <a:latin typeface="Arial" panose="020B0604020202020204" pitchFamily="34" charset="0"/>
                    <a:cs typeface="Arial" panose="020B0604020202020204" pitchFamily="34" charset="0"/>
                  </a:rPr>
                  <a:t>Implanted under the skin</a:t>
                </a:r>
                <a:endParaRPr lang="en-GB" sz="12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2C28671-0413-4EAB-8705-20168726500E}"/>
                  </a:ext>
                </a:extLst>
              </p:cNvPr>
              <p:cNvSpPr txBox="1"/>
              <p:nvPr/>
            </p:nvSpPr>
            <p:spPr>
              <a:xfrm>
                <a:off x="4149479" y="3003251"/>
                <a:ext cx="1637379"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Construct containing islets only (control)</a:t>
                </a:r>
                <a:endParaRPr lang="en-GB" sz="1200" dirty="0">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812A03F6-D39D-458E-801B-0CFF97CACEA6}"/>
                  </a:ext>
                </a:extLst>
              </p:cNvPr>
              <p:cNvGrpSpPr/>
              <p:nvPr/>
            </p:nvGrpSpPr>
            <p:grpSpPr>
              <a:xfrm rot="5400000">
                <a:off x="3331614" y="3620162"/>
                <a:ext cx="375992" cy="2902974"/>
                <a:chOff x="7920561" y="4056541"/>
                <a:chExt cx="598267" cy="1146164"/>
              </a:xfrm>
            </p:grpSpPr>
            <p:cxnSp>
              <p:nvCxnSpPr>
                <p:cNvPr id="48" name="Straight Connector 47">
                  <a:extLst>
                    <a:ext uri="{FF2B5EF4-FFF2-40B4-BE49-F238E27FC236}">
                      <a16:creationId xmlns:a16="http://schemas.microsoft.com/office/drawing/2014/main" id="{B0869D7A-90BB-4AE7-B67B-7D0CBC3ED30D}"/>
                    </a:ext>
                  </a:extLst>
                </p:cNvPr>
                <p:cNvCxnSpPr>
                  <a:cxnSpLocks/>
                </p:cNvCxnSpPr>
                <p:nvPr/>
              </p:nvCxnSpPr>
              <p:spPr>
                <a:xfrm rot="16200000">
                  <a:off x="8041177" y="4507881"/>
                  <a:ext cx="0" cy="241232"/>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5812A2BD-6508-40FF-9CF6-BACB79BA3F5E}"/>
                    </a:ext>
                  </a:extLst>
                </p:cNvPr>
                <p:cNvCxnSpPr>
                  <a:cxnSpLocks/>
                </p:cNvCxnSpPr>
                <p:nvPr/>
              </p:nvCxnSpPr>
              <p:spPr>
                <a:xfrm rot="16200000">
                  <a:off x="8037730" y="4164668"/>
                  <a:ext cx="589226" cy="372971"/>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016149D3-5F09-45D0-A498-95BEE7ECE56E}"/>
                    </a:ext>
                  </a:extLst>
                </p:cNvPr>
                <p:cNvCxnSpPr>
                  <a:cxnSpLocks/>
                </p:cNvCxnSpPr>
                <p:nvPr/>
              </p:nvCxnSpPr>
              <p:spPr>
                <a:xfrm rot="5400000" flipV="1">
                  <a:off x="8037322" y="4721606"/>
                  <a:ext cx="589226" cy="372971"/>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8260C7A1-8286-457B-93F3-9866B612D71D}"/>
                  </a:ext>
                </a:extLst>
              </p:cNvPr>
              <p:cNvSpPr txBox="1"/>
              <p:nvPr/>
            </p:nvSpPr>
            <p:spPr>
              <a:xfrm>
                <a:off x="776181" y="5312689"/>
                <a:ext cx="2582343" cy="646331"/>
              </a:xfrm>
              <a:prstGeom prst="rect">
                <a:avLst/>
              </a:prstGeom>
              <a:solidFill>
                <a:srgbClr val="003594"/>
              </a:solidFill>
              <a:ln>
                <a:solidFill>
                  <a:srgbClr val="7CBFB6"/>
                </a:solidFill>
              </a:ln>
            </p:spPr>
            <p:txBody>
              <a:bodyPr wrap="square">
                <a:spAutoFit/>
              </a:bodyPr>
              <a:lstStyle/>
              <a:p>
                <a:pPr algn="ctr"/>
                <a:r>
                  <a:rPr lang="en-GB" sz="1200" dirty="0">
                    <a:solidFill>
                      <a:schemeClr val="bg1"/>
                    </a:solidFill>
                    <a:latin typeface="Arial" panose="020B0604020202020204" pitchFamily="34" charset="0"/>
                    <a:cs typeface="Arial" panose="020B0604020202020204" pitchFamily="34" charset="0"/>
                  </a:rPr>
                  <a:t>Graft function was accessed by measuring of non-fasting blood glucose levels and IPGTT </a:t>
                </a:r>
              </a:p>
            </p:txBody>
          </p:sp>
          <p:sp>
            <p:nvSpPr>
              <p:cNvPr id="56" name="TextBox 55">
                <a:extLst>
                  <a:ext uri="{FF2B5EF4-FFF2-40B4-BE49-F238E27FC236}">
                    <a16:creationId xmlns:a16="http://schemas.microsoft.com/office/drawing/2014/main" id="{7ECB90CA-CCD0-4D87-BE49-65D5F2412D23}"/>
                  </a:ext>
                </a:extLst>
              </p:cNvPr>
              <p:cNvSpPr txBox="1"/>
              <p:nvPr/>
            </p:nvSpPr>
            <p:spPr>
              <a:xfrm>
                <a:off x="3624328" y="5314410"/>
                <a:ext cx="2692000" cy="646331"/>
              </a:xfrm>
              <a:prstGeom prst="rect">
                <a:avLst/>
              </a:prstGeom>
              <a:solidFill>
                <a:srgbClr val="F1EB5B"/>
              </a:solidFill>
              <a:ln>
                <a:solidFill>
                  <a:srgbClr val="7CBFB6"/>
                </a:solidFill>
              </a:ln>
            </p:spPr>
            <p:txBody>
              <a:bodyPr wrap="square">
                <a:spAutoFit/>
              </a:bodyPr>
              <a:lstStyle/>
              <a:p>
                <a:pPr algn="ctr"/>
                <a:r>
                  <a:rPr lang="en-GB" sz="1200" dirty="0">
                    <a:latin typeface="Arial" panose="020B0604020202020204" pitchFamily="34" charset="0"/>
                    <a:cs typeface="Arial" panose="020B0604020202020204" pitchFamily="34" charset="0"/>
                  </a:rPr>
                  <a:t>Graft morphology and vascularization were evaluated by immunohistochemistry</a:t>
                </a:r>
              </a:p>
            </p:txBody>
          </p:sp>
        </p:grpSp>
        <p:sp>
          <p:nvSpPr>
            <p:cNvPr id="28" name="Oval 27">
              <a:extLst>
                <a:ext uri="{FF2B5EF4-FFF2-40B4-BE49-F238E27FC236}">
                  <a16:creationId xmlns:a16="http://schemas.microsoft.com/office/drawing/2014/main" id="{27DD610C-FCC6-40F6-9E6A-5D47F49A80B4}"/>
                </a:ext>
              </a:extLst>
            </p:cNvPr>
            <p:cNvSpPr/>
            <p:nvPr/>
          </p:nvSpPr>
          <p:spPr>
            <a:xfrm>
              <a:off x="6490530" y="1529303"/>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29" name="Oval 28">
              <a:extLst>
                <a:ext uri="{FF2B5EF4-FFF2-40B4-BE49-F238E27FC236}">
                  <a16:creationId xmlns:a16="http://schemas.microsoft.com/office/drawing/2014/main" id="{D6ACFD71-ECAD-48FC-9683-4BA6D9473C7E}"/>
                </a:ext>
              </a:extLst>
            </p:cNvPr>
            <p:cNvSpPr/>
            <p:nvPr/>
          </p:nvSpPr>
          <p:spPr>
            <a:xfrm>
              <a:off x="6485221" y="3405055"/>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pic>
          <p:nvPicPr>
            <p:cNvPr id="30" name="Picture 29" descr="Logo&#10;&#10;Description automatically generated">
              <a:extLst>
                <a:ext uri="{FF2B5EF4-FFF2-40B4-BE49-F238E27FC236}">
                  <a16:creationId xmlns:a16="http://schemas.microsoft.com/office/drawing/2014/main" id="{1499A1B9-A30E-457A-94D3-FE47176340C8}"/>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8703" t="31482" r="18889" b="30740"/>
            <a:stretch/>
          </p:blipFill>
          <p:spPr>
            <a:xfrm>
              <a:off x="8805943" y="4403275"/>
              <a:ext cx="650377" cy="393700"/>
            </a:xfrm>
            <a:prstGeom prst="rect">
              <a:avLst/>
            </a:prstGeom>
          </p:spPr>
        </p:pic>
      </p:grpSp>
    </p:spTree>
    <p:custDataLst>
      <p:tags r:id="rId1"/>
    </p:custDataLst>
    <p:extLst>
      <p:ext uri="{BB962C8B-B14F-4D97-AF65-F5344CB8AC3E}">
        <p14:creationId xmlns:p14="http://schemas.microsoft.com/office/powerpoint/2010/main" val="3819790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Hydrogel-based, </a:t>
            </a:r>
            <a:r>
              <a:rPr lang="en-GB" dirty="0" err="1">
                <a:latin typeface="Arial" panose="020B0604020202020204" pitchFamily="34" charset="0"/>
                <a:cs typeface="Arial" panose="020B0604020202020204" pitchFamily="34" charset="0"/>
              </a:rPr>
              <a:t>prevascularized</a:t>
            </a:r>
            <a:r>
              <a:rPr lang="en-GB" dirty="0">
                <a:latin typeface="Arial" panose="020B0604020202020204" pitchFamily="34" charset="0"/>
                <a:cs typeface="Arial" panose="020B0604020202020204" pitchFamily="34" charset="0"/>
              </a:rPr>
              <a:t>, retrievable endocrine construct to treat type 1 diabetes</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Lebreton</a:t>
            </a:r>
            <a:r>
              <a:rPr lang="en-GB" dirty="0">
                <a:latin typeface="Arial" panose="020B0604020202020204" pitchFamily="34" charset="0"/>
                <a:cs typeface="Arial" panose="020B0604020202020204" pitchFamily="34" charset="0"/>
              </a:rPr>
              <a:t> F. et al., ESOT Congress 2023; OS3_3</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23304"/>
            <a:ext cx="5216225" cy="3847207"/>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Engineered vascularized constructs supports islet function, and development of an abundant vascular network well integrated with islets</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Blood glucose levels of the mice transplanted with vascularized constructs normalizes within 7 days and normoglycemia was maintained long-term </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Most of the mice transplanted with islets admixed in hydrogels remain diabetics</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Histological analysis of the explanted grafts reveals healthy islet morphology and perfect revascularization</a:t>
            </a:r>
          </a:p>
        </p:txBody>
      </p:sp>
      <p:sp>
        <p:nvSpPr>
          <p:cNvPr id="8" name="TextBox 7">
            <a:extLst>
              <a:ext uri="{FF2B5EF4-FFF2-40B4-BE49-F238E27FC236}">
                <a16:creationId xmlns:a16="http://schemas.microsoft.com/office/drawing/2014/main" id="{5DC1067D-CBC7-45D9-B43D-A84130BED2F9}"/>
              </a:ext>
            </a:extLst>
          </p:cNvPr>
          <p:cNvSpPr txBox="1"/>
          <p:nvPr/>
        </p:nvSpPr>
        <p:spPr>
          <a:xfrm>
            <a:off x="6258341" y="4631957"/>
            <a:ext cx="5216223" cy="178510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Amnion derived hydrogel seeded with endocrine pancreatic tissue and endothelial cells could be used for functional, </a:t>
            </a:r>
            <a:r>
              <a:rPr lang="en-GB" dirty="0" err="1">
                <a:solidFill>
                  <a:srgbClr val="A5A5A5"/>
                </a:solidFill>
                <a:latin typeface="Arial" panose="020B0604020202020204" pitchFamily="34" charset="0"/>
                <a:cs typeface="Arial" panose="020B0604020202020204" pitchFamily="34" charset="0"/>
              </a:rPr>
              <a:t>prevascularized</a:t>
            </a:r>
            <a:r>
              <a:rPr lang="en-GB" dirty="0">
                <a:solidFill>
                  <a:srgbClr val="A5A5A5"/>
                </a:solidFill>
                <a:latin typeface="Arial" panose="020B0604020202020204" pitchFamily="34" charset="0"/>
                <a:cs typeface="Arial" panose="020B0604020202020204" pitchFamily="34" charset="0"/>
              </a:rPr>
              <a:t> endocrine construct bioengineering</a:t>
            </a:r>
            <a:endParaRPr lang="en-CH" dirty="0">
              <a:solidFill>
                <a:srgbClr val="A5A5A5"/>
              </a:solidFill>
              <a:latin typeface="Arial" panose="020B0604020202020204" pitchFamily="34" charset="0"/>
              <a:cs typeface="Arial" panose="020B0604020202020204" pitchFamily="34" charset="0"/>
            </a:endParaRPr>
          </a:p>
        </p:txBody>
      </p:sp>
      <p:pic>
        <p:nvPicPr>
          <p:cNvPr id="6" name="Picture 5" descr="A blue and white house&#10;&#10;Description automatically generated">
            <a:hlinkClick r:id="rId4" action="ppaction://hlinksldjump"/>
            <a:extLst>
              <a:ext uri="{FF2B5EF4-FFF2-40B4-BE49-F238E27FC236}">
                <a16:creationId xmlns:a16="http://schemas.microsoft.com/office/drawing/2014/main" id="{45A44F32-8296-47B8-9FDF-B1B6399128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
        <p:nvSpPr>
          <p:cNvPr id="9" name="TextBox 8">
            <a:extLst>
              <a:ext uri="{FF2B5EF4-FFF2-40B4-BE49-F238E27FC236}">
                <a16:creationId xmlns:a16="http://schemas.microsoft.com/office/drawing/2014/main" id="{FF97F416-B2FC-47BB-AD51-7535936A0A0D}"/>
              </a:ext>
            </a:extLst>
          </p:cNvPr>
          <p:cNvSpPr txBox="1"/>
          <p:nvPr/>
        </p:nvSpPr>
        <p:spPr>
          <a:xfrm>
            <a:off x="6258341" y="1255158"/>
            <a:ext cx="5308557" cy="3293209"/>
          </a:xfrm>
          <a:prstGeom prst="rect">
            <a:avLst/>
          </a:prstGeom>
          <a:noFill/>
        </p:spPr>
        <p:txBody>
          <a:bodyPr wrap="square">
            <a:spAutoFit/>
          </a:bodyPr>
          <a:lstStyle/>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experiments replicated utilizing human islets have similar outcomes: Rapid reversal of diabetes and increase of human C-peptide after transplantation</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Explanted grafts display excellent islet morphology, hormone expression and most importantly intense vascularization</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Presence of red blood cells within the capillaries in the graft area and positive alpha SMA staining indicated that vessels inside the graft were functional and fully matured</a:t>
            </a:r>
            <a:endParaRPr lang="en-CH" sz="1600" dirty="0">
              <a:solidFill>
                <a:srgbClr val="A5A5A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8038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29BFA4C3-F2AE-47D3-B972-31DA41590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662" y="1260844"/>
            <a:ext cx="10562808" cy="2873461"/>
          </a:xfrm>
          <a:prstGeom prst="rect">
            <a:avLst/>
          </a:prstGeom>
        </p:spPr>
      </p:pic>
      <p:sp>
        <p:nvSpPr>
          <p:cNvPr id="3" name="Title 2">
            <a:extLst>
              <a:ext uri="{FF2B5EF4-FFF2-40B4-BE49-F238E27FC236}">
                <a16:creationId xmlns:a16="http://schemas.microsoft.com/office/drawing/2014/main" id="{ECAD7950-61C8-4CE4-BD05-90845B0EB422}"/>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Information</a:t>
            </a:r>
          </a:p>
        </p:txBody>
      </p:sp>
      <p:sp>
        <p:nvSpPr>
          <p:cNvPr id="4" name="AutoShape 1" descr="ESOT BoS ppt templates .pptx">
            <a:extLst>
              <a:ext uri="{FF2B5EF4-FFF2-40B4-BE49-F238E27FC236}">
                <a16:creationId xmlns:a16="http://schemas.microsoft.com/office/drawing/2014/main" id="{1CD5E3C8-4A24-49C4-8153-A29B05854AF3}"/>
              </a:ext>
            </a:extLst>
          </p:cNvPr>
          <p:cNvSpPr>
            <a:spLocks noChangeAspect="1" noChangeArrowheads="1"/>
          </p:cNvSpPr>
          <p:nvPr/>
        </p:nvSpPr>
        <p:spPr bwMode="auto">
          <a:xfrm>
            <a:off x="0" y="0"/>
            <a:ext cx="8020050" cy="802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388705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Extrahepatic bile duct organoids as a model to study ischemia/reperfusion injury during liver transplantation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Eggenhofer</a:t>
            </a:r>
            <a:r>
              <a:rPr lang="en-GB" dirty="0">
                <a:latin typeface="Arial" panose="020B0604020202020204" pitchFamily="34" charset="0"/>
                <a:cs typeface="Arial" panose="020B0604020202020204" pitchFamily="34" charset="0"/>
              </a:rPr>
              <a:t> E. et al., ESOT Congress 2023; OS3_5</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08589"/>
            <a:ext cx="5202101" cy="2339102"/>
          </a:xfrm>
          <a:prstGeom prst="rect">
            <a:avLst/>
          </a:prstGeom>
          <a:noFill/>
        </p:spPr>
        <p:txBody>
          <a:bodyPr wrap="square" rtlCol="0">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Biliary complications are still a major cause for morbidity and mortality after liver transplantation</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IRI leads to disruption of the biliary epithelium </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study the effect of IRI on human </a:t>
            </a:r>
            <a:r>
              <a:rPr lang="en-GB" dirty="0" err="1">
                <a:solidFill>
                  <a:srgbClr val="A5A5A5"/>
                </a:solidFill>
                <a:latin typeface="Arial" panose="020B0604020202020204" pitchFamily="34" charset="0"/>
                <a:cs typeface="Arial" panose="020B0604020202020204" pitchFamily="34" charset="0"/>
              </a:rPr>
              <a:t>cholangiocytes</a:t>
            </a:r>
            <a:r>
              <a:rPr lang="en-GB" dirty="0">
                <a:solidFill>
                  <a:srgbClr val="A5A5A5"/>
                </a:solidFill>
                <a:latin typeface="Arial" panose="020B0604020202020204" pitchFamily="34" charset="0"/>
                <a:cs typeface="Arial" panose="020B0604020202020204" pitchFamily="34" charset="0"/>
              </a:rPr>
              <a:t> using ECOs</a:t>
            </a:r>
            <a:endParaRPr lang="en-CH" dirty="0">
              <a:solidFill>
                <a:srgbClr val="A5A5A5"/>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0A4AC1BF-C95F-4F1B-9BE3-191201067A7E}"/>
              </a:ext>
            </a:extLst>
          </p:cNvPr>
          <p:cNvGrpSpPr/>
          <p:nvPr/>
        </p:nvGrpSpPr>
        <p:grpSpPr>
          <a:xfrm>
            <a:off x="6269342" y="1537806"/>
            <a:ext cx="5267605" cy="4619560"/>
            <a:chOff x="6369550" y="1146958"/>
            <a:chExt cx="5267605" cy="4619560"/>
          </a:xfrm>
        </p:grpSpPr>
        <p:grpSp>
          <p:nvGrpSpPr>
            <p:cNvPr id="14" name="Group 13">
              <a:extLst>
                <a:ext uri="{FF2B5EF4-FFF2-40B4-BE49-F238E27FC236}">
                  <a16:creationId xmlns:a16="http://schemas.microsoft.com/office/drawing/2014/main" id="{6AC06867-6F3A-4475-9959-7F64B182AE52}"/>
                </a:ext>
              </a:extLst>
            </p:cNvPr>
            <p:cNvGrpSpPr/>
            <p:nvPr/>
          </p:nvGrpSpPr>
          <p:grpSpPr>
            <a:xfrm>
              <a:off x="8055716" y="2165569"/>
              <a:ext cx="1763829" cy="620572"/>
              <a:chOff x="8055716" y="2165569"/>
              <a:chExt cx="2902975" cy="620572"/>
            </a:xfrm>
          </p:grpSpPr>
          <p:cxnSp>
            <p:nvCxnSpPr>
              <p:cNvPr id="6" name="Straight Arrow Connector 5">
                <a:extLst>
                  <a:ext uri="{FF2B5EF4-FFF2-40B4-BE49-F238E27FC236}">
                    <a16:creationId xmlns:a16="http://schemas.microsoft.com/office/drawing/2014/main" id="{82E70E98-3995-4B67-837E-B1830B8A86BC}"/>
                  </a:ext>
                </a:extLst>
              </p:cNvPr>
              <p:cNvCxnSpPr>
                <a:cxnSpLocks/>
              </p:cNvCxnSpPr>
              <p:nvPr/>
            </p:nvCxnSpPr>
            <p:spPr>
              <a:xfrm>
                <a:off x="9500429" y="2480474"/>
                <a:ext cx="0" cy="30566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5B484584-20D0-45E5-AC7E-D3D69560CE13}"/>
                  </a:ext>
                </a:extLst>
              </p:cNvPr>
              <p:cNvCxnSpPr>
                <a:cxnSpLocks/>
              </p:cNvCxnSpPr>
              <p:nvPr/>
            </p:nvCxnSpPr>
            <p:spPr>
              <a:xfrm rot="16200000" flipH="1">
                <a:off x="8600105" y="1621180"/>
                <a:ext cx="314906" cy="1403683"/>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EEACB795-FC6D-45A8-8BA9-287DCF306E3F}"/>
                  </a:ext>
                </a:extLst>
              </p:cNvPr>
              <p:cNvCxnSpPr>
                <a:cxnSpLocks/>
              </p:cNvCxnSpPr>
              <p:nvPr/>
            </p:nvCxnSpPr>
            <p:spPr>
              <a:xfrm rot="5400000">
                <a:off x="10037405" y="1559950"/>
                <a:ext cx="314906" cy="1527666"/>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9DD11945-8C06-48E5-9F79-527D295D57BD}"/>
                </a:ext>
              </a:extLst>
            </p:cNvPr>
            <p:cNvSpPr txBox="1"/>
            <p:nvPr/>
          </p:nvSpPr>
          <p:spPr>
            <a:xfrm>
              <a:off x="7173801" y="1146958"/>
              <a:ext cx="1763828" cy="276999"/>
            </a:xfrm>
            <a:prstGeom prst="rect">
              <a:avLst/>
            </a:prstGeom>
            <a:noFill/>
          </p:spPr>
          <p:txBody>
            <a:bodyPr wrap="square">
              <a:spAutoFit/>
            </a:bodyPr>
            <a:lstStyle/>
            <a:p>
              <a:pPr algn="ct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A41FB8A-3B1A-4299-9F8B-7BE8D97994C3}"/>
                </a:ext>
              </a:extLst>
            </p:cNvPr>
            <p:cNvSpPr txBox="1"/>
            <p:nvPr/>
          </p:nvSpPr>
          <p:spPr>
            <a:xfrm>
              <a:off x="9023485" y="1346728"/>
              <a:ext cx="1602645" cy="276999"/>
            </a:xfrm>
            <a:prstGeom prst="rect">
              <a:avLst/>
            </a:prstGeom>
            <a:noFill/>
          </p:spPr>
          <p:txBody>
            <a:bodyPr wrap="square">
              <a:spAutoFit/>
            </a:bodyPr>
            <a:lstStyle/>
            <a:p>
              <a:pPr algn="ctr"/>
              <a:endParaRPr lang="en-GB"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5FA5CE4-FB42-412F-AEFB-B18E63AE03D3}"/>
                </a:ext>
              </a:extLst>
            </p:cNvPr>
            <p:cNvSpPr txBox="1"/>
            <p:nvPr/>
          </p:nvSpPr>
          <p:spPr>
            <a:xfrm>
              <a:off x="7738082" y="2731723"/>
              <a:ext cx="2397319"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In-situ-hybridization staining</a:t>
              </a:r>
              <a:endParaRPr lang="en-GB" sz="1200" dirty="0">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FC075DCE-482D-4F11-9B25-4E7DF8295A9C}"/>
                </a:ext>
              </a:extLst>
            </p:cNvPr>
            <p:cNvCxnSpPr>
              <a:cxnSpLocks/>
            </p:cNvCxnSpPr>
            <p:nvPr/>
          </p:nvCxnSpPr>
          <p:spPr>
            <a:xfrm>
              <a:off x="8933182" y="3008722"/>
              <a:ext cx="0" cy="30566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8C0EE04-9B9D-4E31-87CE-503AF4EC7CA7}"/>
                </a:ext>
              </a:extLst>
            </p:cNvPr>
            <p:cNvSpPr txBox="1"/>
            <p:nvPr/>
          </p:nvSpPr>
          <p:spPr>
            <a:xfrm>
              <a:off x="7504959" y="3285721"/>
              <a:ext cx="2859620"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ECOs cultured and expanded </a:t>
              </a:r>
              <a:endParaRPr lang="en-GB"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DA4B30A-6EB8-46FB-81D5-E01B4D35F179}"/>
                </a:ext>
              </a:extLst>
            </p:cNvPr>
            <p:cNvSpPr txBox="1"/>
            <p:nvPr/>
          </p:nvSpPr>
          <p:spPr>
            <a:xfrm>
              <a:off x="6369550" y="3967062"/>
              <a:ext cx="2539037" cy="1015663"/>
            </a:xfrm>
            <a:prstGeom prst="rect">
              <a:avLst/>
            </a:prstGeom>
            <a:solidFill>
              <a:srgbClr val="003594"/>
            </a:solidFill>
            <a:ln>
              <a:solidFill>
                <a:srgbClr val="7CBFB6"/>
              </a:solidFill>
            </a:ln>
          </p:spPr>
          <p:txBody>
            <a:bodyPr wrap="square">
              <a:spAutoFit/>
            </a:bodyPr>
            <a:lstStyle/>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Multiplex immunofluorescence</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In-situ hybridization</a:t>
              </a:r>
            </a:p>
            <a:p>
              <a:pPr marL="171450" indent="-171450">
                <a:buFont typeface="Arial" panose="020B0604020202020204" pitchFamily="34" charset="0"/>
                <a:buChar char="•"/>
              </a:pPr>
              <a:r>
                <a:rPr lang="en-GB" sz="1200" dirty="0" err="1">
                  <a:solidFill>
                    <a:schemeClr val="bg1"/>
                  </a:solidFill>
                  <a:latin typeface="Arial" panose="020B0604020202020204" pitchFamily="34" charset="0"/>
                  <a:cs typeface="Arial" panose="020B0604020202020204" pitchFamily="34" charset="0"/>
                </a:rPr>
                <a:t>qRT</a:t>
              </a:r>
              <a:r>
                <a:rPr lang="en-GB" sz="1200" dirty="0">
                  <a:solidFill>
                    <a:schemeClr val="bg1"/>
                  </a:solidFill>
                  <a:latin typeface="Arial" panose="020B0604020202020204" pitchFamily="34" charset="0"/>
                  <a:cs typeface="Arial" panose="020B0604020202020204" pitchFamily="34" charset="0"/>
                </a:rPr>
                <a:t>-PCR </a:t>
              </a:r>
            </a:p>
            <a:p>
              <a:r>
                <a:rPr lang="en-GB" sz="1200" dirty="0">
                  <a:solidFill>
                    <a:schemeClr val="bg1"/>
                  </a:solidFill>
                  <a:latin typeface="Arial" panose="020B0604020202020204" pitchFamily="34" charset="0"/>
                  <a:cs typeface="Arial" panose="020B0604020202020204" pitchFamily="34" charset="0"/>
                </a:rPr>
                <a:t>performed to identify cells being of </a:t>
              </a:r>
              <a:r>
                <a:rPr lang="en-GB" sz="1200" dirty="0" err="1">
                  <a:solidFill>
                    <a:schemeClr val="bg1"/>
                  </a:solidFill>
                  <a:latin typeface="Arial" panose="020B0604020202020204" pitchFamily="34" charset="0"/>
                  <a:cs typeface="Arial" panose="020B0604020202020204" pitchFamily="34" charset="0"/>
                </a:rPr>
                <a:t>cholangiocytic</a:t>
              </a:r>
              <a:r>
                <a:rPr lang="en-GB" sz="1200" dirty="0">
                  <a:solidFill>
                    <a:schemeClr val="bg1"/>
                  </a:solidFill>
                  <a:latin typeface="Arial" panose="020B0604020202020204" pitchFamily="34" charset="0"/>
                  <a:cs typeface="Arial" panose="020B0604020202020204" pitchFamily="34" charset="0"/>
                </a:rPr>
                <a:t> phenotype</a:t>
              </a:r>
            </a:p>
          </p:txBody>
        </p:sp>
        <p:cxnSp>
          <p:nvCxnSpPr>
            <p:cNvPr id="22" name="Straight Arrow Connector 21">
              <a:extLst>
                <a:ext uri="{FF2B5EF4-FFF2-40B4-BE49-F238E27FC236}">
                  <a16:creationId xmlns:a16="http://schemas.microsoft.com/office/drawing/2014/main" id="{203B5847-45B7-4B1E-825C-135D86E33E3E}"/>
                </a:ext>
              </a:extLst>
            </p:cNvPr>
            <p:cNvCxnSpPr>
              <a:cxnSpLocks/>
            </p:cNvCxnSpPr>
            <p:nvPr/>
          </p:nvCxnSpPr>
          <p:spPr>
            <a:xfrm>
              <a:off x="10384669" y="4646229"/>
              <a:ext cx="0" cy="30566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B3EB589B-8E64-4404-9201-C8027A9483CC}"/>
                </a:ext>
              </a:extLst>
            </p:cNvPr>
            <p:cNvGrpSpPr/>
            <p:nvPr/>
          </p:nvGrpSpPr>
          <p:grpSpPr>
            <a:xfrm>
              <a:off x="7481695" y="3573639"/>
              <a:ext cx="2902974" cy="393702"/>
              <a:chOff x="7679644" y="5269270"/>
              <a:chExt cx="2902974" cy="393702"/>
            </a:xfrm>
          </p:grpSpPr>
          <p:cxnSp>
            <p:nvCxnSpPr>
              <p:cNvPr id="23" name="Straight Connector 22">
                <a:extLst>
                  <a:ext uri="{FF2B5EF4-FFF2-40B4-BE49-F238E27FC236}">
                    <a16:creationId xmlns:a16="http://schemas.microsoft.com/office/drawing/2014/main" id="{61123443-5A20-4B91-A204-E78F25D7B6A5}"/>
                  </a:ext>
                </a:extLst>
              </p:cNvPr>
              <p:cNvCxnSpPr>
                <a:cxnSpLocks/>
              </p:cNvCxnSpPr>
              <p:nvPr/>
            </p:nvCxnSpPr>
            <p:spPr>
              <a:xfrm>
                <a:off x="9133980" y="5269270"/>
                <a:ext cx="0" cy="151607"/>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B5E7C02-178E-43AB-A62B-4488AF96F3D4}"/>
                  </a:ext>
                </a:extLst>
              </p:cNvPr>
              <p:cNvCxnSpPr>
                <a:cxnSpLocks/>
              </p:cNvCxnSpPr>
              <p:nvPr/>
            </p:nvCxnSpPr>
            <p:spPr>
              <a:xfrm>
                <a:off x="9090242" y="5428570"/>
                <a:ext cx="1492376" cy="234402"/>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D91F4F8-47C6-46E1-A317-ADD66711853D}"/>
                  </a:ext>
                </a:extLst>
              </p:cNvPr>
              <p:cNvCxnSpPr>
                <a:cxnSpLocks/>
              </p:cNvCxnSpPr>
              <p:nvPr/>
            </p:nvCxnSpPr>
            <p:spPr>
              <a:xfrm rot="10800000" flipV="1">
                <a:off x="7679644" y="5428291"/>
                <a:ext cx="1492376" cy="234402"/>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9F21BFFA-30A5-49CA-831A-8DF52A5C7FEE}"/>
                </a:ext>
              </a:extLst>
            </p:cNvPr>
            <p:cNvSpPr txBox="1"/>
            <p:nvPr/>
          </p:nvSpPr>
          <p:spPr>
            <a:xfrm>
              <a:off x="8964447" y="3971323"/>
              <a:ext cx="2672708" cy="646331"/>
            </a:xfrm>
            <a:prstGeom prst="rect">
              <a:avLst/>
            </a:prstGeom>
            <a:solidFill>
              <a:srgbClr val="F1EB5B"/>
            </a:solidFill>
            <a:ln>
              <a:solidFill>
                <a:srgbClr val="7CBFB6"/>
              </a:solidFill>
            </a:ln>
          </p:spPr>
          <p:txBody>
            <a:bodyPr wrap="square">
              <a:spAutoFit/>
            </a:bodyPr>
            <a:lstStyle/>
            <a:p>
              <a:pPr algn="ctr"/>
              <a:r>
                <a:rPr lang="en-GB" sz="1200" dirty="0">
                  <a:latin typeface="Arial" panose="020B0604020202020204" pitchFamily="34" charset="0"/>
                  <a:cs typeface="Arial" panose="020B0604020202020204" pitchFamily="34" charset="0"/>
                </a:rPr>
                <a:t>IRI induced by introducing cells to a hypoxic chamber for 48h, followed by reoxygenation</a:t>
              </a:r>
            </a:p>
          </p:txBody>
        </p:sp>
        <p:sp>
          <p:nvSpPr>
            <p:cNvPr id="30" name="TextBox 29">
              <a:extLst>
                <a:ext uri="{FF2B5EF4-FFF2-40B4-BE49-F238E27FC236}">
                  <a16:creationId xmlns:a16="http://schemas.microsoft.com/office/drawing/2014/main" id="{2617E505-733C-4096-8A1D-FFFD0062A8BD}"/>
                </a:ext>
              </a:extLst>
            </p:cNvPr>
            <p:cNvSpPr txBox="1"/>
            <p:nvPr/>
          </p:nvSpPr>
          <p:spPr>
            <a:xfrm>
              <a:off x="9132182" y="4935521"/>
              <a:ext cx="2504973" cy="830997"/>
            </a:xfrm>
            <a:prstGeom prst="rect">
              <a:avLst/>
            </a:prstGeom>
            <a:noFill/>
            <a:ln>
              <a:noFill/>
            </a:ln>
          </p:spPr>
          <p:txBody>
            <a:bodyPr wrap="square">
              <a:spAutoFit/>
            </a:bodyPr>
            <a:lstStyle/>
            <a:p>
              <a:pPr marL="171450" indent="-171450">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In-situ-hybridization</a:t>
              </a:r>
            </a:p>
            <a:p>
              <a:pPr marL="171450" indent="-171450">
                <a:buFont typeface="Arial" panose="020B0604020202020204" pitchFamily="34" charset="0"/>
                <a:buChar char="•"/>
              </a:pPr>
              <a:r>
                <a:rPr lang="en-GB" sz="1200" dirty="0" err="1">
                  <a:solidFill>
                    <a:srgbClr val="A5A5A5"/>
                  </a:solidFill>
                  <a:latin typeface="Arial" panose="020B0604020202020204" pitchFamily="34" charset="0"/>
                  <a:cs typeface="Arial" panose="020B0604020202020204" pitchFamily="34" charset="0"/>
                </a:rPr>
                <a:t>qRT</a:t>
              </a:r>
              <a:r>
                <a:rPr lang="en-GB" sz="1200" dirty="0">
                  <a:solidFill>
                    <a:srgbClr val="A5A5A5"/>
                  </a:solidFill>
                  <a:latin typeface="Arial" panose="020B0604020202020204" pitchFamily="34" charset="0"/>
                  <a:cs typeface="Arial" panose="020B0604020202020204" pitchFamily="34" charset="0"/>
                </a:rPr>
                <a:t>-PCR</a:t>
              </a:r>
            </a:p>
            <a:p>
              <a:r>
                <a:rPr lang="en-GB" sz="1200" dirty="0">
                  <a:solidFill>
                    <a:srgbClr val="A5A5A5"/>
                  </a:solidFill>
                  <a:latin typeface="Arial" panose="020B0604020202020204" pitchFamily="34" charset="0"/>
                  <a:cs typeface="Arial" panose="020B0604020202020204" pitchFamily="34" charset="0"/>
                </a:rPr>
                <a:t>performed to study markers of programmed cell death </a:t>
              </a:r>
              <a:endParaRPr lang="en-GB" sz="1200" dirty="0">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0AEC4A19-C081-4582-9091-D18F6053776E}"/>
              </a:ext>
            </a:extLst>
          </p:cNvPr>
          <p:cNvSpPr txBox="1"/>
          <p:nvPr/>
        </p:nvSpPr>
        <p:spPr>
          <a:xfrm>
            <a:off x="6269342" y="1108589"/>
            <a:ext cx="1368532"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p>
        </p:txBody>
      </p:sp>
      <p:pic>
        <p:nvPicPr>
          <p:cNvPr id="27" name="Picture 26" descr="A blue and white house&#10;&#10;Description automatically generated">
            <a:hlinkClick r:id="rId4" action="ppaction://hlinksldjump"/>
            <a:extLst>
              <a:ext uri="{FF2B5EF4-FFF2-40B4-BE49-F238E27FC236}">
                <a16:creationId xmlns:a16="http://schemas.microsoft.com/office/drawing/2014/main" id="{11851A05-533D-45F3-81E4-0DF39463D29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
        <p:nvSpPr>
          <p:cNvPr id="29" name="Rectangle: Rounded Corners 28">
            <a:extLst>
              <a:ext uri="{FF2B5EF4-FFF2-40B4-BE49-F238E27FC236}">
                <a16:creationId xmlns:a16="http://schemas.microsoft.com/office/drawing/2014/main" id="{DF248E00-4453-417E-9123-0CCD81E62F58}"/>
              </a:ext>
            </a:extLst>
          </p:cNvPr>
          <p:cNvSpPr/>
          <p:nvPr/>
        </p:nvSpPr>
        <p:spPr>
          <a:xfrm>
            <a:off x="6974294" y="1663682"/>
            <a:ext cx="1963365" cy="893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Extrahepatic bile duct tissue collected during liver transplantation (n=15)</a:t>
            </a:r>
          </a:p>
        </p:txBody>
      </p:sp>
      <p:sp>
        <p:nvSpPr>
          <p:cNvPr id="31" name="Rectangle: Rounded Corners 30">
            <a:extLst>
              <a:ext uri="{FF2B5EF4-FFF2-40B4-BE49-F238E27FC236}">
                <a16:creationId xmlns:a16="http://schemas.microsoft.com/office/drawing/2014/main" id="{682198D6-E0FC-4642-A488-D7182C5FAE56}"/>
              </a:ext>
            </a:extLst>
          </p:cNvPr>
          <p:cNvSpPr/>
          <p:nvPr/>
        </p:nvSpPr>
        <p:spPr>
          <a:xfrm>
            <a:off x="8985602" y="1663682"/>
            <a:ext cx="1569364" cy="89321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A5A5A5"/>
                </a:solidFill>
                <a:latin typeface="Arial" panose="020B0604020202020204" pitchFamily="34" charset="0"/>
                <a:cs typeface="Arial" panose="020B0604020202020204" pitchFamily="34" charset="0"/>
              </a:rPr>
              <a:t>Control sections after cholecystectomy (n=5)</a:t>
            </a:r>
          </a:p>
        </p:txBody>
      </p:sp>
    </p:spTree>
    <p:custDataLst>
      <p:tags r:id="rId1"/>
    </p:custDataLst>
    <p:extLst>
      <p:ext uri="{BB962C8B-B14F-4D97-AF65-F5344CB8AC3E}">
        <p14:creationId xmlns:p14="http://schemas.microsoft.com/office/powerpoint/2010/main" val="2122856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Extrahepatic bile duct organoids as a model to study ischemia/reperfusion injury during liver transplantation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Eggenhofer</a:t>
            </a:r>
            <a:r>
              <a:rPr lang="en-GB" dirty="0">
                <a:latin typeface="Arial" panose="020B0604020202020204" pitchFamily="34" charset="0"/>
                <a:cs typeface="Arial" panose="020B0604020202020204" pitchFamily="34" charset="0"/>
              </a:rPr>
              <a:t> E. et al., ESOT Congress 2023; OS3_5</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26053"/>
            <a:ext cx="5221351" cy="4001095"/>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ECOs form circular structures recreating a tubular structure similar to that found in the extrahepatic bile duct</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Analysis reveals a </a:t>
            </a:r>
            <a:r>
              <a:rPr lang="en-GB" dirty="0" err="1">
                <a:solidFill>
                  <a:srgbClr val="A5A5A5"/>
                </a:solidFill>
                <a:latin typeface="Arial" panose="020B0604020202020204" pitchFamily="34" charset="0"/>
                <a:cs typeface="Arial" panose="020B0604020202020204" pitchFamily="34" charset="0"/>
              </a:rPr>
              <a:t>cholangiocyte</a:t>
            </a:r>
            <a:r>
              <a:rPr lang="en-GB" dirty="0">
                <a:solidFill>
                  <a:srgbClr val="A5A5A5"/>
                </a:solidFill>
                <a:latin typeface="Arial" panose="020B0604020202020204" pitchFamily="34" charset="0"/>
                <a:cs typeface="Arial" panose="020B0604020202020204" pitchFamily="34" charset="0"/>
              </a:rPr>
              <a:t> phenotype with high expression of </a:t>
            </a:r>
            <a:r>
              <a:rPr lang="en-GB" dirty="0" err="1">
                <a:solidFill>
                  <a:srgbClr val="A5A5A5"/>
                </a:solidFill>
                <a:latin typeface="Arial" panose="020B0604020202020204" pitchFamily="34" charset="0"/>
                <a:cs typeface="Arial" panose="020B0604020202020204" pitchFamily="34" charset="0"/>
              </a:rPr>
              <a:t>EpCAM</a:t>
            </a:r>
            <a:r>
              <a:rPr lang="en-GB" dirty="0">
                <a:solidFill>
                  <a:srgbClr val="A5A5A5"/>
                </a:solidFill>
                <a:latin typeface="Arial" panose="020B0604020202020204" pitchFamily="34" charset="0"/>
                <a:cs typeface="Arial" panose="020B0604020202020204" pitchFamily="34" charset="0"/>
              </a:rPr>
              <a:t>, Sox9, LGR5 &amp; CK19 and low expression of albumin &amp; AHH</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After hypoxia and even more pronounced after re-oxygenation, ECOs show increased expression of ACSL4, HIF1-</a:t>
            </a:r>
            <a:r>
              <a:rPr lang="en-GB" dirty="0">
                <a:solidFill>
                  <a:srgbClr val="A5A5A5"/>
                </a:solidFill>
                <a:latin typeface="Arial" panose="020B0604020202020204" pitchFamily="34" charset="0"/>
                <a:cs typeface="Arial" panose="020B0604020202020204" pitchFamily="34" charset="0"/>
                <a:sym typeface="Symbol" panose="05050102010706020507" pitchFamily="18" charset="2"/>
              </a:rPr>
              <a:t></a:t>
            </a:r>
            <a:r>
              <a:rPr lang="en-GB" dirty="0">
                <a:solidFill>
                  <a:srgbClr val="A5A5A5"/>
                </a:solidFill>
                <a:latin typeface="Arial" panose="020B0604020202020204" pitchFamily="34" charset="0"/>
                <a:cs typeface="Arial" panose="020B0604020202020204" pitchFamily="34" charset="0"/>
              </a:rPr>
              <a:t> and VEGF-</a:t>
            </a:r>
            <a:r>
              <a:rPr lang="en-GB" dirty="0">
                <a:solidFill>
                  <a:srgbClr val="A5A5A5"/>
                </a:solidFill>
                <a:latin typeface="Arial" panose="020B0604020202020204" pitchFamily="34" charset="0"/>
                <a:cs typeface="Arial" panose="020B0604020202020204" pitchFamily="34" charset="0"/>
                <a:sym typeface="Symbol" panose="05050102010706020507" pitchFamily="18" charset="2"/>
              </a:rPr>
              <a:t>. </a:t>
            </a:r>
            <a:r>
              <a:rPr lang="en-GB" dirty="0">
                <a:solidFill>
                  <a:srgbClr val="A5A5A5"/>
                </a:solidFill>
                <a:latin typeface="Arial" panose="020B0604020202020204" pitchFamily="34" charset="0"/>
                <a:cs typeface="Arial" panose="020B0604020202020204" pitchFamily="34" charset="0"/>
              </a:rPr>
              <a:t>Expression patterns are similar to those found in the bile duct biopsies </a:t>
            </a:r>
            <a:endParaRPr lang="en-CH"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53215" y="1126053"/>
            <a:ext cx="5221349" cy="3170099"/>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ECOs are in-vitro cellular systems that self-organize through mechanisms like those found in-vivo</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They recapitulate the structure and exhibit similar patterns of ACSL4, VEGF-</a:t>
            </a:r>
            <a:r>
              <a:rPr lang="en-GB" dirty="0">
                <a:solidFill>
                  <a:srgbClr val="A5A5A5"/>
                </a:solidFill>
                <a:latin typeface="Arial" panose="020B0604020202020204" pitchFamily="34" charset="0"/>
                <a:cs typeface="Arial" panose="020B0604020202020204" pitchFamily="34" charset="0"/>
                <a:sym typeface="Symbol" panose="05050102010706020507" pitchFamily="18" charset="2"/>
              </a:rPr>
              <a:t></a:t>
            </a:r>
            <a:r>
              <a:rPr lang="en-GB" dirty="0">
                <a:solidFill>
                  <a:srgbClr val="A5A5A5"/>
                </a:solidFill>
                <a:latin typeface="Arial" panose="020B0604020202020204" pitchFamily="34" charset="0"/>
                <a:cs typeface="Arial" panose="020B0604020202020204" pitchFamily="34" charset="0"/>
              </a:rPr>
              <a:t> and HIF1-</a:t>
            </a:r>
            <a:r>
              <a:rPr lang="en-GB" dirty="0">
                <a:solidFill>
                  <a:srgbClr val="A5A5A5"/>
                </a:solidFill>
                <a:latin typeface="Arial" panose="020B0604020202020204" pitchFamily="34" charset="0"/>
                <a:cs typeface="Arial" panose="020B0604020202020204" pitchFamily="34" charset="0"/>
                <a:sym typeface="Symbol" panose="05050102010706020507" pitchFamily="18" charset="2"/>
              </a:rPr>
              <a:t></a:t>
            </a:r>
            <a:r>
              <a:rPr lang="en-GB" dirty="0">
                <a:solidFill>
                  <a:srgbClr val="A5A5A5"/>
                </a:solidFill>
                <a:latin typeface="Arial" panose="020B0604020202020204" pitchFamily="34" charset="0"/>
                <a:cs typeface="Arial" panose="020B0604020202020204" pitchFamily="34" charset="0"/>
              </a:rPr>
              <a:t> expression as extrahepatic bile duct during liver transplantation and thus provide a suitable model to study IRI in choanocytes after liver transplantation</a:t>
            </a:r>
            <a:endParaRPr lang="en-CH" dirty="0">
              <a:solidFill>
                <a:srgbClr val="A5A5A5"/>
              </a:solidFill>
              <a:latin typeface="Arial" panose="020B0604020202020204" pitchFamily="34" charset="0"/>
              <a:cs typeface="Arial" panose="020B0604020202020204" pitchFamily="34" charset="0"/>
            </a:endParaRPr>
          </a:p>
        </p:txBody>
      </p:sp>
      <p:pic>
        <p:nvPicPr>
          <p:cNvPr id="6" name="Picture 5" descr="A blue and white house&#10;&#10;Description automatically generated">
            <a:hlinkClick r:id="rId4" action="ppaction://hlinksldjump"/>
            <a:extLst>
              <a:ext uri="{FF2B5EF4-FFF2-40B4-BE49-F238E27FC236}">
                <a16:creationId xmlns:a16="http://schemas.microsoft.com/office/drawing/2014/main" id="{B12192C6-5B0B-4303-BB99-C280A4F268C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298999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DC2679-731C-4901-8E6E-F598082B2FD8}"/>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Content</a:t>
            </a:r>
          </a:p>
        </p:txBody>
      </p:sp>
      <p:graphicFrame>
        <p:nvGraphicFramePr>
          <p:cNvPr id="4" name="Table 3">
            <a:extLst>
              <a:ext uri="{FF2B5EF4-FFF2-40B4-BE49-F238E27FC236}">
                <a16:creationId xmlns:a16="http://schemas.microsoft.com/office/drawing/2014/main" id="{13804082-EA7A-45A9-89C4-78EF6EDF8DEA}"/>
              </a:ext>
            </a:extLst>
          </p:cNvPr>
          <p:cNvGraphicFramePr>
            <a:graphicFrameLocks noGrp="1"/>
          </p:cNvGraphicFramePr>
          <p:nvPr>
            <p:extLst>
              <p:ext uri="{D42A27DB-BD31-4B8C-83A1-F6EECF244321}">
                <p14:modId xmlns:p14="http://schemas.microsoft.com/office/powerpoint/2010/main" val="847796540"/>
              </p:ext>
            </p:extLst>
          </p:nvPr>
        </p:nvGraphicFramePr>
        <p:xfrm>
          <a:off x="717436" y="1235994"/>
          <a:ext cx="10293865" cy="4582160"/>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3986580769"/>
                    </a:ext>
                  </a:extLst>
                </a:gridCol>
                <a:gridCol w="8674575">
                  <a:extLst>
                    <a:ext uri="{9D8B030D-6E8A-4147-A177-3AD203B41FA5}">
                      <a16:colId xmlns:a16="http://schemas.microsoft.com/office/drawing/2014/main" val="381621612"/>
                    </a:ext>
                  </a:extLst>
                </a:gridCol>
              </a:tblGrid>
              <a:tr h="370840">
                <a:tc gridSpan="2">
                  <a:txBody>
                    <a:bodyPr/>
                    <a:lstStyle/>
                    <a:p>
                      <a:r>
                        <a:rPr lang="en-GB" dirty="0">
                          <a:latin typeface="Arial" panose="020B0604020202020204" pitchFamily="34" charset="0"/>
                          <a:cs typeface="Arial" panose="020B0604020202020204" pitchFamily="34" charset="0"/>
                        </a:rPr>
                        <a:t>Basic science</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287210948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BOS2_1</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7CBFB6"/>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Clinical and immunological factors associated with thymic function at the time of kidney transplantation</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306094991"/>
                  </a:ext>
                </a:extLst>
              </a:tr>
              <a:tr h="370840">
                <a:tc>
                  <a:txBody>
                    <a:bodyPr/>
                    <a:lstStyle/>
                    <a:p>
                      <a:pPr algn="ctr"/>
                      <a:r>
                        <a:rPr lang="en-GB" sz="1800" b="1" dirty="0">
                          <a:solidFill>
                            <a:schemeClr val="bg1"/>
                          </a:solidFill>
                          <a:latin typeface="Arial" panose="020B0604020202020204" pitchFamily="34" charset="0"/>
                          <a:cs typeface="Arial" panose="020B0604020202020204" pitchFamily="34" charset="0"/>
                        </a:rPr>
                        <a:t>LDV1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sz="1800" u="sng" kern="1200" baseline="0" noProof="0" dirty="0">
                          <a:solidFill>
                            <a:srgbClr val="636569"/>
                          </a:solidFill>
                          <a:uFill>
                            <a:solidFill>
                              <a:schemeClr val="bg1"/>
                            </a:solidFill>
                          </a:u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Bcl-6 inhibitors potently inhibit allogenic T cell activation – A novel mechanism of </a:t>
                      </a:r>
                      <a:r>
                        <a:rPr lang="en-GB" sz="1800" u="sng" kern="1200" baseline="0" noProof="0" dirty="0" err="1">
                          <a:solidFill>
                            <a:srgbClr val="636569"/>
                          </a:solidFill>
                          <a:uFill>
                            <a:solidFill>
                              <a:schemeClr val="bg1"/>
                            </a:solidFill>
                          </a:u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immunosuppresion</a:t>
                      </a:r>
                      <a:r>
                        <a:rPr lang="en-GB" sz="1800" u="sng" kern="1200" baseline="0" noProof="0" dirty="0">
                          <a:solidFill>
                            <a:srgbClr val="636569"/>
                          </a:solidFill>
                          <a:uFill>
                            <a:solidFill>
                              <a:schemeClr val="bg1"/>
                            </a:solidFill>
                          </a:u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a:t>
                      </a:r>
                      <a:endParaRPr lang="en-GB" sz="1800" u="sng" kern="1200" baseline="0" noProof="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23674480"/>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LDV2</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Engineered T cells overcoming rejection by antibodies (CORA-T cells): Selective targeting of alloreactive B cells in solid organ transplantation</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9975570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LDV3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Combination of TCR-deficient CAR-Tregs and anti-CD3 monoclonal antibodies to promote transplant tolerance</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7573994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Direct profiling of clinically relevant humoral immunity in transplantation and beyond</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70801651"/>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OS1_4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Adoptive cellular immunotherapy for the control of HLA class II antibody-mediated rejection in transplantation</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77793808"/>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OS1_6</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Characterization of extracellular vesicles produced by regulatory B cells in kidney transplantation</a:t>
                      </a:r>
                      <a:endParaRPr lang="en-GB" sz="1800" u="sng"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015510812"/>
                  </a:ext>
                </a:extLst>
              </a:tr>
            </a:tbl>
          </a:graphicData>
        </a:graphic>
      </p:graphicFrame>
    </p:spTree>
    <p:custDataLst>
      <p:tags r:id="rId1"/>
    </p:custDataLst>
    <p:extLst>
      <p:ext uri="{BB962C8B-B14F-4D97-AF65-F5344CB8AC3E}">
        <p14:creationId xmlns:p14="http://schemas.microsoft.com/office/powerpoint/2010/main" val="204609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8F226-DC93-4780-9E5E-7EFDA54457B5}"/>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Content</a:t>
            </a:r>
          </a:p>
        </p:txBody>
      </p:sp>
      <p:graphicFrame>
        <p:nvGraphicFramePr>
          <p:cNvPr id="5" name="Table 4">
            <a:extLst>
              <a:ext uri="{FF2B5EF4-FFF2-40B4-BE49-F238E27FC236}">
                <a16:creationId xmlns:a16="http://schemas.microsoft.com/office/drawing/2014/main" id="{F598D12B-6BFB-4D80-8204-A14B5ED08E7F}"/>
              </a:ext>
            </a:extLst>
          </p:cNvPr>
          <p:cNvGraphicFramePr>
            <a:graphicFrameLocks noGrp="1"/>
          </p:cNvGraphicFramePr>
          <p:nvPr>
            <p:extLst>
              <p:ext uri="{D42A27DB-BD31-4B8C-83A1-F6EECF244321}">
                <p14:modId xmlns:p14="http://schemas.microsoft.com/office/powerpoint/2010/main" val="3718940046"/>
              </p:ext>
            </p:extLst>
          </p:nvPr>
        </p:nvGraphicFramePr>
        <p:xfrm>
          <a:off x="717436" y="1235994"/>
          <a:ext cx="10293865" cy="4851400"/>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3986580769"/>
                    </a:ext>
                  </a:extLst>
                </a:gridCol>
                <a:gridCol w="8674575">
                  <a:extLst>
                    <a:ext uri="{9D8B030D-6E8A-4147-A177-3AD203B41FA5}">
                      <a16:colId xmlns:a16="http://schemas.microsoft.com/office/drawing/2014/main" val="381621612"/>
                    </a:ext>
                  </a:extLst>
                </a:gridCol>
              </a:tblGrid>
              <a:tr h="370840">
                <a:tc gridSpan="2">
                  <a:txBody>
                    <a:bodyPr/>
                    <a:lstStyle/>
                    <a:p>
                      <a:r>
                        <a:rPr lang="en-GB" dirty="0">
                          <a:latin typeface="Arial" panose="020B0604020202020204" pitchFamily="34" charset="0"/>
                          <a:cs typeface="Arial" panose="020B0604020202020204" pitchFamily="34" charset="0"/>
                        </a:rPr>
                        <a:t>Basic science</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2872109482"/>
                  </a:ext>
                </a:extLst>
              </a:tr>
              <a:tr h="370840">
                <a:tc>
                  <a:txBody>
                    <a:bodyPr/>
                    <a:lstStyle/>
                    <a:p>
                      <a:pPr algn="ctr"/>
                      <a:r>
                        <a:rPr lang="en-GB" sz="1800" b="1" dirty="0">
                          <a:solidFill>
                            <a:schemeClr val="bg1"/>
                          </a:solidFill>
                          <a:latin typeface="Arial" panose="020B0604020202020204" pitchFamily="34" charset="0"/>
                          <a:cs typeface="Arial" panose="020B0604020202020204" pitchFamily="34" charset="0"/>
                        </a:rPr>
                        <a:t>OS1_7</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sz="1800" u="sng" kern="1200" cap="none" baseline="0" noProof="0" dirty="0">
                          <a:solidFill>
                            <a:srgbClr val="636569"/>
                          </a:solidFill>
                          <a:uFill>
                            <a:solidFill>
                              <a:schemeClr val="bg1"/>
                            </a:solidFill>
                          </a:u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Characteristics and function of donor and recipient tissue resident lymphocytes in kidney transplants</a:t>
                      </a:r>
                      <a:endParaRPr lang="en-GB" sz="1800" u="sng" kern="1200" cap="none" baseline="0" noProof="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23674480"/>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OS2_1</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A novel bi-specific fusion protein with CTLA4Ig/PDL2 as a novel immunosuppressant molecule modulating alloimmune responses</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9975570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OS2_4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u="sng" baseline="0" dirty="0" err="1">
                          <a:solidFill>
                            <a:srgbClr val="636569"/>
                          </a:solidFill>
                          <a:uFill>
                            <a:solidFill>
                              <a:schemeClr val="bg1"/>
                            </a:solidFill>
                          </a:u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Nicotimide</a:t>
                      </a:r>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 </a:t>
                      </a:r>
                      <a:r>
                        <a:rPr lang="en-GB" u="sng" baseline="0" dirty="0" err="1">
                          <a:solidFill>
                            <a:srgbClr val="636569"/>
                          </a:solidFill>
                          <a:uFill>
                            <a:solidFill>
                              <a:schemeClr val="bg1"/>
                            </a:solidFill>
                          </a:u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phosphoribosyltransferase</a:t>
                      </a:r>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 inhibition as a novel treatment target in allograft rejection</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7573994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OS2_5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sz="1800" u="sng" baseline="0" dirty="0">
                          <a:solidFill>
                            <a:srgbClr val="636569"/>
                          </a:solidFill>
                          <a:uFill>
                            <a:solidFill>
                              <a:schemeClr val="bg1"/>
                            </a:solidFill>
                          </a:u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NK-mediated innate allorecognition controls the early production of donor specific antibodies by the inverted direct pathway</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70801651"/>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OS2_8</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Single cells transcriptome of alloreactive CD8 T cells supports roles for both deletion and exhaustion in tolerance induction</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77793808"/>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OS3_3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Hydrogel-based, </a:t>
                      </a:r>
                      <a:r>
                        <a:rPr lang="en-GB" u="sng" baseline="0" dirty="0" err="1">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prevascularized</a:t>
                      </a:r>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retrievable endocrine construct to treat type 1 diabetes</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01551081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OS3_5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7CBFB6"/>
                    </a:solidFill>
                  </a:tcPr>
                </a:tc>
                <a:tc>
                  <a:txBody>
                    <a:bodyPr/>
                    <a:lstStyle/>
                    <a:p>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Extrahepatic bile duct organoids as a model to study ischemia/reperfusion injury during liver transplantation</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498775993"/>
                  </a:ext>
                </a:extLst>
              </a:tr>
            </a:tbl>
          </a:graphicData>
        </a:graphic>
      </p:graphicFrame>
    </p:spTree>
    <p:custDataLst>
      <p:tags r:id="rId1"/>
    </p:custDataLst>
    <p:extLst>
      <p:ext uri="{BB962C8B-B14F-4D97-AF65-F5344CB8AC3E}">
        <p14:creationId xmlns:p14="http://schemas.microsoft.com/office/powerpoint/2010/main" val="311406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Clinical and immunological factors associated with thymic function at the time of kidney transplantation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Katerinis</a:t>
            </a:r>
            <a:r>
              <a:rPr lang="en-GB" dirty="0">
                <a:latin typeface="Arial" panose="020B0604020202020204" pitchFamily="34" charset="0"/>
                <a:cs typeface="Arial" panose="020B0604020202020204" pitchFamily="34" charset="0"/>
              </a:rPr>
              <a:t> I. et al., ESOT Congress 2023; BOS2_1</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09150"/>
            <a:ext cx="4552951" cy="3447098"/>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End stage renal disease patients experience a hastened age-related decline of the immune system </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thymus is the unique source of naïve T cells generation </a:t>
            </a:r>
          </a:p>
          <a:p>
            <a:pPr algn="just"/>
            <a:endParaRPr lang="en-GB" b="1"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determine the main factors associated with the thymic function, as assessed by </a:t>
            </a:r>
            <a:r>
              <a:rPr lang="en-GB" dirty="0" err="1">
                <a:solidFill>
                  <a:srgbClr val="A5A5A5"/>
                </a:solidFill>
                <a:latin typeface="Arial" panose="020B0604020202020204" pitchFamily="34" charset="0"/>
                <a:cs typeface="Arial" panose="020B0604020202020204" pitchFamily="34" charset="0"/>
              </a:rPr>
              <a:t>sjTREC</a:t>
            </a:r>
            <a:r>
              <a:rPr lang="en-GB" dirty="0">
                <a:solidFill>
                  <a:srgbClr val="A5A5A5"/>
                </a:solidFill>
                <a:latin typeface="Arial" panose="020B0604020202020204" pitchFamily="34" charset="0"/>
                <a:cs typeface="Arial" panose="020B0604020202020204" pitchFamily="34" charset="0"/>
              </a:rPr>
              <a:t> measurement, at the time of transplantation</a:t>
            </a:r>
          </a:p>
        </p:txBody>
      </p:sp>
      <p:sp>
        <p:nvSpPr>
          <p:cNvPr id="8" name="TextBox 7">
            <a:extLst>
              <a:ext uri="{FF2B5EF4-FFF2-40B4-BE49-F238E27FC236}">
                <a16:creationId xmlns:a16="http://schemas.microsoft.com/office/drawing/2014/main" id="{5DC1067D-CBC7-45D9-B43D-A84130BED2F9}"/>
              </a:ext>
            </a:extLst>
          </p:cNvPr>
          <p:cNvSpPr txBox="1"/>
          <p:nvPr/>
        </p:nvSpPr>
        <p:spPr>
          <a:xfrm>
            <a:off x="717437" y="4680997"/>
            <a:ext cx="1358694"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endParaRPr lang="en-GB" sz="1600" b="1" dirty="0">
              <a:solidFill>
                <a:srgbClr val="636569"/>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F2E7734-59A6-4A1C-A0EB-16C0D318AB20}"/>
              </a:ext>
            </a:extLst>
          </p:cNvPr>
          <p:cNvSpPr/>
          <p:nvPr/>
        </p:nvSpPr>
        <p:spPr>
          <a:xfrm>
            <a:off x="784528" y="5226620"/>
            <a:ext cx="2755085" cy="1041944"/>
          </a:xfrm>
          <a:prstGeom prst="roundRect">
            <a:avLst/>
          </a:prstGeom>
          <a:ln>
            <a:solidFill>
              <a:srgbClr val="003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Users with solid fill">
            <a:extLst>
              <a:ext uri="{FF2B5EF4-FFF2-40B4-BE49-F238E27FC236}">
                <a16:creationId xmlns:a16="http://schemas.microsoft.com/office/drawing/2014/main" id="{3123B9EC-0C8F-4FAA-A268-5652D82C461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2535" y="5310768"/>
            <a:ext cx="720004" cy="720004"/>
          </a:xfrm>
          <a:prstGeom prst="rect">
            <a:avLst/>
          </a:prstGeom>
        </p:spPr>
      </p:pic>
      <p:sp>
        <p:nvSpPr>
          <p:cNvPr id="16" name="TextBox 15">
            <a:extLst>
              <a:ext uri="{FF2B5EF4-FFF2-40B4-BE49-F238E27FC236}">
                <a16:creationId xmlns:a16="http://schemas.microsoft.com/office/drawing/2014/main" id="{71A20793-54D7-41A6-8AFD-1C8B8DE4A5C6}"/>
              </a:ext>
            </a:extLst>
          </p:cNvPr>
          <p:cNvSpPr txBox="1"/>
          <p:nvPr/>
        </p:nvSpPr>
        <p:spPr>
          <a:xfrm>
            <a:off x="1396784" y="5414915"/>
            <a:ext cx="2259691" cy="738664"/>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Transplanted patients</a:t>
            </a:r>
          </a:p>
          <a:p>
            <a:pPr algn="ctr"/>
            <a:r>
              <a:rPr lang="en-GB" sz="1400" dirty="0">
                <a:solidFill>
                  <a:schemeClr val="bg1"/>
                </a:solidFill>
                <a:latin typeface="Arial" panose="020B0604020202020204" pitchFamily="34" charset="0"/>
                <a:cs typeface="Arial" panose="020B0604020202020204" pitchFamily="34" charset="0"/>
              </a:rPr>
              <a:t>between</a:t>
            </a:r>
          </a:p>
          <a:p>
            <a:pPr algn="ctr"/>
            <a:r>
              <a:rPr lang="en-GB" sz="1400" dirty="0">
                <a:solidFill>
                  <a:schemeClr val="bg1"/>
                </a:solidFill>
                <a:latin typeface="Arial" panose="020B0604020202020204" pitchFamily="34" charset="0"/>
                <a:cs typeface="Arial" panose="020B0604020202020204" pitchFamily="34" charset="0"/>
              </a:rPr>
              <a:t>Jan 2015-March 2019</a:t>
            </a:r>
          </a:p>
        </p:txBody>
      </p:sp>
      <p:sp>
        <p:nvSpPr>
          <p:cNvPr id="18" name="TextBox 17">
            <a:extLst>
              <a:ext uri="{FF2B5EF4-FFF2-40B4-BE49-F238E27FC236}">
                <a16:creationId xmlns:a16="http://schemas.microsoft.com/office/drawing/2014/main" id="{73321FB2-B2C5-42F1-8A16-3C8764336E45}"/>
              </a:ext>
            </a:extLst>
          </p:cNvPr>
          <p:cNvSpPr txBox="1"/>
          <p:nvPr/>
        </p:nvSpPr>
        <p:spPr>
          <a:xfrm>
            <a:off x="823943" y="5909401"/>
            <a:ext cx="756604" cy="307777"/>
          </a:xfrm>
          <a:prstGeom prst="rect">
            <a:avLst/>
          </a:prstGeom>
          <a:noFill/>
        </p:spPr>
        <p:txBody>
          <a:bodyPr wrap="square">
            <a:spAutoFit/>
          </a:bodyPr>
          <a:lstStyle/>
          <a:p>
            <a:pPr algn="ctr"/>
            <a:r>
              <a:rPr lang="en-GB" sz="1400" dirty="0">
                <a:solidFill>
                  <a:schemeClr val="bg1"/>
                </a:solidFill>
                <a:latin typeface="Arial" panose="020B0604020202020204" pitchFamily="34" charset="0"/>
                <a:cs typeface="Arial" panose="020B0604020202020204" pitchFamily="34" charset="0"/>
              </a:rPr>
              <a:t>n=495</a:t>
            </a:r>
            <a:endParaRPr lang="en-GB"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0CBC24B-9027-45B5-BB6D-E356BE7EA491}"/>
              </a:ext>
            </a:extLst>
          </p:cNvPr>
          <p:cNvSpPr txBox="1"/>
          <p:nvPr/>
        </p:nvSpPr>
        <p:spPr>
          <a:xfrm>
            <a:off x="3907354" y="4847641"/>
            <a:ext cx="1558431" cy="738664"/>
          </a:xfrm>
          <a:prstGeom prst="rect">
            <a:avLst/>
          </a:prstGeom>
          <a:noFill/>
        </p:spPr>
        <p:txBody>
          <a:bodyPr wrap="square" rtlCol="0">
            <a:spAutoFit/>
          </a:bodyPr>
          <a:lstStyle/>
          <a:p>
            <a:pPr algn="ctr"/>
            <a:r>
              <a:rPr lang="en-GB" sz="1400" dirty="0" err="1">
                <a:solidFill>
                  <a:srgbClr val="A5A5A5"/>
                </a:solidFill>
                <a:latin typeface="Arial" panose="020B0604020202020204" pitchFamily="34" charset="0"/>
                <a:cs typeface="Arial" panose="020B0604020202020204" pitchFamily="34" charset="0"/>
              </a:rPr>
              <a:t>sjTREC</a:t>
            </a:r>
            <a:r>
              <a:rPr lang="en-GB" sz="1400" dirty="0">
                <a:solidFill>
                  <a:srgbClr val="A5A5A5"/>
                </a:solidFill>
                <a:latin typeface="Arial" panose="020B0604020202020204" pitchFamily="34" charset="0"/>
                <a:cs typeface="Arial" panose="020B0604020202020204" pitchFamily="34" charset="0"/>
              </a:rPr>
              <a:t> quantification in PBMCs</a:t>
            </a:r>
          </a:p>
        </p:txBody>
      </p:sp>
      <p:grpSp>
        <p:nvGrpSpPr>
          <p:cNvPr id="3" name="Group 2">
            <a:extLst>
              <a:ext uri="{FF2B5EF4-FFF2-40B4-BE49-F238E27FC236}">
                <a16:creationId xmlns:a16="http://schemas.microsoft.com/office/drawing/2014/main" id="{5C2A6964-D577-4228-AE93-B30E4F36E9F3}"/>
              </a:ext>
            </a:extLst>
          </p:cNvPr>
          <p:cNvGrpSpPr/>
          <p:nvPr/>
        </p:nvGrpSpPr>
        <p:grpSpPr>
          <a:xfrm rot="16200000">
            <a:off x="3464723" y="5525019"/>
            <a:ext cx="764487" cy="445145"/>
            <a:chOff x="1701537" y="5939926"/>
            <a:chExt cx="1133819" cy="610675"/>
          </a:xfrm>
        </p:grpSpPr>
        <p:cxnSp>
          <p:nvCxnSpPr>
            <p:cNvPr id="20" name="Straight Arrow Connector 19">
              <a:extLst>
                <a:ext uri="{FF2B5EF4-FFF2-40B4-BE49-F238E27FC236}">
                  <a16:creationId xmlns:a16="http://schemas.microsoft.com/office/drawing/2014/main" id="{909A8C3D-455C-4D80-BB68-72E2571114DC}"/>
                </a:ext>
              </a:extLst>
            </p:cNvPr>
            <p:cNvCxnSpPr>
              <a:cxnSpLocks/>
            </p:cNvCxnSpPr>
            <p:nvPr/>
          </p:nvCxnSpPr>
          <p:spPr>
            <a:xfrm flipH="1">
              <a:off x="1701537" y="5939926"/>
              <a:ext cx="533400" cy="601150"/>
            </a:xfrm>
            <a:prstGeom prst="straightConnector1">
              <a:avLst/>
            </a:prstGeom>
            <a:ln w="28575">
              <a:solidFill>
                <a:srgbClr val="A5A5A5"/>
              </a:solidFill>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5A2E7803-30A1-4364-8189-A96CB82E4904}"/>
                </a:ext>
              </a:extLst>
            </p:cNvPr>
            <p:cNvCxnSpPr>
              <a:cxnSpLocks/>
            </p:cNvCxnSpPr>
            <p:nvPr/>
          </p:nvCxnSpPr>
          <p:spPr>
            <a:xfrm>
              <a:off x="2301956" y="5949451"/>
              <a:ext cx="533400" cy="601150"/>
            </a:xfrm>
            <a:prstGeom prst="straightConnector1">
              <a:avLst/>
            </a:prstGeom>
            <a:ln w="28575">
              <a:solidFill>
                <a:srgbClr val="A5A5A5"/>
              </a:solidFill>
              <a:tailEnd type="triangle"/>
            </a:ln>
          </p:spPr>
          <p:style>
            <a:lnRef idx="3">
              <a:schemeClr val="accent1"/>
            </a:lnRef>
            <a:fillRef idx="0">
              <a:schemeClr val="accent1"/>
            </a:fillRef>
            <a:effectRef idx="2">
              <a:schemeClr val="accent1"/>
            </a:effectRef>
            <a:fontRef idx="minor">
              <a:schemeClr val="tx1"/>
            </a:fontRef>
          </p:style>
        </p:cxnSp>
      </p:grpSp>
      <p:sp>
        <p:nvSpPr>
          <p:cNvPr id="28" name="TextBox 27">
            <a:extLst>
              <a:ext uri="{FF2B5EF4-FFF2-40B4-BE49-F238E27FC236}">
                <a16:creationId xmlns:a16="http://schemas.microsoft.com/office/drawing/2014/main" id="{1D33CB64-B092-457C-AF78-5C4FAB5D2E27}"/>
              </a:ext>
            </a:extLst>
          </p:cNvPr>
          <p:cNvSpPr txBox="1"/>
          <p:nvPr/>
        </p:nvSpPr>
        <p:spPr>
          <a:xfrm>
            <a:off x="3941703" y="5854188"/>
            <a:ext cx="1774976" cy="307777"/>
          </a:xfrm>
          <a:prstGeom prst="rect">
            <a:avLst/>
          </a:prstGeom>
          <a:noFill/>
        </p:spPr>
        <p:txBody>
          <a:bodyPr wrap="square" rtlCol="0">
            <a:spAutoFit/>
          </a:bodyPr>
          <a:lstStyle/>
          <a:p>
            <a:pPr algn="ctr"/>
            <a:r>
              <a:rPr lang="en-GB" sz="1400" i="1" dirty="0">
                <a:solidFill>
                  <a:srgbClr val="A5A5A5"/>
                </a:solidFill>
                <a:latin typeface="Arial" panose="020B0604020202020204" pitchFamily="34" charset="0"/>
                <a:cs typeface="Arial" panose="020B0604020202020204" pitchFamily="34" charset="0"/>
              </a:rPr>
              <a:t>TCRAD</a:t>
            </a:r>
            <a:r>
              <a:rPr lang="en-GB" sz="1400" dirty="0">
                <a:solidFill>
                  <a:srgbClr val="A5A5A5"/>
                </a:solidFill>
                <a:latin typeface="Arial" panose="020B0604020202020204" pitchFamily="34" charset="0"/>
                <a:cs typeface="Arial" panose="020B0604020202020204" pitchFamily="34" charset="0"/>
              </a:rPr>
              <a:t> genotyping</a:t>
            </a:r>
          </a:p>
        </p:txBody>
      </p:sp>
      <p:graphicFrame>
        <p:nvGraphicFramePr>
          <p:cNvPr id="15" name="Table 10">
            <a:extLst>
              <a:ext uri="{FF2B5EF4-FFF2-40B4-BE49-F238E27FC236}">
                <a16:creationId xmlns:a16="http://schemas.microsoft.com/office/drawing/2014/main" id="{AA069424-E402-491F-9214-8D9F78B7D1AB}"/>
              </a:ext>
            </a:extLst>
          </p:cNvPr>
          <p:cNvGraphicFramePr>
            <a:graphicFrameLocks noGrp="1"/>
          </p:cNvGraphicFramePr>
          <p:nvPr>
            <p:extLst>
              <p:ext uri="{D42A27DB-BD31-4B8C-83A1-F6EECF244321}">
                <p14:modId xmlns:p14="http://schemas.microsoft.com/office/powerpoint/2010/main" val="668295978"/>
              </p:ext>
            </p:extLst>
          </p:nvPr>
        </p:nvGraphicFramePr>
        <p:xfrm>
          <a:off x="5768232" y="1642246"/>
          <a:ext cx="5706331" cy="4114105"/>
        </p:xfrm>
        <a:graphic>
          <a:graphicData uri="http://schemas.openxmlformats.org/drawingml/2006/table">
            <a:tbl>
              <a:tblPr firstRow="1" bandRow="1">
                <a:tableStyleId>{5C22544A-7EE6-4342-B048-85BDC9FD1C3A}</a:tableStyleId>
              </a:tblPr>
              <a:tblGrid>
                <a:gridCol w="2282840">
                  <a:extLst>
                    <a:ext uri="{9D8B030D-6E8A-4147-A177-3AD203B41FA5}">
                      <a16:colId xmlns:a16="http://schemas.microsoft.com/office/drawing/2014/main" val="1754475561"/>
                    </a:ext>
                  </a:extLst>
                </a:gridCol>
                <a:gridCol w="833906">
                  <a:extLst>
                    <a:ext uri="{9D8B030D-6E8A-4147-A177-3AD203B41FA5}">
                      <a16:colId xmlns:a16="http://schemas.microsoft.com/office/drawing/2014/main" val="1565589160"/>
                    </a:ext>
                  </a:extLst>
                </a:gridCol>
                <a:gridCol w="881257">
                  <a:extLst>
                    <a:ext uri="{9D8B030D-6E8A-4147-A177-3AD203B41FA5}">
                      <a16:colId xmlns:a16="http://schemas.microsoft.com/office/drawing/2014/main" val="2194064538"/>
                    </a:ext>
                  </a:extLst>
                </a:gridCol>
                <a:gridCol w="787688">
                  <a:extLst>
                    <a:ext uri="{9D8B030D-6E8A-4147-A177-3AD203B41FA5}">
                      <a16:colId xmlns:a16="http://schemas.microsoft.com/office/drawing/2014/main" val="882888134"/>
                    </a:ext>
                  </a:extLst>
                </a:gridCol>
                <a:gridCol w="920640">
                  <a:extLst>
                    <a:ext uri="{9D8B030D-6E8A-4147-A177-3AD203B41FA5}">
                      <a16:colId xmlns:a16="http://schemas.microsoft.com/office/drawing/2014/main" val="558606056"/>
                    </a:ext>
                  </a:extLst>
                </a:gridCol>
              </a:tblGrid>
              <a:tr h="249405">
                <a:tc>
                  <a:txBody>
                    <a:bodyPr/>
                    <a:lstStyle/>
                    <a:p>
                      <a:r>
                        <a:rPr lang="en-GB" sz="1100" dirty="0">
                          <a:latin typeface="Arial" panose="020B0604020202020204" pitchFamily="34" charset="0"/>
                          <a:cs typeface="Arial" panose="020B0604020202020204" pitchFamily="34" charset="0"/>
                        </a:rPr>
                        <a:t>Variables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gridSpan="2">
                  <a:txBody>
                    <a:bodyPr/>
                    <a:lstStyle/>
                    <a:p>
                      <a:pPr algn="ctr"/>
                      <a:r>
                        <a:rPr lang="en-GB" sz="1100" b="1" dirty="0">
                          <a:latin typeface="Arial" panose="020B0604020202020204" pitchFamily="34" charset="0"/>
                          <a:cs typeface="Arial" panose="020B0604020202020204" pitchFamily="34" charset="0"/>
                        </a:rPr>
                        <a:t>Univariate analysis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Multivariate analysis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4087025161"/>
                  </a:ext>
                </a:extLst>
              </a:tr>
              <a:tr h="249405">
                <a:tc>
                  <a:txBody>
                    <a:bodyPr/>
                    <a:lstStyle/>
                    <a:p>
                      <a:endParaRPr lang="en-GB" sz="1100" b="1" kern="1200" dirty="0">
                        <a:solidFill>
                          <a:schemeClr val="lt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Beta</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p-value</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Beta</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p-value</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3594"/>
                    </a:solidFill>
                  </a:tcPr>
                </a:tc>
                <a:extLst>
                  <a:ext uri="{0D108BD9-81ED-4DB2-BD59-A6C34878D82A}">
                    <a16:rowId xmlns:a16="http://schemas.microsoft.com/office/drawing/2014/main" val="759353621"/>
                  </a:ext>
                </a:extLst>
              </a:tr>
              <a:tr h="249405">
                <a:tc>
                  <a:txBody>
                    <a:bodyPr/>
                    <a:lstStyle/>
                    <a:p>
                      <a:r>
                        <a:rPr lang="en-GB" sz="1100" dirty="0">
                          <a:latin typeface="Arial" panose="020B0604020202020204" pitchFamily="34" charset="0"/>
                          <a:cs typeface="Arial" panose="020B0604020202020204" pitchFamily="34" charset="0"/>
                        </a:rPr>
                        <a:t>Age at the transplantation</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-0.0200</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&lt;0.0001*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-0.0212</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latin typeface="Arial" panose="020B0604020202020204" pitchFamily="34" charset="0"/>
                          <a:cs typeface="Arial" panose="020B0604020202020204" pitchFamily="34" charset="0"/>
                        </a:rPr>
                        <a:t>&lt;0.0001*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20819962"/>
                  </a:ext>
                </a:extLst>
              </a:tr>
              <a:tr h="249405">
                <a:tc>
                  <a:txBody>
                    <a:bodyPr/>
                    <a:lstStyle/>
                    <a:p>
                      <a:r>
                        <a:rPr lang="en-GB" sz="1100" dirty="0">
                          <a:latin typeface="Arial" panose="020B0604020202020204" pitchFamily="34" charset="0"/>
                          <a:cs typeface="Arial" panose="020B0604020202020204" pitchFamily="34" charset="0"/>
                        </a:rPr>
                        <a:t>Female gender</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0.2755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&lt;0.0001*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0.2435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latin typeface="Arial" panose="020B0604020202020204" pitchFamily="34" charset="0"/>
                          <a:cs typeface="Arial" panose="020B0604020202020204" pitchFamily="34" charset="0"/>
                        </a:rPr>
                        <a:t>&lt;0.0001*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02676776"/>
                  </a:ext>
                </a:extLst>
              </a:tr>
              <a:tr h="249405">
                <a:tc>
                  <a:txBody>
                    <a:bodyPr/>
                    <a:lstStyle/>
                    <a:p>
                      <a:r>
                        <a:rPr lang="en-GB" sz="1100" dirty="0">
                          <a:latin typeface="Arial" panose="020B0604020202020204" pitchFamily="34" charset="0"/>
                          <a:cs typeface="Arial" panose="020B0604020202020204" pitchFamily="34" charset="0"/>
                        </a:rPr>
                        <a:t>BMI</a:t>
                      </a:r>
                      <a:r>
                        <a:rPr lang="fr-CH" sz="1100" dirty="0">
                          <a:latin typeface="Arial" panose="020B0604020202020204" pitchFamily="34" charset="0"/>
                          <a:cs typeface="Arial" panose="020B0604020202020204" pitchFamily="34" charset="0"/>
                        </a:rPr>
                        <a:t> &gt; 30 kg/m</a:t>
                      </a:r>
                      <a:r>
                        <a:rPr lang="fr-CH" sz="1100" baseline="30000" dirty="0">
                          <a:latin typeface="Arial" panose="020B0604020202020204" pitchFamily="34" charset="0"/>
                          <a:cs typeface="Arial" panose="020B0604020202020204" pitchFamily="34" charset="0"/>
                        </a:rPr>
                        <a:t>2</a:t>
                      </a:r>
                      <a:r>
                        <a:rPr lang="fr-CH"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day 0)</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-0.0259</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&lt;0.0001*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-0.0106</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latin typeface="Arial" panose="020B0604020202020204" pitchFamily="34" charset="0"/>
                          <a:cs typeface="Arial" panose="020B0604020202020204" pitchFamily="34" charset="0"/>
                        </a:rPr>
                        <a:t>0.057</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056070370"/>
                  </a:ext>
                </a:extLst>
              </a:tr>
              <a:tr h="440118">
                <a:tc>
                  <a:txBody>
                    <a:bodyPr/>
                    <a:lstStyle/>
                    <a:p>
                      <a:r>
                        <a:rPr lang="fr-CH" sz="1100" dirty="0">
                          <a:latin typeface="Arial" panose="020B0604020202020204" pitchFamily="34" charset="0"/>
                          <a:cs typeface="Arial" panose="020B0604020202020204" pitchFamily="34" charset="0"/>
                        </a:rPr>
                        <a:t>Rituximab-</a:t>
                      </a:r>
                      <a:r>
                        <a:rPr lang="fr-CH" sz="1100" dirty="0" err="1">
                          <a:latin typeface="Arial" panose="020B0604020202020204" pitchFamily="34" charset="0"/>
                          <a:cs typeface="Arial" panose="020B0604020202020204" pitchFamily="34" charset="0"/>
                        </a:rPr>
                        <a:t>based</a:t>
                      </a:r>
                      <a:r>
                        <a:rPr lang="fr-CH" sz="1100" dirty="0">
                          <a:latin typeface="Arial" panose="020B0604020202020204" pitchFamily="34" charset="0"/>
                          <a:cs typeface="Arial" panose="020B0604020202020204" pitchFamily="34" charset="0"/>
                        </a:rPr>
                        <a:t> </a:t>
                      </a:r>
                      <a:r>
                        <a:rPr lang="fr-CH" sz="1100" dirty="0" err="1">
                          <a:latin typeface="Arial" panose="020B0604020202020204" pitchFamily="34" charset="0"/>
                          <a:cs typeface="Arial" panose="020B0604020202020204" pitchFamily="34" charset="0"/>
                        </a:rPr>
                        <a:t>desensitization</a:t>
                      </a:r>
                      <a:r>
                        <a:rPr lang="fr-CH" sz="1100" dirty="0">
                          <a:latin typeface="Arial" panose="020B0604020202020204" pitchFamily="34" charset="0"/>
                          <a:cs typeface="Arial" panose="020B0604020202020204" pitchFamily="34" charset="0"/>
                        </a:rPr>
                        <a:t> </a:t>
                      </a:r>
                      <a:r>
                        <a:rPr lang="fr-CH" sz="1100" dirty="0" err="1">
                          <a:latin typeface="Arial" panose="020B0604020202020204" pitchFamily="34" charset="0"/>
                          <a:cs typeface="Arial" panose="020B0604020202020204" pitchFamily="34" charset="0"/>
                        </a:rPr>
                        <a:t>regimen</a:t>
                      </a:r>
                      <a:r>
                        <a:rPr lang="fr-CH" sz="1100" dirty="0">
                          <a:latin typeface="Arial" panose="020B0604020202020204" pitchFamily="34" charset="0"/>
                          <a:cs typeface="Arial" panose="020B0604020202020204" pitchFamily="34" charset="0"/>
                        </a:rPr>
                        <a:t> </a:t>
                      </a:r>
                      <a:r>
                        <a:rPr lang="fr-CH" sz="1100" dirty="0" err="1">
                          <a:latin typeface="Arial" panose="020B0604020202020204" pitchFamily="34" charset="0"/>
                          <a:cs typeface="Arial" panose="020B0604020202020204" pitchFamily="34" charset="0"/>
                        </a:rPr>
                        <a:t>before</a:t>
                      </a:r>
                      <a:r>
                        <a:rPr lang="fr-CH" sz="1100" dirty="0">
                          <a:latin typeface="Arial" panose="020B0604020202020204" pitchFamily="34" charset="0"/>
                          <a:cs typeface="Arial" panose="020B0604020202020204" pitchFamily="34" charset="0"/>
                        </a:rPr>
                        <a:t> ABO/HLA incompatible transplantation</a:t>
                      </a:r>
                      <a:endParaRPr lang="en-GB" sz="1100" dirty="0">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-0.2345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0.007*</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-0.5145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latin typeface="Arial" panose="020B0604020202020204" pitchFamily="34" charset="0"/>
                          <a:cs typeface="Arial" panose="020B0604020202020204" pitchFamily="34" charset="0"/>
                        </a:rPr>
                        <a:t>&lt;0.0001*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584409695"/>
                  </a:ext>
                </a:extLst>
              </a:tr>
              <a:tr h="410785">
                <a:tc>
                  <a:txBody>
                    <a:bodyPr/>
                    <a:lstStyle/>
                    <a:p>
                      <a:r>
                        <a:rPr lang="en-GB" sz="1100" dirty="0">
                          <a:latin typeface="Arial" panose="020B0604020202020204" pitchFamily="34" charset="0"/>
                          <a:cs typeface="Arial" panose="020B0604020202020204" pitchFamily="34" charset="0"/>
                        </a:rPr>
                        <a:t>Diabetes before transplantation</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-0.1749</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0.009</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0.0454</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0.44</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48429880"/>
                  </a:ext>
                </a:extLst>
              </a:tr>
              <a:tr h="249405">
                <a:tc>
                  <a:txBody>
                    <a:bodyPr/>
                    <a:lstStyle/>
                    <a:p>
                      <a:r>
                        <a:rPr lang="en-GB" sz="1100" dirty="0">
                          <a:latin typeface="Arial" panose="020B0604020202020204" pitchFamily="34" charset="0"/>
                          <a:cs typeface="Arial" panose="020B0604020202020204" pitchFamily="34" charset="0"/>
                        </a:rPr>
                        <a:t>Log CRP (day 0)</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-0.0580</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-0.0108</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0.58</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170734450"/>
                  </a:ext>
                </a:extLst>
              </a:tr>
              <a:tr h="249405">
                <a:tc>
                  <a:txBody>
                    <a:bodyPr/>
                    <a:lstStyle/>
                    <a:p>
                      <a:r>
                        <a:rPr lang="en-GB" sz="1100" dirty="0">
                          <a:latin typeface="Arial" panose="020B0604020202020204" pitchFamily="34" charset="0"/>
                          <a:cs typeface="Arial" panose="020B0604020202020204" pitchFamily="34" charset="0"/>
                        </a:rPr>
                        <a:t>Time after ESRD</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-0.0003</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0.25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dirty="0">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dirty="0">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62193701"/>
                  </a:ext>
                </a:extLst>
              </a:tr>
              <a:tr h="249405">
                <a:tc>
                  <a:txBody>
                    <a:bodyPr/>
                    <a:lstStyle/>
                    <a:p>
                      <a:r>
                        <a:rPr lang="en-GB" sz="1100" dirty="0">
                          <a:latin typeface="Arial" panose="020B0604020202020204" pitchFamily="34" charset="0"/>
                          <a:cs typeface="Arial" panose="020B0604020202020204" pitchFamily="34" charset="0"/>
                        </a:rPr>
                        <a:t>CMV serology (day 0)</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-0.0499</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0.37</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dirty="0">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dirty="0">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09182645"/>
                  </a:ext>
                </a:extLst>
              </a:tr>
              <a:tr h="249405">
                <a:tc>
                  <a:txBody>
                    <a:bodyPr/>
                    <a:lstStyle/>
                    <a:p>
                      <a:r>
                        <a:rPr lang="en-GB" sz="1100" kern="1200" dirty="0">
                          <a:solidFill>
                            <a:schemeClr val="dk1"/>
                          </a:solidFill>
                          <a:latin typeface="Arial" panose="020B0604020202020204" pitchFamily="34" charset="0"/>
                          <a:ea typeface="+mn-ea"/>
                          <a:cs typeface="Arial" panose="020B0604020202020204" pitchFamily="34" charset="0"/>
                        </a:rPr>
                        <a:t>Range of transplantation</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-0.0015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latin typeface="Arial" panose="020B0604020202020204" pitchFamily="34" charset="0"/>
                          <a:cs typeface="Arial" panose="020B0604020202020204" pitchFamily="34" charset="0"/>
                        </a:rPr>
                        <a:t>0.98</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dirty="0">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dirty="0">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518361179"/>
                  </a:ext>
                </a:extLst>
              </a:tr>
              <a:tr h="249405">
                <a:tc>
                  <a:txBody>
                    <a:bodyPr/>
                    <a:lstStyle/>
                    <a:p>
                      <a:r>
                        <a:rPr lang="fr-CH" sz="1100" kern="1200" dirty="0">
                          <a:solidFill>
                            <a:schemeClr val="dk1"/>
                          </a:solidFill>
                          <a:latin typeface="Arial" panose="020B0604020202020204" pitchFamily="34" charset="0"/>
                          <a:ea typeface="+mn-ea"/>
                          <a:cs typeface="Arial" panose="020B0604020202020204" pitchFamily="34" charset="0"/>
                        </a:rPr>
                        <a:t>rs2204985</a:t>
                      </a: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kern="1200" dirty="0">
                          <a:solidFill>
                            <a:schemeClr val="dk1"/>
                          </a:solidFill>
                          <a:latin typeface="Arial" panose="020B0604020202020204" pitchFamily="34" charset="0"/>
                          <a:ea typeface="+mn-ea"/>
                          <a:cs typeface="Arial" panose="020B0604020202020204" pitchFamily="34" charset="0"/>
                        </a:rPr>
                        <a:t>-0.0364</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kern="1200" dirty="0">
                          <a:solidFill>
                            <a:schemeClr val="dk1"/>
                          </a:solidFill>
                          <a:latin typeface="Arial" panose="020B0604020202020204" pitchFamily="34" charset="0"/>
                          <a:ea typeface="+mn-ea"/>
                          <a:cs typeface="Arial" panose="020B0604020202020204" pitchFamily="34" charset="0"/>
                        </a:rPr>
                        <a:t>0.53</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802113195"/>
                  </a:ext>
                </a:extLst>
              </a:tr>
              <a:tr h="249405">
                <a:tc>
                  <a:txBody>
                    <a:bodyPr/>
                    <a:lstStyle/>
                    <a:p>
                      <a:r>
                        <a:rPr lang="fr-CH" sz="1100" kern="1200" dirty="0">
                          <a:solidFill>
                            <a:schemeClr val="dk1"/>
                          </a:solidFill>
                          <a:latin typeface="Arial" panose="020B0604020202020204" pitchFamily="34" charset="0"/>
                          <a:ea typeface="+mn-ea"/>
                          <a:cs typeface="Arial" panose="020B0604020202020204" pitchFamily="34" charset="0"/>
                        </a:rPr>
                        <a:t>rs10873018</a:t>
                      </a: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kern="1200" dirty="0">
                          <a:solidFill>
                            <a:schemeClr val="dk1"/>
                          </a:solidFill>
                          <a:latin typeface="Arial" panose="020B0604020202020204" pitchFamily="34" charset="0"/>
                          <a:ea typeface="+mn-ea"/>
                          <a:cs typeface="Arial" panose="020B0604020202020204" pitchFamily="34" charset="0"/>
                        </a:rPr>
                        <a:t>-0.0288</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kern="1200" dirty="0">
                          <a:solidFill>
                            <a:schemeClr val="dk1"/>
                          </a:solidFill>
                          <a:latin typeface="Arial" panose="020B0604020202020204" pitchFamily="34" charset="0"/>
                          <a:ea typeface="+mn-ea"/>
                          <a:cs typeface="Arial" panose="020B0604020202020204" pitchFamily="34" charset="0"/>
                        </a:rPr>
                        <a:t>0.62</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910389"/>
                  </a:ext>
                </a:extLst>
              </a:tr>
              <a:tr h="0">
                <a:tc>
                  <a:txBody>
                    <a:bodyPr/>
                    <a:lstStyle/>
                    <a:p>
                      <a:r>
                        <a:rPr lang="fr-CH" sz="1100" kern="1200" dirty="0">
                          <a:solidFill>
                            <a:schemeClr val="dk1"/>
                          </a:solidFill>
                          <a:latin typeface="Arial" panose="020B0604020202020204" pitchFamily="34" charset="0"/>
                          <a:ea typeface="+mn-ea"/>
                          <a:cs typeface="Arial" panose="020B0604020202020204" pitchFamily="34" charset="0"/>
                        </a:rPr>
                        <a:t>rs12147006</a:t>
                      </a: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kern="1200" dirty="0">
                          <a:solidFill>
                            <a:schemeClr val="dk1"/>
                          </a:solidFill>
                          <a:latin typeface="Arial" panose="020B0604020202020204" pitchFamily="34" charset="0"/>
                          <a:ea typeface="+mn-ea"/>
                          <a:cs typeface="Arial" panose="020B0604020202020204" pitchFamily="34" charset="0"/>
                        </a:rPr>
                        <a:t>0.0264</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kern="1200" dirty="0">
                          <a:solidFill>
                            <a:schemeClr val="dk1"/>
                          </a:solidFill>
                          <a:latin typeface="Arial" panose="020B0604020202020204" pitchFamily="34" charset="0"/>
                          <a:ea typeface="+mn-ea"/>
                          <a:cs typeface="Arial" panose="020B0604020202020204" pitchFamily="34" charset="0"/>
                        </a:rPr>
                        <a:t>0.64</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1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157464179"/>
                  </a:ext>
                </a:extLst>
              </a:tr>
            </a:tbl>
          </a:graphicData>
        </a:graphic>
      </p:graphicFrame>
      <p:sp>
        <p:nvSpPr>
          <p:cNvPr id="17" name="TextBox 16">
            <a:extLst>
              <a:ext uri="{FF2B5EF4-FFF2-40B4-BE49-F238E27FC236}">
                <a16:creationId xmlns:a16="http://schemas.microsoft.com/office/drawing/2014/main" id="{1E61D5B2-27BD-447F-AD83-FC907A1FE38F}"/>
              </a:ext>
            </a:extLst>
          </p:cNvPr>
          <p:cNvSpPr txBox="1"/>
          <p:nvPr/>
        </p:nvSpPr>
        <p:spPr>
          <a:xfrm>
            <a:off x="5681010" y="1109150"/>
            <a:ext cx="2779665"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p:txBody>
      </p:sp>
      <p:sp>
        <p:nvSpPr>
          <p:cNvPr id="22" name="TextBox 21">
            <a:extLst>
              <a:ext uri="{FF2B5EF4-FFF2-40B4-BE49-F238E27FC236}">
                <a16:creationId xmlns:a16="http://schemas.microsoft.com/office/drawing/2014/main" id="{9935ED45-F6AC-4E73-A83F-EDC86AC6973A}"/>
              </a:ext>
            </a:extLst>
          </p:cNvPr>
          <p:cNvSpPr txBox="1"/>
          <p:nvPr/>
        </p:nvSpPr>
        <p:spPr>
          <a:xfrm>
            <a:off x="5681010" y="6110841"/>
            <a:ext cx="6096000" cy="276999"/>
          </a:xfrm>
          <a:prstGeom prst="rect">
            <a:avLst/>
          </a:prstGeom>
          <a:noFill/>
        </p:spPr>
        <p:txBody>
          <a:bodyPr wrap="square">
            <a:spAutoFit/>
          </a:bodyPr>
          <a:lstStyle/>
          <a:p>
            <a:r>
              <a:rPr lang="fr-CH" sz="1200" dirty="0">
                <a:solidFill>
                  <a:srgbClr val="A5A5A5"/>
                </a:solidFill>
                <a:latin typeface="Arial" panose="020B0604020202020204" pitchFamily="34" charset="0"/>
                <a:cs typeface="Arial" panose="020B0604020202020204" pitchFamily="34" charset="0"/>
              </a:rPr>
              <a:t>* = </a:t>
            </a:r>
            <a:r>
              <a:rPr lang="fr-CH" sz="1200" dirty="0" err="1">
                <a:solidFill>
                  <a:srgbClr val="A5A5A5"/>
                </a:solidFill>
                <a:latin typeface="Arial" panose="020B0604020202020204" pitchFamily="34" charset="0"/>
                <a:cs typeface="Arial" panose="020B0604020202020204" pitchFamily="34" charset="0"/>
              </a:rPr>
              <a:t>positively</a:t>
            </a:r>
            <a:r>
              <a:rPr lang="fr-CH" sz="1200" dirty="0">
                <a:solidFill>
                  <a:srgbClr val="A5A5A5"/>
                </a:solidFill>
                <a:latin typeface="Arial" panose="020B0604020202020204" pitchFamily="34" charset="0"/>
                <a:cs typeface="Arial" panose="020B0604020202020204" pitchFamily="34" charset="0"/>
              </a:rPr>
              <a:t> </a:t>
            </a:r>
            <a:r>
              <a:rPr lang="fr-CH" sz="1200" dirty="0" err="1">
                <a:solidFill>
                  <a:srgbClr val="A5A5A5"/>
                </a:solidFill>
                <a:latin typeface="Arial" panose="020B0604020202020204" pitchFamily="34" charset="0"/>
                <a:cs typeface="Arial" panose="020B0604020202020204" pitchFamily="34" charset="0"/>
              </a:rPr>
              <a:t>associated</a:t>
            </a:r>
            <a:r>
              <a:rPr lang="fr-CH" sz="1200" dirty="0">
                <a:solidFill>
                  <a:srgbClr val="A5A5A5"/>
                </a:solidFill>
                <a:latin typeface="Arial" panose="020B0604020202020204" pitchFamily="34" charset="0"/>
                <a:cs typeface="Arial" panose="020B0604020202020204" pitchFamily="34" charset="0"/>
              </a:rPr>
              <a:t> </a:t>
            </a:r>
            <a:r>
              <a:rPr lang="fr-CH" sz="1200" dirty="0" err="1">
                <a:solidFill>
                  <a:srgbClr val="A5A5A5"/>
                </a:solidFill>
                <a:latin typeface="Arial" panose="020B0604020202020204" pitchFamily="34" charset="0"/>
                <a:cs typeface="Arial" panose="020B0604020202020204" pitchFamily="34" charset="0"/>
              </a:rPr>
              <a:t>with</a:t>
            </a:r>
            <a:r>
              <a:rPr lang="fr-CH" sz="1200" dirty="0">
                <a:solidFill>
                  <a:srgbClr val="A5A5A5"/>
                </a:solidFill>
                <a:latin typeface="Arial" panose="020B0604020202020204" pitchFamily="34" charset="0"/>
                <a:cs typeface="Arial" panose="020B0604020202020204" pitchFamily="34" charset="0"/>
              </a:rPr>
              <a:t> </a:t>
            </a:r>
            <a:r>
              <a:rPr lang="fr-CH" sz="1200" dirty="0" err="1">
                <a:solidFill>
                  <a:srgbClr val="A5A5A5"/>
                </a:solidFill>
                <a:latin typeface="Arial" panose="020B0604020202020204" pitchFamily="34" charset="0"/>
                <a:cs typeface="Arial" panose="020B0604020202020204" pitchFamily="34" charset="0"/>
              </a:rPr>
              <a:t>worse</a:t>
            </a:r>
            <a:r>
              <a:rPr lang="fr-CH" sz="1200" dirty="0">
                <a:solidFill>
                  <a:srgbClr val="A5A5A5"/>
                </a:solidFill>
                <a:latin typeface="Arial" panose="020B0604020202020204" pitchFamily="34" charset="0"/>
                <a:cs typeface="Arial" panose="020B0604020202020204" pitchFamily="34" charset="0"/>
              </a:rPr>
              <a:t> </a:t>
            </a:r>
            <a:r>
              <a:rPr lang="fr-CH" sz="1200" dirty="0" err="1">
                <a:solidFill>
                  <a:srgbClr val="A5A5A5"/>
                </a:solidFill>
                <a:latin typeface="Arial" panose="020B0604020202020204" pitchFamily="34" charset="0"/>
                <a:cs typeface="Arial" panose="020B0604020202020204" pitchFamily="34" charset="0"/>
              </a:rPr>
              <a:t>thymic</a:t>
            </a:r>
            <a:r>
              <a:rPr lang="fr-CH" sz="1200" dirty="0">
                <a:solidFill>
                  <a:srgbClr val="A5A5A5"/>
                </a:solidFill>
                <a:latin typeface="Arial" panose="020B0604020202020204" pitchFamily="34" charset="0"/>
                <a:cs typeface="Arial" panose="020B0604020202020204" pitchFamily="34" charset="0"/>
              </a:rPr>
              <a:t> </a:t>
            </a:r>
            <a:r>
              <a:rPr lang="fr-CH" sz="1200" dirty="0" err="1">
                <a:solidFill>
                  <a:srgbClr val="A5A5A5"/>
                </a:solidFill>
                <a:latin typeface="Arial" panose="020B0604020202020204" pitchFamily="34" charset="0"/>
                <a:cs typeface="Arial" panose="020B0604020202020204" pitchFamily="34" charset="0"/>
              </a:rPr>
              <a:t>function</a:t>
            </a:r>
            <a:endParaRPr lang="en-GB" sz="1200" dirty="0">
              <a:solidFill>
                <a:srgbClr val="A5A5A5"/>
              </a:solidFill>
              <a:latin typeface="Arial" panose="020B0604020202020204" pitchFamily="34" charset="0"/>
              <a:cs typeface="Arial" panose="020B0604020202020204" pitchFamily="34" charset="0"/>
            </a:endParaRPr>
          </a:p>
        </p:txBody>
      </p:sp>
      <p:pic>
        <p:nvPicPr>
          <p:cNvPr id="19" name="Picture 18" descr="A blue and white house&#10;&#10;Description automatically generated">
            <a:hlinkClick r:id="rId6" action="ppaction://hlinksldjump"/>
            <a:extLst>
              <a:ext uri="{FF2B5EF4-FFF2-40B4-BE49-F238E27FC236}">
                <a16:creationId xmlns:a16="http://schemas.microsoft.com/office/drawing/2014/main" id="{FF1F13CD-7865-44B7-AB7A-D5D2D12D34A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133124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Clinical and immunological factors associated with thymic function at the time of kidney transplantation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Katerinis</a:t>
            </a:r>
            <a:r>
              <a:rPr lang="en-GB" dirty="0">
                <a:latin typeface="Arial" panose="020B0604020202020204" pitchFamily="34" charset="0"/>
                <a:cs typeface="Arial" panose="020B0604020202020204" pitchFamily="34" charset="0"/>
              </a:rPr>
              <a:t> I. et al., ESOT Congress 2023; BOS2_1</a:t>
            </a:r>
          </a:p>
        </p:txBody>
      </p:sp>
      <p:sp>
        <p:nvSpPr>
          <p:cNvPr id="22" name="TextBox 21">
            <a:extLst>
              <a:ext uri="{FF2B5EF4-FFF2-40B4-BE49-F238E27FC236}">
                <a16:creationId xmlns:a16="http://schemas.microsoft.com/office/drawing/2014/main" id="{BEEAE7C9-171D-44CC-BD87-36D82A60ECD8}"/>
              </a:ext>
            </a:extLst>
          </p:cNvPr>
          <p:cNvSpPr txBox="1"/>
          <p:nvPr/>
        </p:nvSpPr>
        <p:spPr>
          <a:xfrm>
            <a:off x="6243588" y="1117183"/>
            <a:ext cx="5230978" cy="1785104"/>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Recipient age, gender, and rituximab therapy administered 1 month ahead of kidney transplantation are the three independent factors correlated with the baseline thymic function</a:t>
            </a:r>
          </a:p>
        </p:txBody>
      </p:sp>
      <p:pic>
        <p:nvPicPr>
          <p:cNvPr id="23" name="Image 2">
            <a:extLst>
              <a:ext uri="{FF2B5EF4-FFF2-40B4-BE49-F238E27FC236}">
                <a16:creationId xmlns:a16="http://schemas.microsoft.com/office/drawing/2014/main" id="{A2B37C7C-3892-4710-8433-2768CD04BEE4}"/>
              </a:ext>
            </a:extLst>
          </p:cNvPr>
          <p:cNvPicPr/>
          <p:nvPr/>
        </p:nvPicPr>
        <p:blipFill>
          <a:blip r:embed="rId4">
            <a:extLst>
              <a:ext uri="{28A0092B-C50C-407E-A947-70E740481C1C}">
                <a14:useLocalDpi xmlns:a14="http://schemas.microsoft.com/office/drawing/2010/main"/>
              </a:ext>
            </a:extLst>
          </a:blip>
          <a:stretch>
            <a:fillRect/>
          </a:stretch>
        </p:blipFill>
        <p:spPr>
          <a:xfrm>
            <a:off x="717436" y="2940387"/>
            <a:ext cx="9129210" cy="3560264"/>
          </a:xfrm>
          <a:prstGeom prst="rect">
            <a:avLst/>
          </a:prstGeom>
        </p:spPr>
      </p:pic>
      <p:sp>
        <p:nvSpPr>
          <p:cNvPr id="24" name="TextBox 23">
            <a:extLst>
              <a:ext uri="{FF2B5EF4-FFF2-40B4-BE49-F238E27FC236}">
                <a16:creationId xmlns:a16="http://schemas.microsoft.com/office/drawing/2014/main" id="{9D762C13-3CBA-430D-A502-8C5B8154DEE4}"/>
              </a:ext>
            </a:extLst>
          </p:cNvPr>
          <p:cNvSpPr txBox="1"/>
          <p:nvPr/>
        </p:nvSpPr>
        <p:spPr>
          <a:xfrm>
            <a:off x="717436" y="1117183"/>
            <a:ext cx="5230978" cy="1508105"/>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Results (cont.)</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These results confirm previous observation in the general population (age, gender), but also unveil the negative impact of B-cell targeted therapies on thymic function</a:t>
            </a:r>
          </a:p>
        </p:txBody>
      </p:sp>
      <p:pic>
        <p:nvPicPr>
          <p:cNvPr id="7" name="Picture 6" descr="A blue and white house&#10;&#10;Description automatically generated">
            <a:hlinkClick r:id="rId5" action="ppaction://hlinksldjump"/>
            <a:extLst>
              <a:ext uri="{FF2B5EF4-FFF2-40B4-BE49-F238E27FC236}">
                <a16:creationId xmlns:a16="http://schemas.microsoft.com/office/drawing/2014/main" id="{9107B130-115A-47CC-ACEE-8408F257C91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12363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9BD-6AE5-41AD-B942-29C6479A696F}"/>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Bcl-6 inhibitors potently inhibit allogenic T cell activation – A novel mechanism of immunosuppression?</a:t>
            </a:r>
          </a:p>
        </p:txBody>
      </p:sp>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Steines L. et al., ESOT Congress 2023; LDV1</a:t>
            </a:r>
          </a:p>
        </p:txBody>
      </p:sp>
      <p:grpSp>
        <p:nvGrpSpPr>
          <p:cNvPr id="67" name="Group 66">
            <a:extLst>
              <a:ext uri="{FF2B5EF4-FFF2-40B4-BE49-F238E27FC236}">
                <a16:creationId xmlns:a16="http://schemas.microsoft.com/office/drawing/2014/main" id="{239CCDA9-9B79-4C83-B20C-D1E60AF734BC}"/>
              </a:ext>
            </a:extLst>
          </p:cNvPr>
          <p:cNvGrpSpPr/>
          <p:nvPr/>
        </p:nvGrpSpPr>
        <p:grpSpPr>
          <a:xfrm>
            <a:off x="580103" y="3915609"/>
            <a:ext cx="6215388" cy="2269134"/>
            <a:chOff x="3612422" y="1715087"/>
            <a:chExt cx="6215388" cy="2269134"/>
          </a:xfrm>
        </p:grpSpPr>
        <p:grpSp>
          <p:nvGrpSpPr>
            <p:cNvPr id="68" name="Group 67">
              <a:extLst>
                <a:ext uri="{FF2B5EF4-FFF2-40B4-BE49-F238E27FC236}">
                  <a16:creationId xmlns:a16="http://schemas.microsoft.com/office/drawing/2014/main" id="{B66BA71D-CADD-4D14-904E-ED0091DAB9B2}"/>
                </a:ext>
              </a:extLst>
            </p:cNvPr>
            <p:cNvGrpSpPr/>
            <p:nvPr/>
          </p:nvGrpSpPr>
          <p:grpSpPr>
            <a:xfrm>
              <a:off x="3612422" y="1837424"/>
              <a:ext cx="5228252" cy="2141192"/>
              <a:chOff x="6773273" y="1260518"/>
              <a:chExt cx="5228252" cy="2141192"/>
            </a:xfrm>
          </p:grpSpPr>
          <p:sp>
            <p:nvSpPr>
              <p:cNvPr id="77" name="TextBox 76">
                <a:extLst>
                  <a:ext uri="{FF2B5EF4-FFF2-40B4-BE49-F238E27FC236}">
                    <a16:creationId xmlns:a16="http://schemas.microsoft.com/office/drawing/2014/main" id="{C342F7D1-E135-4A81-AB03-1F447CB9A125}"/>
                  </a:ext>
                </a:extLst>
              </p:cNvPr>
              <p:cNvSpPr txBox="1"/>
              <p:nvPr/>
            </p:nvSpPr>
            <p:spPr>
              <a:xfrm>
                <a:off x="7425105" y="1260518"/>
                <a:ext cx="175602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Kidney biopsies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9C087CBD-96CF-43DD-9C60-828A312F33FC}"/>
                  </a:ext>
                </a:extLst>
              </p:cNvPr>
              <p:cNvGrpSpPr/>
              <p:nvPr/>
            </p:nvGrpSpPr>
            <p:grpSpPr>
              <a:xfrm>
                <a:off x="6773273" y="1419430"/>
                <a:ext cx="3246894" cy="1982280"/>
                <a:chOff x="6773273" y="1419430"/>
                <a:chExt cx="3246894" cy="1982280"/>
              </a:xfrm>
            </p:grpSpPr>
            <p:pic>
              <p:nvPicPr>
                <p:cNvPr id="79" name="Picture 78" descr="A picture containing symbol, font, graphics, logo&#10;&#10;Description automatically generated">
                  <a:extLst>
                    <a:ext uri="{FF2B5EF4-FFF2-40B4-BE49-F238E27FC236}">
                      <a16:creationId xmlns:a16="http://schemas.microsoft.com/office/drawing/2014/main" id="{A6D6321D-F2F8-46BF-BACE-2C3B62BDE435}"/>
                    </a:ext>
                  </a:extLst>
                </p:cNvPr>
                <p:cNvPicPr>
                  <a:picLocks noChangeAspect="1"/>
                </p:cNvPicPr>
                <p:nvPr/>
              </p:nvPicPr>
              <p:blipFill>
                <a:blip r:embed="rId4" cstate="screen">
                  <a:duotone>
                    <a:prstClr val="black"/>
                    <a:srgbClr val="003594">
                      <a:tint val="45000"/>
                      <a:satMod val="400000"/>
                    </a:srgbClr>
                  </a:duotone>
                  <a:extLst>
                    <a:ext uri="{28A0092B-C50C-407E-A947-70E740481C1C}">
                      <a14:useLocalDpi xmlns:a14="http://schemas.microsoft.com/office/drawing/2010/main"/>
                    </a:ext>
                  </a:extLst>
                </a:blip>
                <a:stretch>
                  <a:fillRect/>
                </a:stretch>
              </p:blipFill>
              <p:spPr>
                <a:xfrm>
                  <a:off x="7954635" y="1419430"/>
                  <a:ext cx="696968" cy="696968"/>
                </a:xfrm>
                <a:prstGeom prst="rect">
                  <a:avLst/>
                </a:prstGeom>
              </p:spPr>
            </p:pic>
            <p:cxnSp>
              <p:nvCxnSpPr>
                <p:cNvPr id="80" name="Straight Arrow Connector 79">
                  <a:extLst>
                    <a:ext uri="{FF2B5EF4-FFF2-40B4-BE49-F238E27FC236}">
                      <a16:creationId xmlns:a16="http://schemas.microsoft.com/office/drawing/2014/main" id="{CC54A805-847F-4983-88A1-0EA1A1009406}"/>
                    </a:ext>
                  </a:extLst>
                </p:cNvPr>
                <p:cNvCxnSpPr>
                  <a:cxnSpLocks/>
                </p:cNvCxnSpPr>
                <p:nvPr/>
              </p:nvCxnSpPr>
              <p:spPr>
                <a:xfrm flipH="1">
                  <a:off x="7791330" y="2000920"/>
                  <a:ext cx="525710" cy="619370"/>
                </a:xfrm>
                <a:prstGeom prst="straightConnector1">
                  <a:avLst/>
                </a:prstGeom>
                <a:ln w="28575">
                  <a:solidFill>
                    <a:srgbClr val="A5A5A5"/>
                  </a:solidFill>
                  <a:tailEnd type="triangle"/>
                </a:ln>
              </p:spPr>
              <p:style>
                <a:lnRef idx="3">
                  <a:schemeClr val="accent1"/>
                </a:lnRef>
                <a:fillRef idx="0">
                  <a:schemeClr val="accent1"/>
                </a:fillRef>
                <a:effectRef idx="2">
                  <a:schemeClr val="accent1"/>
                </a:effectRef>
                <a:fontRef idx="minor">
                  <a:schemeClr val="tx1"/>
                </a:fontRef>
              </p:style>
            </p:cxnSp>
            <p:cxnSp>
              <p:nvCxnSpPr>
                <p:cNvPr id="81" name="Straight Arrow Connector 80">
                  <a:extLst>
                    <a:ext uri="{FF2B5EF4-FFF2-40B4-BE49-F238E27FC236}">
                      <a16:creationId xmlns:a16="http://schemas.microsoft.com/office/drawing/2014/main" id="{810C310B-FC9B-4228-B8DF-CF596ADDAF1D}"/>
                    </a:ext>
                  </a:extLst>
                </p:cNvPr>
                <p:cNvCxnSpPr>
                  <a:cxnSpLocks/>
                </p:cNvCxnSpPr>
                <p:nvPr/>
              </p:nvCxnSpPr>
              <p:spPr>
                <a:xfrm>
                  <a:off x="8313612" y="2011909"/>
                  <a:ext cx="533400" cy="601150"/>
                </a:xfrm>
                <a:prstGeom prst="straightConnector1">
                  <a:avLst/>
                </a:prstGeom>
                <a:ln w="28575">
                  <a:solidFill>
                    <a:srgbClr val="A5A5A5"/>
                  </a:solidFill>
                  <a:tailEnd type="triangle"/>
                </a:ln>
              </p:spPr>
              <p:style>
                <a:lnRef idx="3">
                  <a:schemeClr val="accent1"/>
                </a:lnRef>
                <a:fillRef idx="0">
                  <a:schemeClr val="accent1"/>
                </a:fillRef>
                <a:effectRef idx="2">
                  <a:schemeClr val="accent1"/>
                </a:effectRef>
                <a:fontRef idx="minor">
                  <a:schemeClr val="tx1"/>
                </a:fontRef>
              </p:style>
            </p:cxnSp>
            <p:sp>
              <p:nvSpPr>
                <p:cNvPr id="82" name="TextBox 81">
                  <a:extLst>
                    <a:ext uri="{FF2B5EF4-FFF2-40B4-BE49-F238E27FC236}">
                      <a16:creationId xmlns:a16="http://schemas.microsoft.com/office/drawing/2014/main" id="{33FF83B0-C4EA-442B-A830-79414001041C}"/>
                    </a:ext>
                  </a:extLst>
                </p:cNvPr>
                <p:cNvSpPr txBox="1"/>
                <p:nvPr/>
              </p:nvSpPr>
              <p:spPr>
                <a:xfrm>
                  <a:off x="6898023" y="1799647"/>
                  <a:ext cx="126250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n=13 TCMR</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1C2CE271-8416-481F-B65D-D008D606CB53}"/>
                    </a:ext>
                  </a:extLst>
                </p:cNvPr>
                <p:cNvSpPr txBox="1"/>
                <p:nvPr/>
              </p:nvSpPr>
              <p:spPr>
                <a:xfrm>
                  <a:off x="8663239" y="1738434"/>
                  <a:ext cx="135692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n=7 non-rejection</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Rectangle: Rounded Corners 83">
                  <a:extLst>
                    <a:ext uri="{FF2B5EF4-FFF2-40B4-BE49-F238E27FC236}">
                      <a16:creationId xmlns:a16="http://schemas.microsoft.com/office/drawing/2014/main" id="{A10BE154-1829-4D92-A0D4-85E830AE0F19}"/>
                    </a:ext>
                  </a:extLst>
                </p:cNvPr>
                <p:cNvSpPr/>
                <p:nvPr/>
              </p:nvSpPr>
              <p:spPr>
                <a:xfrm>
                  <a:off x="6773273" y="2681218"/>
                  <a:ext cx="2644041" cy="720492"/>
                </a:xfrm>
                <a:prstGeom prst="roundRect">
                  <a:avLst/>
                </a:prstGeom>
                <a:solidFill>
                  <a:srgbClr val="7CBFB6"/>
                </a:solidFill>
                <a:ln>
                  <a:solidFill>
                    <a:srgbClr val="7CB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Bcl6 expression in T cells using multiplex immunofluorescence ISH</a:t>
                  </a:r>
                </a:p>
              </p:txBody>
            </p:sp>
          </p:grpSp>
          <p:sp>
            <p:nvSpPr>
              <p:cNvPr id="46" name="TextBox 76">
                <a:extLst>
                  <a:ext uri="{FF2B5EF4-FFF2-40B4-BE49-F238E27FC236}">
                    <a16:creationId xmlns:a16="http://schemas.microsoft.com/office/drawing/2014/main" id="{C342F7D1-E135-4A81-AB03-1F447CB9A125}"/>
                  </a:ext>
                </a:extLst>
              </p:cNvPr>
              <p:cNvSpPr txBox="1"/>
              <p:nvPr/>
            </p:nvSpPr>
            <p:spPr>
              <a:xfrm>
                <a:off x="10245498" y="1306508"/>
                <a:ext cx="175602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KTR PBMC</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9" name="Oval 68">
              <a:extLst>
                <a:ext uri="{FF2B5EF4-FFF2-40B4-BE49-F238E27FC236}">
                  <a16:creationId xmlns:a16="http://schemas.microsoft.com/office/drawing/2014/main" id="{81711F33-93DF-40CA-9C51-C51E0316DAC6}"/>
                </a:ext>
              </a:extLst>
            </p:cNvPr>
            <p:cNvSpPr/>
            <p:nvPr/>
          </p:nvSpPr>
          <p:spPr>
            <a:xfrm>
              <a:off x="3865935" y="1715087"/>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cxnSp>
          <p:nvCxnSpPr>
            <p:cNvPr id="70" name="Straight Connector 69">
              <a:extLst>
                <a:ext uri="{FF2B5EF4-FFF2-40B4-BE49-F238E27FC236}">
                  <a16:creationId xmlns:a16="http://schemas.microsoft.com/office/drawing/2014/main" id="{FA1635A9-3F97-4D34-B8AE-3D99C055D88E}"/>
                </a:ext>
              </a:extLst>
            </p:cNvPr>
            <p:cNvCxnSpPr/>
            <p:nvPr/>
          </p:nvCxnSpPr>
          <p:spPr>
            <a:xfrm>
              <a:off x="7984822" y="2357661"/>
              <a:ext cx="0" cy="229262"/>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BF5DDB2-8543-460A-AE4E-6BBF4EDF5D65}"/>
                </a:ext>
              </a:extLst>
            </p:cNvPr>
            <p:cNvCxnSpPr>
              <a:cxnSpLocks/>
            </p:cNvCxnSpPr>
            <p:nvPr/>
          </p:nvCxnSpPr>
          <p:spPr>
            <a:xfrm flipH="1">
              <a:off x="7453742" y="2583166"/>
              <a:ext cx="540000" cy="619370"/>
            </a:xfrm>
            <a:prstGeom prst="straightConnector1">
              <a:avLst/>
            </a:prstGeom>
            <a:ln w="28575">
              <a:solidFill>
                <a:srgbClr val="A5A5A5"/>
              </a:solidFill>
              <a:tailEnd type="triangle"/>
            </a:ln>
          </p:spPr>
          <p:style>
            <a:lnRef idx="3">
              <a:schemeClr val="accent1"/>
            </a:lnRef>
            <a:fillRef idx="0">
              <a:schemeClr val="accent1"/>
            </a:fillRef>
            <a:effectRef idx="2">
              <a:schemeClr val="accent1"/>
            </a:effectRef>
            <a:fontRef idx="minor">
              <a:schemeClr val="tx1"/>
            </a:fontRef>
          </p:style>
        </p:cxnSp>
        <p:cxnSp>
          <p:nvCxnSpPr>
            <p:cNvPr id="73" name="Straight Arrow Connector 72">
              <a:extLst>
                <a:ext uri="{FF2B5EF4-FFF2-40B4-BE49-F238E27FC236}">
                  <a16:creationId xmlns:a16="http://schemas.microsoft.com/office/drawing/2014/main" id="{5DEEA864-AF77-469A-86C0-58E4F5A10678}"/>
                </a:ext>
              </a:extLst>
            </p:cNvPr>
            <p:cNvCxnSpPr>
              <a:cxnSpLocks/>
            </p:cNvCxnSpPr>
            <p:nvPr/>
          </p:nvCxnSpPr>
          <p:spPr>
            <a:xfrm>
              <a:off x="7976024" y="2594155"/>
              <a:ext cx="533400" cy="601150"/>
            </a:xfrm>
            <a:prstGeom prst="straightConnector1">
              <a:avLst/>
            </a:prstGeom>
            <a:ln w="28575">
              <a:solidFill>
                <a:srgbClr val="A5A5A5"/>
              </a:solidFill>
              <a:tailEnd type="triangle"/>
            </a:ln>
          </p:spPr>
          <p:style>
            <a:lnRef idx="3">
              <a:schemeClr val="accent1"/>
            </a:lnRef>
            <a:fillRef idx="0">
              <a:schemeClr val="accent1"/>
            </a:fillRef>
            <a:effectRef idx="2">
              <a:schemeClr val="accent1"/>
            </a:effectRef>
            <a:fontRef idx="minor">
              <a:schemeClr val="tx1"/>
            </a:fontRef>
          </p:style>
        </p:cxnSp>
        <p:sp>
          <p:nvSpPr>
            <p:cNvPr id="74" name="TextBox 73">
              <a:extLst>
                <a:ext uri="{FF2B5EF4-FFF2-40B4-BE49-F238E27FC236}">
                  <a16:creationId xmlns:a16="http://schemas.microsoft.com/office/drawing/2014/main" id="{970BAA33-A24C-4E71-A589-42EC36265000}"/>
                </a:ext>
              </a:extLst>
            </p:cNvPr>
            <p:cNvSpPr txBox="1"/>
            <p:nvPr/>
          </p:nvSpPr>
          <p:spPr>
            <a:xfrm>
              <a:off x="6840051" y="2376664"/>
              <a:ext cx="113584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n=9 TCMR</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ADC688B6-4402-442D-B27C-C07C255A69B5}"/>
                </a:ext>
              </a:extLst>
            </p:cNvPr>
            <p:cNvSpPr txBox="1"/>
            <p:nvPr/>
          </p:nvSpPr>
          <p:spPr>
            <a:xfrm>
              <a:off x="8071783" y="2375514"/>
              <a:ext cx="175602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n=7 non-rejection</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F15E90E5-29E1-4D79-A567-0103F610D98D}"/>
                </a:ext>
              </a:extLst>
            </p:cNvPr>
            <p:cNvSpPr/>
            <p:nvPr/>
          </p:nvSpPr>
          <p:spPr>
            <a:xfrm>
              <a:off x="6858615" y="3253517"/>
              <a:ext cx="2210528" cy="730704"/>
            </a:xfrm>
            <a:prstGeom prst="roundRect">
              <a:avLst/>
            </a:prstGeom>
            <a:solidFill>
              <a:srgbClr val="7CBFB6"/>
            </a:solidFill>
            <a:ln>
              <a:solidFill>
                <a:srgbClr val="7CB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Bcl6i action in PBMC</a:t>
              </a:r>
            </a:p>
          </p:txBody>
        </p:sp>
      </p:grpSp>
      <p:sp>
        <p:nvSpPr>
          <p:cNvPr id="103" name="TextBox 102">
            <a:extLst>
              <a:ext uri="{FF2B5EF4-FFF2-40B4-BE49-F238E27FC236}">
                <a16:creationId xmlns:a16="http://schemas.microsoft.com/office/drawing/2014/main" id="{47126771-B104-4817-8D17-D7B131B58B6E}"/>
              </a:ext>
            </a:extLst>
          </p:cNvPr>
          <p:cNvSpPr txBox="1"/>
          <p:nvPr/>
        </p:nvSpPr>
        <p:spPr>
          <a:xfrm>
            <a:off x="717436" y="1106925"/>
            <a:ext cx="5200042"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Bcl6 is a key transcription factor regulating T cell fate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 </a:t>
            </a: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explore the potential of novel Bcl6i as immunosuppressants in transplantation</a:t>
            </a: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BB7DB62-E6B2-4DE8-B08D-6960FEA96552}"/>
              </a:ext>
            </a:extLst>
          </p:cNvPr>
          <p:cNvGrpSpPr/>
          <p:nvPr/>
        </p:nvGrpSpPr>
        <p:grpSpPr>
          <a:xfrm>
            <a:off x="7041673" y="1097093"/>
            <a:ext cx="4829927" cy="4938164"/>
            <a:chOff x="7612552" y="1015093"/>
            <a:chExt cx="4829927" cy="4938164"/>
          </a:xfrm>
        </p:grpSpPr>
        <p:sp>
          <p:nvSpPr>
            <p:cNvPr id="105" name="TextBox 104">
              <a:extLst>
                <a:ext uri="{FF2B5EF4-FFF2-40B4-BE49-F238E27FC236}">
                  <a16:creationId xmlns:a16="http://schemas.microsoft.com/office/drawing/2014/main" id="{9C060922-FFEE-436E-8485-BB020F49F7E6}"/>
                </a:ext>
              </a:extLst>
            </p:cNvPr>
            <p:cNvSpPr txBox="1"/>
            <p:nvPr/>
          </p:nvSpPr>
          <p:spPr>
            <a:xfrm>
              <a:off x="8135407" y="1044320"/>
              <a:ext cx="393745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Mixed lymphocyte reactions (MLR)</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96F8F03D-6287-492B-9883-7D7E67D6733A}"/>
                </a:ext>
              </a:extLst>
            </p:cNvPr>
            <p:cNvSpPr/>
            <p:nvPr/>
          </p:nvSpPr>
          <p:spPr>
            <a:xfrm>
              <a:off x="7776993" y="1015093"/>
              <a:ext cx="360000" cy="36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sp>
          <p:nvSpPr>
            <p:cNvPr id="108" name="TextBox 107">
              <a:extLst>
                <a:ext uri="{FF2B5EF4-FFF2-40B4-BE49-F238E27FC236}">
                  <a16:creationId xmlns:a16="http://schemas.microsoft.com/office/drawing/2014/main" id="{CD2E1A09-FCE5-4B0B-922F-F3611406FACF}"/>
                </a:ext>
              </a:extLst>
            </p:cNvPr>
            <p:cNvSpPr txBox="1"/>
            <p:nvPr/>
          </p:nvSpPr>
          <p:spPr>
            <a:xfrm>
              <a:off x="7612552" y="1390989"/>
              <a:ext cx="482992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CFSE-labeled responder PBMC from healthy donors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9" name="Graphic 108" descr="Petri Dish outline">
              <a:extLst>
                <a:ext uri="{FF2B5EF4-FFF2-40B4-BE49-F238E27FC236}">
                  <a16:creationId xmlns:a16="http://schemas.microsoft.com/office/drawing/2014/main" id="{0690C9A5-3DE2-45D9-A7E8-C8BD52C2E76D}"/>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68991" y="1497803"/>
              <a:ext cx="706114" cy="706114"/>
            </a:xfrm>
            <a:prstGeom prst="rect">
              <a:avLst/>
            </a:prstGeom>
          </p:spPr>
        </p:pic>
        <p:grpSp>
          <p:nvGrpSpPr>
            <p:cNvPr id="110" name="Group 109">
              <a:extLst>
                <a:ext uri="{FF2B5EF4-FFF2-40B4-BE49-F238E27FC236}">
                  <a16:creationId xmlns:a16="http://schemas.microsoft.com/office/drawing/2014/main" id="{483D596A-C2A7-4440-B2B5-6A75DAF23DBB}"/>
                </a:ext>
              </a:extLst>
            </p:cNvPr>
            <p:cNvGrpSpPr/>
            <p:nvPr/>
          </p:nvGrpSpPr>
          <p:grpSpPr>
            <a:xfrm rot="5400000">
              <a:off x="8351580" y="2163042"/>
              <a:ext cx="2715710" cy="2514234"/>
              <a:chOff x="4142987" y="4275058"/>
              <a:chExt cx="5317426" cy="1229253"/>
            </a:xfrm>
          </p:grpSpPr>
          <p:cxnSp>
            <p:nvCxnSpPr>
              <p:cNvPr id="119" name="Straight Arrow Connector 118">
                <a:extLst>
                  <a:ext uri="{FF2B5EF4-FFF2-40B4-BE49-F238E27FC236}">
                    <a16:creationId xmlns:a16="http://schemas.microsoft.com/office/drawing/2014/main" id="{8C5F0008-07EA-465C-8E69-D45F21572CCB}"/>
                  </a:ext>
                </a:extLst>
              </p:cNvPr>
              <p:cNvCxnSpPr>
                <a:cxnSpLocks/>
              </p:cNvCxnSpPr>
              <p:nvPr/>
            </p:nvCxnSpPr>
            <p:spPr>
              <a:xfrm>
                <a:off x="4456413" y="4888676"/>
                <a:ext cx="5004000" cy="0"/>
              </a:xfrm>
              <a:prstGeom prst="straightConnector1">
                <a:avLst/>
              </a:prstGeom>
              <a:ln w="28575">
                <a:solidFill>
                  <a:srgbClr val="A5A5A5"/>
                </a:solidFill>
                <a:tailEnd type="triangle"/>
              </a:ln>
            </p:spPr>
            <p:style>
              <a:lnRef idx="3">
                <a:schemeClr val="accent1"/>
              </a:lnRef>
              <a:fillRef idx="0">
                <a:schemeClr val="accent1"/>
              </a:fillRef>
              <a:effectRef idx="2">
                <a:schemeClr val="accent1"/>
              </a:effectRef>
              <a:fontRef idx="minor">
                <a:schemeClr val="tx1"/>
              </a:fontRef>
            </p:style>
          </p:cxnSp>
          <p:cxnSp>
            <p:nvCxnSpPr>
              <p:cNvPr id="120" name="Connector: Elbow 119">
                <a:extLst>
                  <a:ext uri="{FF2B5EF4-FFF2-40B4-BE49-F238E27FC236}">
                    <a16:creationId xmlns:a16="http://schemas.microsoft.com/office/drawing/2014/main" id="{EA108105-E8EF-4F55-B04E-203B85928864}"/>
                  </a:ext>
                </a:extLst>
              </p:cNvPr>
              <p:cNvCxnSpPr>
                <a:cxnSpLocks/>
              </p:cNvCxnSpPr>
              <p:nvPr/>
            </p:nvCxnSpPr>
            <p:spPr>
              <a:xfrm flipV="1">
                <a:off x="4142987" y="4275058"/>
                <a:ext cx="5291994" cy="612000"/>
              </a:xfrm>
              <a:prstGeom prst="bentConnector3">
                <a:avLst>
                  <a:gd name="adj1" fmla="val 6206"/>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D6A44FF9-8221-4887-8C13-C8F24CB23413}"/>
                  </a:ext>
                </a:extLst>
              </p:cNvPr>
              <p:cNvCxnSpPr>
                <a:cxnSpLocks/>
              </p:cNvCxnSpPr>
              <p:nvPr/>
            </p:nvCxnSpPr>
            <p:spPr>
              <a:xfrm rot="16200000" flipH="1">
                <a:off x="6662859" y="2714310"/>
                <a:ext cx="612000" cy="4968002"/>
              </a:xfrm>
              <a:prstGeom prst="bentConnector3">
                <a:avLst>
                  <a:gd name="adj1" fmla="val 99759"/>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7742EB94-FAAC-40F6-8D1F-45BB9A5F8645}"/>
                </a:ext>
              </a:extLst>
            </p:cNvPr>
            <p:cNvSpPr/>
            <p:nvPr/>
          </p:nvSpPr>
          <p:spPr>
            <a:xfrm>
              <a:off x="9051991" y="2512205"/>
              <a:ext cx="1340114" cy="39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sorted CD4</a:t>
              </a:r>
              <a:r>
                <a:rPr kumimoji="0" lang="en-US" sz="12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a:t>
              </a: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central (</a:t>
              </a:r>
              <a:r>
                <a:rPr kumimoji="0" lang="en-US"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Tcm</a:t>
              </a: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t>
              </a:r>
            </a:p>
          </p:txBody>
        </p:sp>
        <p:sp>
          <p:nvSpPr>
            <p:cNvPr id="112" name="Rectangle: Rounded Corners 111">
              <a:extLst>
                <a:ext uri="{FF2B5EF4-FFF2-40B4-BE49-F238E27FC236}">
                  <a16:creationId xmlns:a16="http://schemas.microsoft.com/office/drawing/2014/main" id="{C76ABD51-9852-40C7-B909-2D0559A9D2A6}"/>
                </a:ext>
              </a:extLst>
            </p:cNvPr>
            <p:cNvSpPr/>
            <p:nvPr/>
          </p:nvSpPr>
          <p:spPr>
            <a:xfrm>
              <a:off x="8057206" y="3163792"/>
              <a:ext cx="3308578" cy="140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Cocultured with: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Irradiated third party stimulator PBMC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Bcl6i (79.6 or FX1)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Bcl6 degrader BI-3802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vehicle control</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13" name="Graphic 112" descr="Petri Dish outline">
              <a:extLst>
                <a:ext uri="{FF2B5EF4-FFF2-40B4-BE49-F238E27FC236}">
                  <a16:creationId xmlns:a16="http://schemas.microsoft.com/office/drawing/2014/main" id="{2E94C979-2154-425B-B1D5-75DCCAD250C2}"/>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95845" y="4649242"/>
              <a:ext cx="706114" cy="706114"/>
            </a:xfrm>
            <a:prstGeom prst="rect">
              <a:avLst/>
            </a:prstGeom>
          </p:spPr>
        </p:pic>
        <p:pic>
          <p:nvPicPr>
            <p:cNvPr id="114" name="Graphic 113" descr="Petri Dish outline">
              <a:extLst>
                <a:ext uri="{FF2B5EF4-FFF2-40B4-BE49-F238E27FC236}">
                  <a16:creationId xmlns:a16="http://schemas.microsoft.com/office/drawing/2014/main" id="{E9ED1A78-1827-4824-A95E-5A6883C19D37}"/>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13492" y="4667367"/>
              <a:ext cx="706114" cy="706114"/>
            </a:xfrm>
            <a:prstGeom prst="rect">
              <a:avLst/>
            </a:prstGeom>
          </p:spPr>
        </p:pic>
        <p:pic>
          <p:nvPicPr>
            <p:cNvPr id="115" name="Graphic 114" descr="Petri Dish outline">
              <a:extLst>
                <a:ext uri="{FF2B5EF4-FFF2-40B4-BE49-F238E27FC236}">
                  <a16:creationId xmlns:a16="http://schemas.microsoft.com/office/drawing/2014/main" id="{08DEBCF6-3F8A-44A5-9DBF-5CA1F1E90231}"/>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61747" y="4658305"/>
              <a:ext cx="706114" cy="706114"/>
            </a:xfrm>
            <a:prstGeom prst="rect">
              <a:avLst/>
            </a:prstGeom>
          </p:spPr>
        </p:pic>
        <p:sp>
          <p:nvSpPr>
            <p:cNvPr id="116" name="Rectangle 115">
              <a:extLst>
                <a:ext uri="{FF2B5EF4-FFF2-40B4-BE49-F238E27FC236}">
                  <a16:creationId xmlns:a16="http://schemas.microsoft.com/office/drawing/2014/main" id="{4C725A41-5573-4AE7-AA14-959B893B6322}"/>
                </a:ext>
              </a:extLst>
            </p:cNvPr>
            <p:cNvSpPr/>
            <p:nvPr/>
          </p:nvSpPr>
          <p:spPr>
            <a:xfrm>
              <a:off x="7770209" y="2522098"/>
              <a:ext cx="1340114" cy="39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sorted CD4</a:t>
              </a:r>
              <a:r>
                <a:rPr kumimoji="0" lang="en-US" sz="1200" b="0" i="0" u="none" strike="noStrike" kern="1200" cap="none" spc="0" normalizeH="0" baseline="30000" noProof="0" dirty="0">
                  <a:ln>
                    <a:noFill/>
                  </a:ln>
                  <a:solidFill>
                    <a:srgbClr val="A5A5A5"/>
                  </a:solidFill>
                  <a:effectLst/>
                  <a:uLnTx/>
                  <a:uFillTx/>
                  <a:latin typeface="Arial" panose="020B0604020202020204" pitchFamily="34" charset="0"/>
                  <a:cs typeface="Arial" panose="020B0604020202020204" pitchFamily="34" charset="0"/>
                </a:rPr>
                <a:t>+</a:t>
              </a: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naive (Tn)</a:t>
              </a:r>
            </a:p>
          </p:txBody>
        </p:sp>
        <p:sp>
          <p:nvSpPr>
            <p:cNvPr id="117" name="Rectangle 116">
              <a:extLst>
                <a:ext uri="{FF2B5EF4-FFF2-40B4-BE49-F238E27FC236}">
                  <a16:creationId xmlns:a16="http://schemas.microsoft.com/office/drawing/2014/main" id="{E206AE82-4246-4F5B-9695-5021E6F16516}"/>
                </a:ext>
              </a:extLst>
            </p:cNvPr>
            <p:cNvSpPr/>
            <p:nvPr/>
          </p:nvSpPr>
          <p:spPr>
            <a:xfrm>
              <a:off x="10340678" y="2488860"/>
              <a:ext cx="1794099" cy="44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sorted effector (</a:t>
              </a:r>
              <a:r>
                <a:rPr kumimoji="0" lang="en-US"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Tem</a:t>
              </a:r>
              <a:r>
                <a:rPr kumimoji="0" lang="en-US"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memory T cell</a:t>
              </a:r>
            </a:p>
          </p:txBody>
        </p:sp>
        <p:sp>
          <p:nvSpPr>
            <p:cNvPr id="118" name="TextBox 117">
              <a:extLst>
                <a:ext uri="{FF2B5EF4-FFF2-40B4-BE49-F238E27FC236}">
                  <a16:creationId xmlns:a16="http://schemas.microsoft.com/office/drawing/2014/main" id="{BB147FCC-31DD-4955-A7EA-D3F57BA8A808}"/>
                </a:ext>
              </a:extLst>
            </p:cNvPr>
            <p:cNvSpPr txBox="1"/>
            <p:nvPr/>
          </p:nvSpPr>
          <p:spPr>
            <a:xfrm>
              <a:off x="7776993" y="5214593"/>
              <a:ext cx="4434263"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Measurement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CD4 and CD8 T cell proliferation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expression of cytokines, granzyme B &amp; perforin</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22" name="TextBox 121">
            <a:extLst>
              <a:ext uri="{FF2B5EF4-FFF2-40B4-BE49-F238E27FC236}">
                <a16:creationId xmlns:a16="http://schemas.microsoft.com/office/drawing/2014/main" id="{B63B4A5D-71B6-4349-AE09-EFBEC8ED3CBD}"/>
              </a:ext>
            </a:extLst>
          </p:cNvPr>
          <p:cNvSpPr txBox="1"/>
          <p:nvPr/>
        </p:nvSpPr>
        <p:spPr>
          <a:xfrm>
            <a:off x="718894" y="3219489"/>
            <a:ext cx="134011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pic>
        <p:nvPicPr>
          <p:cNvPr id="42" name="Picture 41" descr="A blue and white house&#10;&#10;Description automatically generated">
            <a:hlinkClick r:id="rId13" action="ppaction://hlinksldjump"/>
            <a:extLst>
              <a:ext uri="{FF2B5EF4-FFF2-40B4-BE49-F238E27FC236}">
                <a16:creationId xmlns:a16="http://schemas.microsoft.com/office/drawing/2014/main" id="{F395A6DE-D368-4FCE-ABB0-72320E95C974}"/>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368843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5FF3F2-8E9E-4123-9C87-E6AF40BA916D}"/>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Steines L. et al., ESOT Congress 2023; LDV1</a:t>
            </a:r>
          </a:p>
        </p:txBody>
      </p:sp>
      <p:sp>
        <p:nvSpPr>
          <p:cNvPr id="5" name="TextBox 4">
            <a:extLst>
              <a:ext uri="{FF2B5EF4-FFF2-40B4-BE49-F238E27FC236}">
                <a16:creationId xmlns:a16="http://schemas.microsoft.com/office/drawing/2014/main" id="{F485CE4A-BB71-4793-8AA9-D8DAC221D87C}"/>
              </a:ext>
            </a:extLst>
          </p:cNvPr>
          <p:cNvSpPr txBox="1"/>
          <p:nvPr/>
        </p:nvSpPr>
        <p:spPr>
          <a:xfrm>
            <a:off x="717436" y="1117533"/>
            <a:ext cx="5230977"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Pronounced Bcl6 expression in T cells during TCMR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immunosuppressive effects of Bcl6i, appears to be a class effect, since FX1, 79.6 and BI-3802 show similar effects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Bcl6i interferes with early (d0-3) rather than late (d4-6) activation and Tn, </a:t>
            </a:r>
            <a:r>
              <a:rPr kumimoji="0" lang="en-US"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Tcm</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Tem are equally inhibited by Bcl6i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Q-PCR gene expression analysis indicates that Bcl6i affects T cell fate, since canonical Th subset markers are differentially regulated (up: GATA3, IL-4; down: IFN-</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sym typeface="Symbol" panose="05050102010706020507" pitchFamily="18" charset="2"/>
              </a:rPr>
              <a:t></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IL-17, IL-21), while the T cell factor Tcf-1 and inhibitory receptor TIGIT are upregulated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 cells from rejecting patients show increased proliferation, </a:t>
            </a:r>
            <a:r>
              <a:rPr kumimoji="0" lang="en-US"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Tcm</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a:t>
            </a:r>
            <a:r>
              <a:rPr kumimoji="0" lang="en-US"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Tem</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subsets and cytokine (IFN-</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sym typeface="Symbol" panose="05050102010706020507" pitchFamily="18" charset="2"/>
              </a:rPr>
              <a:t></a:t>
            </a:r>
            <a:r>
              <a:rPr kumimoji="0" lang="en-US"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IL-2) expression than those from non-rejecting patients, but these parameters are significantly reduced by Bcl6i</a:t>
            </a:r>
            <a:endParaRPr kumimoji="0" lang="en-CH"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067D-CBC7-45D9-B43D-A84130BED2F9}"/>
              </a:ext>
            </a:extLst>
          </p:cNvPr>
          <p:cNvSpPr txBox="1"/>
          <p:nvPr/>
        </p:nvSpPr>
        <p:spPr>
          <a:xfrm>
            <a:off x="6243589" y="1117533"/>
            <a:ext cx="52309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Bcl6i potently inhibit the proliferation and function of T cells, especially during rejection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Since Bcl6 is markedly expressed by T cells during rejection, Bcl6i may have potential as novel immunosuppressants</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44AA34D-E2C0-4E8F-8DFA-47DFC7B0E608}"/>
              </a:ext>
            </a:extLst>
          </p:cNvPr>
          <p:cNvSpPr>
            <a:spLocks noGrp="1"/>
          </p:cNvSpPr>
          <p:nvPr>
            <p:ph type="title"/>
          </p:nvPr>
        </p:nvSpPr>
        <p:spPr>
          <a:xfrm>
            <a:off x="717436" y="95383"/>
            <a:ext cx="10515600" cy="668238"/>
          </a:xfrm>
        </p:spPr>
        <p:txBody>
          <a:bodyPr>
            <a:normAutofit fontScale="90000"/>
          </a:bodyPr>
          <a:lstStyle/>
          <a:p>
            <a:r>
              <a:rPr lang="en-GB" dirty="0">
                <a:latin typeface="Arial" panose="020B0604020202020204" pitchFamily="34" charset="0"/>
                <a:cs typeface="Arial" panose="020B0604020202020204" pitchFamily="34" charset="0"/>
              </a:rPr>
              <a:t>Bcl-6 inhibitors potently inhibit allogenic T cell activation – A novel mechanism of immunosuppression?</a:t>
            </a:r>
          </a:p>
        </p:txBody>
      </p:sp>
      <p:pic>
        <p:nvPicPr>
          <p:cNvPr id="7" name="Picture 6" descr="A blue and white house&#10;&#10;Description automatically generated">
            <a:hlinkClick r:id="rId4" action="ppaction://hlinksldjump"/>
            <a:extLst>
              <a:ext uri="{FF2B5EF4-FFF2-40B4-BE49-F238E27FC236}">
                <a16:creationId xmlns:a16="http://schemas.microsoft.com/office/drawing/2014/main" id="{C8E4FB0B-BD5E-4B6F-943D-EFEE55C6800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66898" y="415994"/>
            <a:ext cx="431396" cy="431396"/>
          </a:xfrm>
          <a:prstGeom prst="rect">
            <a:avLst/>
          </a:prstGeom>
        </p:spPr>
      </p:pic>
    </p:spTree>
    <p:custDataLst>
      <p:tags r:id="rId1"/>
    </p:custDataLst>
    <p:extLst>
      <p:ext uri="{BB962C8B-B14F-4D97-AF65-F5344CB8AC3E}">
        <p14:creationId xmlns:p14="http://schemas.microsoft.com/office/powerpoint/2010/main" val="3832112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0a4QevTD"/>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7CBFB6"/>
      </a:accent1>
      <a:accent2>
        <a:srgbClr val="F46465"/>
      </a:accent2>
      <a:accent3>
        <a:srgbClr val="BC5441"/>
      </a:accent3>
      <a:accent4>
        <a:srgbClr val="DA9ABD"/>
      </a:accent4>
      <a:accent5>
        <a:srgbClr val="FDCE9C"/>
      </a:accent5>
      <a:accent6>
        <a:srgbClr val="70AD47"/>
      </a:accent6>
      <a:hlink>
        <a:srgbClr val="0563C1"/>
      </a:hlink>
      <a:folHlink>
        <a:srgbClr val="954F72"/>
      </a:folHlink>
    </a:clrScheme>
    <a:fontScheme name="gotham">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L ESOT" id="{4B8885F8-CCE3-41E5-A7E4-DBF8E1C9B469}" vid="{00210522-7749-4519-8235-F75805C81176}"/>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7CBFB6"/>
      </a:accent1>
      <a:accent2>
        <a:srgbClr val="F46465"/>
      </a:accent2>
      <a:accent3>
        <a:srgbClr val="BC5441"/>
      </a:accent3>
      <a:accent4>
        <a:srgbClr val="DA9ABD"/>
      </a:accent4>
      <a:accent5>
        <a:srgbClr val="FDCE9C"/>
      </a:accent5>
      <a:accent6>
        <a:srgbClr val="70AD47"/>
      </a:accent6>
      <a:hlink>
        <a:srgbClr val="0563C1"/>
      </a:hlink>
      <a:folHlink>
        <a:srgbClr val="954F72"/>
      </a:folHlink>
    </a:clrScheme>
    <a:fontScheme name="gotham">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L ESOT" id="{4B8885F8-CCE3-41E5-A7E4-DBF8E1C9B469}" vid="{00210522-7749-4519-8235-F75805C811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20975</TotalTime>
  <Words>17603</Words>
  <Application>Microsoft Macintosh PowerPoint</Application>
  <PresentationFormat>Widescreen</PresentationFormat>
  <Paragraphs>868</Paragraphs>
  <Slides>31</Slides>
  <Notes>27</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31</vt:i4>
      </vt:variant>
    </vt:vector>
  </HeadingPairs>
  <TitlesOfParts>
    <vt:vector size="39" baseType="lpstr">
      <vt:lpstr>Arial</vt:lpstr>
      <vt:lpstr>Calibri</vt:lpstr>
      <vt:lpstr>Courier New</vt:lpstr>
      <vt:lpstr>Gotham</vt:lpstr>
      <vt:lpstr>Gotham Thin</vt:lpstr>
      <vt:lpstr>Times New Roman</vt:lpstr>
      <vt:lpstr>Office Theme</vt:lpstr>
      <vt:lpstr>1_Office Theme</vt:lpstr>
      <vt:lpstr>Presentazione standard di PowerPoint</vt:lpstr>
      <vt:lpstr>Disclaimer</vt:lpstr>
      <vt:lpstr>Information</vt:lpstr>
      <vt:lpstr>Content</vt:lpstr>
      <vt:lpstr>Content</vt:lpstr>
      <vt:lpstr>Clinical and immunological factors associated with thymic function at the time of kidney transplantation</vt:lpstr>
      <vt:lpstr>Clinical and immunological factors associated with thymic function at the time of kidney transplantation</vt:lpstr>
      <vt:lpstr>Bcl-6 inhibitors potently inhibit allogenic T cell activation – A novel mechanism of immunosuppression?</vt:lpstr>
      <vt:lpstr>Bcl-6 inhibitors potently inhibit allogenic T cell activation – A novel mechanism of immunosuppression?</vt:lpstr>
      <vt:lpstr>Presentazione standard di PowerPoint</vt:lpstr>
      <vt:lpstr>Presentazione standard di PowerPoint</vt:lpstr>
      <vt:lpstr>Combination of TCR-deficient CAR-Tregs and anti-CD3 monoclonal antibodies to promote transplant tolerance</vt:lpstr>
      <vt:lpstr>Combination of TCR-deficient CAR-Tregs and anti-CD3 monoclonal antibodies to promote transplant tolerance</vt:lpstr>
      <vt:lpstr>Direct profiling of clinically relevant humoral immunity in transplantation and beyond</vt:lpstr>
      <vt:lpstr>Direct profiling of clinically relevant humoral immunity in transplantation and beyond</vt:lpstr>
      <vt:lpstr>Adoptive cellular immunotherapy for the control of HLA class II antibody-mediated rejection in transplantation</vt:lpstr>
      <vt:lpstr>Adoptive cellular immunotherapy for the control of HLA class II antibody-mediated rejection in transplantation</vt:lpstr>
      <vt:lpstr>Characterization of extracellular vesicles produced by regulatory B cells in kidney transplantation</vt:lpstr>
      <vt:lpstr>Characterization of extracellular vesicles produced by regulatory B cells in kidney transplantation</vt:lpstr>
      <vt:lpstr>Characteristics and function of donor and recipient tissue resident lymphocytes in kidney transplants</vt:lpstr>
      <vt:lpstr>Characteristics and function of donor and recipient tissue resident lymphocytes in kidney transplants</vt:lpstr>
      <vt:lpstr>Nicotinamide phosphoribosyltransferase inhibition as a novel treatment target in allograft rejection</vt:lpstr>
      <vt:lpstr>Nicotinamide phosphoribosyltransferase inhibition as a novel treatment target in allograft rejection</vt:lpstr>
      <vt:lpstr>NK-mediated innate allorecognition controls the early production of donor specific antibodies by the inverted direct pathway</vt:lpstr>
      <vt:lpstr>NK-mediated innate allorecognition controls the early production of donor specific antibodies by the inverted direct pathway</vt:lpstr>
      <vt:lpstr>Single cells transcriptome of alloreactive CD8 T cells supports roles for both deletion and exhaustion in tolerance induction</vt:lpstr>
      <vt:lpstr>Single cells transcriptome of alloreactive CD8 T cells supports roles for both deletion and exhaustion in tolerance induction</vt:lpstr>
      <vt:lpstr>Hydrogel-based, prevascularized, retrievable endocrine construct to treat type 1 diabetes</vt:lpstr>
      <vt:lpstr>Hydrogel-based, prevascularized, retrievable endocrine construct to treat type 1 diabetes</vt:lpstr>
      <vt:lpstr>Extrahepatic bile duct organoids as a model to study ischemia/reperfusion injury during liver transplantation</vt:lpstr>
      <vt:lpstr>Extrahepatic bile duct organoids as a model to study ischemia/reperfusion injury during liver transplantation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 Perrin</dc:creator>
  <cp:lastModifiedBy>Chiara Parisotto</cp:lastModifiedBy>
  <cp:revision>127</cp:revision>
  <dcterms:created xsi:type="dcterms:W3CDTF">2023-07-26T19:53:08Z</dcterms:created>
  <dcterms:modified xsi:type="dcterms:W3CDTF">2023-09-30T05:43:01Z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2E1BE59E-C2BB-419E-A585-F4D13E06EF86</vt:lpwstr>
  </property>
  <property fmtid="{D5CDD505-2E9C-101B-9397-08002B2CF9AE}" pid="3" name="ArticulatePath">
    <vt:lpwstr>Presentation2</vt:lpwstr>
  </property>
</Properties>
</file>